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4"/>
  </p:sldMasterIdLst>
  <p:notesMasterIdLst>
    <p:notesMasterId r:id="rId51"/>
  </p:notesMasterIdLst>
  <p:handoutMasterIdLst>
    <p:handoutMasterId r:id="rId52"/>
  </p:handoutMasterIdLst>
  <p:sldIdLst>
    <p:sldId id="256" r:id="rId5"/>
    <p:sldId id="299" r:id="rId6"/>
    <p:sldId id="258" r:id="rId7"/>
    <p:sldId id="259" r:id="rId8"/>
    <p:sldId id="309" r:id="rId9"/>
    <p:sldId id="317" r:id="rId10"/>
    <p:sldId id="261" r:id="rId11"/>
    <p:sldId id="262" r:id="rId12"/>
    <p:sldId id="315" r:id="rId13"/>
    <p:sldId id="263" r:id="rId14"/>
    <p:sldId id="264" r:id="rId15"/>
    <p:sldId id="265" r:id="rId16"/>
    <p:sldId id="300" r:id="rId17"/>
    <p:sldId id="301" r:id="rId18"/>
    <p:sldId id="268" r:id="rId19"/>
    <p:sldId id="269" r:id="rId20"/>
    <p:sldId id="270" r:id="rId21"/>
    <p:sldId id="271" r:id="rId22"/>
    <p:sldId id="313"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305" r:id="rId39"/>
    <p:sldId id="318" r:id="rId40"/>
    <p:sldId id="304" r:id="rId41"/>
    <p:sldId id="310" r:id="rId42"/>
    <p:sldId id="303" r:id="rId43"/>
    <p:sldId id="308" r:id="rId44"/>
    <p:sldId id="307" r:id="rId45"/>
    <p:sldId id="306" r:id="rId46"/>
    <p:sldId id="311" r:id="rId47"/>
    <p:sldId id="296" r:id="rId48"/>
    <p:sldId id="297" r:id="rId49"/>
    <p:sldId id="302" r:id="rId50"/>
  </p:sldIdLst>
  <p:sldSz cx="9144000" cy="6858000" type="screen4x3"/>
  <p:notesSz cx="6858000" cy="9144000"/>
  <p:custDataLst>
    <p:tags r:id="rId53"/>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59">
          <p15:clr>
            <a:srgbClr val="A4A3A4"/>
          </p15:clr>
        </p15:guide>
        <p15:guide id="2" orient="horz" pos="245">
          <p15:clr>
            <a:srgbClr val="A4A3A4"/>
          </p15:clr>
        </p15:guide>
        <p15:guide id="3" orient="horz" pos="665">
          <p15:clr>
            <a:srgbClr val="A4A3A4"/>
          </p15:clr>
        </p15:guide>
        <p15:guide id="4" orient="horz" pos="732">
          <p15:clr>
            <a:srgbClr val="A4A3A4"/>
          </p15:clr>
        </p15:guide>
        <p15:guide id="5" orient="horz" pos="4223">
          <p15:clr>
            <a:srgbClr val="A4A3A4"/>
          </p15:clr>
        </p15:guide>
        <p15:guide id="6" orient="horz" pos="4142">
          <p15:clr>
            <a:srgbClr val="A4A3A4"/>
          </p15:clr>
        </p15:guide>
        <p15:guide id="7" orient="horz" pos="4090">
          <p15:clr>
            <a:srgbClr val="A4A3A4"/>
          </p15:clr>
        </p15:guide>
        <p15:guide id="8" orient="horz" pos="811">
          <p15:clr>
            <a:srgbClr val="A4A3A4"/>
          </p15:clr>
        </p15:guide>
        <p15:guide id="9" orient="horz" pos="2451">
          <p15:clr>
            <a:srgbClr val="A4A3A4"/>
          </p15:clr>
        </p15:guide>
        <p15:guide id="10" pos="287">
          <p15:clr>
            <a:srgbClr val="A4A3A4"/>
          </p15:clr>
        </p15:guide>
        <p15:guide id="11" pos="5473">
          <p15:clr>
            <a:srgbClr val="A4A3A4"/>
          </p15:clr>
        </p15:guide>
        <p15:guide id="12" pos="2845">
          <p15:clr>
            <a:srgbClr val="A4A3A4"/>
          </p15:clr>
        </p15:guide>
        <p15:guide id="13" pos="2915">
          <p15:clr>
            <a:srgbClr val="A4A3A4"/>
          </p15:clr>
        </p15:guide>
        <p15:guide id="14" pos="2881">
          <p15:clr>
            <a:srgbClr val="A4A3A4"/>
          </p15:clr>
        </p15:guide>
        <p15:guide id="15" pos="5504">
          <p15:clr>
            <a:srgbClr val="A4A3A4"/>
          </p15:clr>
        </p15:guide>
        <p15:guide id="16" pos="1970">
          <p15:clr>
            <a:srgbClr val="A4A3A4"/>
          </p15:clr>
        </p15:guide>
        <p15:guide id="17" pos="3790">
          <p15:clr>
            <a:srgbClr val="A4A3A4"/>
          </p15:clr>
        </p15:guide>
        <p15:guide id="18" pos="3721">
          <p15:clr>
            <a:srgbClr val="A4A3A4"/>
          </p15:clr>
        </p15:guide>
        <p15:guide id="19" pos="2037">
          <p15:clr>
            <a:srgbClr val="A4A3A4"/>
          </p15:clr>
        </p15:guide>
        <p15:guide id="20" orient="horz" pos="741">
          <p15:clr>
            <a:srgbClr val="A4A3A4"/>
          </p15:clr>
        </p15:guide>
        <p15:guide id="21" orient="horz" pos="4065">
          <p15:clr>
            <a:srgbClr val="A4A3A4"/>
          </p15:clr>
        </p15:guide>
        <p15:guide id="22" orient="horz" pos="2441">
          <p15:clr>
            <a:srgbClr val="A4A3A4"/>
          </p15:clr>
        </p15:guide>
        <p15:guide id="23" pos="2813">
          <p15:clr>
            <a:srgbClr val="A4A3A4"/>
          </p15:clr>
        </p15:guide>
        <p15:guide id="24" pos="2948">
          <p15:clr>
            <a:srgbClr val="A4A3A4"/>
          </p15:clr>
        </p15:guide>
        <p15:guide id="25" pos="2061">
          <p15:clr>
            <a:srgbClr val="A4A3A4"/>
          </p15:clr>
        </p15:guide>
        <p15:guide id="26" pos="3699">
          <p15:clr>
            <a:srgbClr val="A4A3A4"/>
          </p15:clr>
        </p15:guide>
        <p15:guide id="27" pos="1925">
          <p15:clr>
            <a:srgbClr val="A4A3A4"/>
          </p15:clr>
        </p15:guide>
        <p15:guide id="28" pos="3835">
          <p15:clr>
            <a:srgbClr val="A4A3A4"/>
          </p15:clr>
        </p15:guide>
        <p15:guide id="29" orient="horz" pos="232">
          <p15:clr>
            <a:srgbClr val="A4A3A4"/>
          </p15:clr>
        </p15:guide>
        <p15:guide id="30" orient="horz" pos="526">
          <p15:clr>
            <a:srgbClr val="A4A3A4"/>
          </p15:clr>
        </p15:guide>
        <p15:guide id="31" orient="horz" pos="582">
          <p15:clr>
            <a:srgbClr val="A4A3A4"/>
          </p15:clr>
        </p15:guide>
        <p15:guide id="32" orient="horz" pos="4225">
          <p15:clr>
            <a:srgbClr val="A4A3A4"/>
          </p15:clr>
        </p15:guide>
        <p15:guide id="33" orient="horz" pos="707">
          <p15:clr>
            <a:srgbClr val="A4A3A4"/>
          </p15:clr>
        </p15:guide>
        <p15:guide id="34" orient="horz" pos="3985">
          <p15:clr>
            <a:srgbClr val="A4A3A4"/>
          </p15:clr>
        </p15:guide>
        <p15:guide id="35" orient="horz" pos="2335">
          <p15:clr>
            <a:srgbClr val="A4A3A4"/>
          </p15:clr>
        </p15:guide>
        <p15:guide id="36" orient="horz" pos="1133">
          <p15:clr>
            <a:srgbClr val="A4A3A4"/>
          </p15:clr>
        </p15:guide>
        <p15:guide id="37" orient="horz" pos="1002">
          <p15:clr>
            <a:srgbClr val="A4A3A4"/>
          </p15:clr>
        </p15:guide>
        <p15:guide id="38" orient="horz" pos="1643">
          <p15:clr>
            <a:srgbClr val="A4A3A4"/>
          </p15:clr>
        </p15:guide>
        <p15:guide id="39" orient="horz">
          <p15:clr>
            <a:srgbClr val="A4A3A4"/>
          </p15:clr>
        </p15:guide>
        <p15:guide id="40" orient="horz" pos="3387">
          <p15:clr>
            <a:srgbClr val="A4A3A4"/>
          </p15:clr>
        </p15:guide>
        <p15:guide id="41" pos="547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LO" initials="DLO " lastIdx="23" clrIdx="0"/>
  <p:cmAuthor id="1" name="Rachael Willis" initials="RW" lastIdx="12"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000"/>
    <a:srgbClr val="EAC0EA"/>
    <a:srgbClr val="E0A0E0"/>
    <a:srgbClr val="FF0000"/>
    <a:srgbClr val="CBCCCC"/>
    <a:srgbClr val="FF9900"/>
    <a:srgbClr val="000000"/>
    <a:srgbClr val="002200"/>
    <a:srgbClr val="003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76420" autoAdjust="0"/>
  </p:normalViewPr>
  <p:slideViewPr>
    <p:cSldViewPr snapToGrid="0" snapToObjects="1" showGuides="1">
      <p:cViewPr varScale="1">
        <p:scale>
          <a:sx n="59" d="100"/>
          <a:sy n="59" d="100"/>
        </p:scale>
        <p:origin x="1668" y="72"/>
      </p:cViewPr>
      <p:guideLst>
        <p:guide orient="horz" pos="2159"/>
        <p:guide orient="horz" pos="245"/>
        <p:guide orient="horz" pos="665"/>
        <p:guide orient="horz" pos="732"/>
        <p:guide orient="horz" pos="4223"/>
        <p:guide orient="horz" pos="4142"/>
        <p:guide orient="horz" pos="4090"/>
        <p:guide orient="horz" pos="811"/>
        <p:guide orient="horz" pos="2451"/>
        <p:guide pos="287"/>
        <p:guide pos="5473"/>
        <p:guide pos="2845"/>
        <p:guide pos="2915"/>
        <p:guide pos="2881"/>
        <p:guide pos="5504"/>
        <p:guide pos="1970"/>
        <p:guide pos="3790"/>
        <p:guide pos="3721"/>
        <p:guide pos="2037"/>
        <p:guide orient="horz" pos="741"/>
        <p:guide orient="horz" pos="4065"/>
        <p:guide orient="horz" pos="2441"/>
        <p:guide pos="2813"/>
        <p:guide pos="2948"/>
        <p:guide pos="2061"/>
        <p:guide pos="3699"/>
        <p:guide pos="1925"/>
        <p:guide pos="3835"/>
        <p:guide orient="horz" pos="232"/>
        <p:guide orient="horz" pos="526"/>
        <p:guide orient="horz" pos="582"/>
        <p:guide orient="horz" pos="4225"/>
        <p:guide orient="horz" pos="707"/>
        <p:guide orient="horz" pos="3985"/>
        <p:guide orient="horz" pos="2335"/>
        <p:guide orient="horz" pos="1133"/>
        <p:guide orient="horz" pos="1002"/>
        <p:guide orient="horz" pos="1643"/>
        <p:guide orient="horz"/>
        <p:guide orient="horz" pos="3387"/>
        <p:guide pos="54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latin typeface="Arial"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128"/>
              </a:defRPr>
            </a:lvl1pPr>
          </a:lstStyle>
          <a:p>
            <a:pPr>
              <a:defRPr/>
            </a:pPr>
            <a:fld id="{5E4C7717-A413-48EB-9E74-9CC8DF624EC2}" type="datetime1">
              <a:rPr lang="en-US">
                <a:latin typeface="Arial" pitchFamily="34" charset="0"/>
              </a:rPr>
              <a:pPr>
                <a:defRPr/>
              </a:pPr>
              <a:t>3/17/2017</a:t>
            </a:fld>
            <a:endParaRPr lang="en-US" dirty="0">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128"/>
              </a:defRPr>
            </a:lvl1pPr>
          </a:lstStyle>
          <a:p>
            <a:pPr>
              <a:defRPr/>
            </a:pPr>
            <a:fld id="{311B6921-662F-4705-A734-0B75ECCE1C4E}" type="slidenum">
              <a:rPr lang="en-US">
                <a:latin typeface="Arial" pitchFamily="34" charset="0"/>
              </a:rPr>
              <a:pPr>
                <a:defRPr/>
              </a:pPr>
              <a:t>‹#›</a:t>
            </a:fld>
            <a:endParaRPr lang="en-US" dirty="0">
              <a:latin typeface="Arial" pitchFamily="34" charset="0"/>
            </a:endParaRPr>
          </a:p>
        </p:txBody>
      </p:sp>
    </p:spTree>
    <p:extLst>
      <p:ext uri="{BB962C8B-B14F-4D97-AF65-F5344CB8AC3E}">
        <p14:creationId xmlns:p14="http://schemas.microsoft.com/office/powerpoint/2010/main" val="298572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Arial" pitchFamily="34" charset="0"/>
                <a:ea typeface="+mn-ea"/>
                <a:cs typeface="+mn-cs"/>
              </a:defRPr>
            </a:lvl1pPr>
          </a:lstStyle>
          <a:p>
            <a:pPr>
              <a:defRPr/>
            </a:pPr>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fld id="{4612C19A-B064-4A02-B1DD-2674A5B33712}" type="datetime1">
              <a:rPr lang="en-US" smtClean="0"/>
              <a:pPr>
                <a:defRPr/>
              </a:pPr>
              <a:t>3/17/2017</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Arial" pitchFamily="34" charset="0"/>
                <a:ea typeface="+mn-ea"/>
                <a:cs typeface="+mn-cs"/>
              </a:defRPr>
            </a:lvl1pPr>
          </a:lstStyle>
          <a:p>
            <a:pPr>
              <a:defRPr/>
            </a:pP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2E57817C-C749-40AE-A5FD-F6A74744A7F9}" type="slidenum">
              <a:rPr lang="en-GB" smtClean="0"/>
              <a:pPr>
                <a:defRPr/>
              </a:pPr>
              <a:t>‹#›</a:t>
            </a:fld>
            <a:endParaRPr lang="en-GB" dirty="0"/>
          </a:p>
        </p:txBody>
      </p:sp>
    </p:spTree>
    <p:extLst>
      <p:ext uri="{BB962C8B-B14F-4D97-AF65-F5344CB8AC3E}">
        <p14:creationId xmlns:p14="http://schemas.microsoft.com/office/powerpoint/2010/main" val="179590629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itchFamily="34" charset="0"/>
        <a:ea typeface="Arial" pitchFamily="34" charset="0"/>
        <a:cs typeface="Arial" pitchFamily="34" charset="0"/>
      </a:defRPr>
    </a:lvl1pPr>
    <a:lvl2pPr marL="457200" algn="l" rtl="0" eaLnBrk="0" fontAlgn="base" hangingPunct="0">
      <a:spcBef>
        <a:spcPct val="30000"/>
      </a:spcBef>
      <a:spcAft>
        <a:spcPct val="0"/>
      </a:spcAft>
      <a:defRPr sz="1200" kern="1200">
        <a:solidFill>
          <a:schemeClr val="tx1"/>
        </a:solidFill>
        <a:latin typeface="Arial" pitchFamily="34" charset="0"/>
        <a:ea typeface="Arial" pitchFamily="34"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Arial" pitchFamily="34"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Arial" pitchFamily="34"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Arial"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dannorth.net/introducing-bdd/"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cucumber/cucumber/wiki"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27F7A45B-6EF4-48D1-BAD3-C67D3F7B37C9}" type="slidenum">
              <a:rPr lang="en-GB" smtClean="0"/>
              <a:t>2</a:t>
            </a:fld>
            <a:endParaRPr lang="en-GB" dirty="0"/>
          </a:p>
        </p:txBody>
      </p:sp>
    </p:spTree>
    <p:extLst>
      <p:ext uri="{BB962C8B-B14F-4D97-AF65-F5344CB8AC3E}">
        <p14:creationId xmlns:p14="http://schemas.microsoft.com/office/powerpoint/2010/main" val="533569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Rot="1" noChangeAspect="1" noChangeArrowheads="1" noTextEdit="1"/>
          </p:cNvSpPr>
          <p:nvPr>
            <p:ph type="sldImg"/>
          </p:nvPr>
        </p:nvSpPr>
        <p:spPr>
          <a:xfrm>
            <a:off x="804863" y="211138"/>
            <a:ext cx="5200650" cy="3900487"/>
          </a:xfrm>
          <a:ln/>
        </p:spPr>
      </p:sp>
      <p:sp>
        <p:nvSpPr>
          <p:cNvPr id="519171" name="Rectangle 3"/>
          <p:cNvSpPr>
            <a:spLocks noGrp="1" noChangeArrowheads="1"/>
          </p:cNvSpPr>
          <p:nvPr>
            <p:ph type="body" idx="1"/>
          </p:nvPr>
        </p:nvSpPr>
        <p:spPr>
          <a:xfrm>
            <a:off x="600384" y="4344663"/>
            <a:ext cx="5609263" cy="4508851"/>
          </a:xfrm>
        </p:spPr>
        <p:txBody>
          <a:bodyPr/>
          <a:lstStyle/>
          <a:p>
            <a:r>
              <a:rPr lang="en-US" altLang="en-US" dirty="0"/>
              <a:t>Drawing the V-model to look more like a pipeline</a:t>
            </a:r>
          </a:p>
          <a:p>
            <a:r>
              <a:rPr lang="en-US" altLang="en-US" dirty="0"/>
              <a:t>They</a:t>
            </a:r>
            <a:r>
              <a:rPr lang="en-US" altLang="en-US" baseline="0" dirty="0"/>
              <a:t> aren’t so different</a:t>
            </a:r>
          </a:p>
          <a:p>
            <a:r>
              <a:rPr lang="en-US" altLang="en-US" baseline="0" dirty="0"/>
              <a:t>Still want to fail fast</a:t>
            </a:r>
          </a:p>
          <a:p>
            <a:endParaRPr lang="en-US" altLang="en-US" baseline="0" dirty="0"/>
          </a:p>
          <a:p>
            <a:r>
              <a:rPr lang="en-US" altLang="en-US" baseline="0" dirty="0"/>
              <a:t>We just have to think about the value of every step and wastage.</a:t>
            </a:r>
          </a:p>
          <a:p>
            <a:endParaRPr lang="en-US" altLang="en-US" baseline="0" dirty="0"/>
          </a:p>
          <a:p>
            <a:r>
              <a:rPr lang="en-US" altLang="en-US" baseline="0" dirty="0"/>
              <a:t>Short intro to value stream mapping</a:t>
            </a:r>
          </a:p>
          <a:p>
            <a:endParaRPr lang="en-US" altLang="en-US" dirty="0"/>
          </a:p>
        </p:txBody>
      </p:sp>
    </p:spTree>
    <p:extLst>
      <p:ext uri="{BB962C8B-B14F-4D97-AF65-F5344CB8AC3E}">
        <p14:creationId xmlns:p14="http://schemas.microsoft.com/office/powerpoint/2010/main" val="3350186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Rot="1" noChangeAspect="1" noChangeArrowheads="1" noTextEdit="1"/>
          </p:cNvSpPr>
          <p:nvPr>
            <p:ph type="sldImg"/>
          </p:nvPr>
        </p:nvSpPr>
        <p:spPr>
          <a:xfrm>
            <a:off x="804863" y="211138"/>
            <a:ext cx="5200650" cy="3900487"/>
          </a:xfrm>
          <a:ln/>
        </p:spPr>
      </p:sp>
      <p:sp>
        <p:nvSpPr>
          <p:cNvPr id="519171" name="Rectangle 3"/>
          <p:cNvSpPr>
            <a:spLocks noGrp="1" noChangeArrowheads="1"/>
          </p:cNvSpPr>
          <p:nvPr>
            <p:ph type="body" idx="1"/>
          </p:nvPr>
        </p:nvSpPr>
        <p:spPr>
          <a:xfrm>
            <a:off x="600384" y="4344663"/>
            <a:ext cx="5609263" cy="4508851"/>
          </a:xfrm>
        </p:spPr>
        <p:txBody>
          <a:bodyPr/>
          <a:lstStyle/>
          <a:p>
            <a:r>
              <a:rPr lang="en-US" altLang="en-US" dirty="0"/>
              <a:t>These</a:t>
            </a:r>
            <a:r>
              <a:rPr lang="en-US" altLang="en-US" baseline="0" dirty="0"/>
              <a:t> presentations talk about really iterating on improving pipelines</a:t>
            </a:r>
          </a:p>
          <a:p>
            <a:endParaRPr lang="en-US" altLang="en-US" baseline="0" dirty="0"/>
          </a:p>
          <a:p>
            <a:r>
              <a:rPr lang="en-US" altLang="en-US" baseline="0" dirty="0"/>
              <a:t>The balance of Risk versus Risk Mitigation (Testing) is heavily refined</a:t>
            </a:r>
          </a:p>
          <a:p>
            <a:endParaRPr lang="en-US" altLang="en-US" baseline="0" dirty="0"/>
          </a:p>
          <a:p>
            <a:r>
              <a:rPr lang="en-US" altLang="en-US" baseline="0" dirty="0"/>
              <a:t>Which can lead to conclusions like the headlines on these blogs</a:t>
            </a:r>
          </a:p>
          <a:p>
            <a:endParaRPr lang="en-US" altLang="en-US" baseline="0" dirty="0"/>
          </a:p>
          <a:p>
            <a:r>
              <a:rPr lang="en-US" altLang="en-US" baseline="0" dirty="0"/>
              <a:t>And nice presentations like these where they’ve taken almost all of the steps “out of the pipeline”</a:t>
            </a:r>
          </a:p>
        </p:txBody>
      </p:sp>
    </p:spTree>
    <p:extLst>
      <p:ext uri="{BB962C8B-B14F-4D97-AF65-F5344CB8AC3E}">
        <p14:creationId xmlns:p14="http://schemas.microsoft.com/office/powerpoint/2010/main" val="2771974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Some suggestions:</a:t>
            </a:r>
          </a:p>
          <a:p>
            <a:r>
              <a:rPr lang="en-GB" baseline="0" dirty="0"/>
              <a:t>Git means less admin work (</a:t>
            </a:r>
            <a:r>
              <a:rPr lang="en-GB" baseline="0" dirty="0" err="1"/>
              <a:t>cf</a:t>
            </a:r>
            <a:r>
              <a:rPr lang="en-GB" baseline="0" dirty="0"/>
              <a:t> </a:t>
            </a:r>
            <a:r>
              <a:rPr lang="en-GB" baseline="0" dirty="0" err="1"/>
              <a:t>ClearCase</a:t>
            </a:r>
            <a:r>
              <a:rPr lang="en-GB" baseline="0" dirty="0"/>
              <a:t>!)</a:t>
            </a:r>
          </a:p>
          <a:p>
            <a:r>
              <a:rPr lang="en-GB" baseline="0" dirty="0"/>
              <a:t>Developers to train</a:t>
            </a:r>
          </a:p>
        </p:txBody>
      </p:sp>
    </p:spTree>
    <p:extLst>
      <p:ext uri="{BB962C8B-B14F-4D97-AF65-F5344CB8AC3E}">
        <p14:creationId xmlns:p14="http://schemas.microsoft.com/office/powerpoint/2010/main" val="3872757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Presenter Notes:</a:t>
            </a:r>
          </a:p>
          <a:p>
            <a:pPr marL="171450" indent="-171450">
              <a:buFontTx/>
              <a:buChar char="-"/>
            </a:pPr>
            <a:r>
              <a:rPr lang="en-GB" dirty="0"/>
              <a:t>Expand on the different types</a:t>
            </a:r>
            <a:r>
              <a:rPr lang="en-GB" baseline="0" dirty="0"/>
              <a:t> of quality gates</a:t>
            </a:r>
          </a:p>
          <a:p>
            <a:pPr marL="171450" indent="-171450">
              <a:buFontTx/>
              <a:buChar char="-"/>
            </a:pPr>
            <a:endParaRPr lang="en-GB" baseline="0" dirty="0"/>
          </a:p>
          <a:p>
            <a:pPr marL="171450" indent="-171450">
              <a:buFontTx/>
              <a:buChar char="-"/>
            </a:pPr>
            <a:r>
              <a:rPr lang="en-GB" dirty="0"/>
              <a:t>Mention</a:t>
            </a:r>
            <a:r>
              <a:rPr lang="en-GB" baseline="0" dirty="0"/>
              <a:t> they correspond to boxes on the right of the V-model and the traditional test phases we’ve covered</a:t>
            </a:r>
            <a:endParaRPr lang="en-GB" dirty="0"/>
          </a:p>
        </p:txBody>
      </p:sp>
      <p:sp>
        <p:nvSpPr>
          <p:cNvPr id="4" name="Slide Number Placeholder 3"/>
          <p:cNvSpPr>
            <a:spLocks noGrp="1"/>
          </p:cNvSpPr>
          <p:nvPr>
            <p:ph type="sldNum" sz="quarter" idx="10"/>
          </p:nvPr>
        </p:nvSpPr>
        <p:spPr/>
        <p:txBody>
          <a:bodyPr/>
          <a:lstStyle/>
          <a:p>
            <a:fld id="{AE93A72A-D4BA-4A5E-B748-B1B9B78BBAFC}" type="slidenum">
              <a:rPr lang="en-GB" smtClean="0"/>
              <a:t>15</a:t>
            </a:fld>
            <a:endParaRPr lang="en-GB" dirty="0"/>
          </a:p>
        </p:txBody>
      </p:sp>
    </p:spTree>
    <p:extLst>
      <p:ext uri="{BB962C8B-B14F-4D97-AF65-F5344CB8AC3E}">
        <p14:creationId xmlns:p14="http://schemas.microsoft.com/office/powerpoint/2010/main" val="3552531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covered</a:t>
            </a:r>
            <a:r>
              <a:rPr lang="en-GB" baseline="0" dirty="0"/>
              <a:t> where they go - throughout</a:t>
            </a:r>
          </a:p>
          <a:p>
            <a:r>
              <a:rPr lang="en-GB" baseline="0" dirty="0"/>
              <a:t>Failing fast is important as is (from CI)</a:t>
            </a:r>
          </a:p>
          <a:p>
            <a:r>
              <a:rPr lang="en-GB" baseline="0" dirty="0"/>
              <a:t>Key point is “Stop the production line”.  Analogous to a factory stopping.  Machines being powered down.  Relative calm and quiet.</a:t>
            </a:r>
          </a:p>
          <a:p>
            <a:r>
              <a:rPr lang="en-GB" baseline="0" dirty="0"/>
              <a:t>People rally together to fix the failing machine / test.</a:t>
            </a:r>
          </a:p>
          <a:p>
            <a:r>
              <a:rPr lang="en-GB" baseline="0" dirty="0"/>
              <a:t>And then re-start</a:t>
            </a:r>
          </a:p>
          <a:p>
            <a:endParaRPr lang="en-GB" baseline="0" dirty="0"/>
          </a:p>
          <a:p>
            <a:r>
              <a:rPr lang="en-GB" baseline="0" dirty="0"/>
              <a:t>Finally we can class the tests as </a:t>
            </a:r>
            <a:r>
              <a:rPr lang="en-GB" b="1" baseline="0" dirty="0"/>
              <a:t>Static</a:t>
            </a:r>
            <a:r>
              <a:rPr lang="en-GB" baseline="0" dirty="0"/>
              <a:t> – no dependencies e.g. DB, environment, network</a:t>
            </a:r>
          </a:p>
          <a:p>
            <a:r>
              <a:rPr lang="en-GB" b="1" baseline="0" dirty="0"/>
              <a:t>Dynamic</a:t>
            </a:r>
            <a:r>
              <a:rPr lang="en-GB" baseline="0" dirty="0"/>
              <a:t> – dependencies and run in a test environment</a:t>
            </a:r>
          </a:p>
        </p:txBody>
      </p:sp>
      <p:sp>
        <p:nvSpPr>
          <p:cNvPr id="4" name="Slide Number Placeholder 3"/>
          <p:cNvSpPr>
            <a:spLocks noGrp="1"/>
          </p:cNvSpPr>
          <p:nvPr>
            <p:ph type="sldNum" sz="quarter" idx="10"/>
          </p:nvPr>
        </p:nvSpPr>
        <p:spPr/>
        <p:txBody>
          <a:bodyPr/>
          <a:lstStyle/>
          <a:p>
            <a:fld id="{AE93A72A-D4BA-4A5E-B748-B1B9B78BBAFC}" type="slidenum">
              <a:rPr lang="en-GB" smtClean="0"/>
              <a:t>16</a:t>
            </a:fld>
            <a:endParaRPr lang="en-GB" dirty="0"/>
          </a:p>
        </p:txBody>
      </p:sp>
    </p:spTree>
    <p:extLst>
      <p:ext uri="{BB962C8B-B14F-4D97-AF65-F5344CB8AC3E}">
        <p14:creationId xmlns:p14="http://schemas.microsoft.com/office/powerpoint/2010/main" val="2642431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Rot="1" noChangeAspect="1" noChangeArrowheads="1" noTextEdit="1"/>
          </p:cNvSpPr>
          <p:nvPr>
            <p:ph type="sldImg"/>
          </p:nvPr>
        </p:nvSpPr>
        <p:spPr>
          <a:xfrm>
            <a:off x="804863" y="211138"/>
            <a:ext cx="5200650" cy="3900487"/>
          </a:xfrm>
          <a:ln/>
        </p:spPr>
      </p:sp>
      <p:sp>
        <p:nvSpPr>
          <p:cNvPr id="519171" name="Rectangle 3"/>
          <p:cNvSpPr>
            <a:spLocks noGrp="1" noChangeArrowheads="1"/>
          </p:cNvSpPr>
          <p:nvPr>
            <p:ph type="body" idx="1"/>
          </p:nvPr>
        </p:nvSpPr>
        <p:spPr>
          <a:xfrm>
            <a:off x="600384" y="4344663"/>
            <a:ext cx="5609263" cy="4508851"/>
          </a:xfrm>
        </p:spPr>
        <p:txBody>
          <a:bodyPr/>
          <a:lstStyle/>
          <a:p>
            <a:r>
              <a:rPr lang="en-US" altLang="en-US" dirty="0"/>
              <a:t>All stages on the right</a:t>
            </a:r>
          </a:p>
          <a:p>
            <a:r>
              <a:rPr lang="en-US" altLang="en-US" dirty="0"/>
              <a:t>Once</a:t>
            </a:r>
            <a:r>
              <a:rPr lang="en-US" altLang="en-US" baseline="0" dirty="0"/>
              <a:t> you’ve deployed you can do dynamic tests.</a:t>
            </a:r>
            <a:endParaRPr lang="en-US" altLang="en-US" dirty="0"/>
          </a:p>
        </p:txBody>
      </p:sp>
    </p:spTree>
    <p:extLst>
      <p:ext uri="{BB962C8B-B14F-4D97-AF65-F5344CB8AC3E}">
        <p14:creationId xmlns:p14="http://schemas.microsoft.com/office/powerpoint/2010/main" val="3628975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Basically it’s like</a:t>
            </a:r>
            <a:r>
              <a:rPr lang="en-GB" baseline="0" dirty="0"/>
              <a:t> the syntax stage of a compiler but much stricter</a:t>
            </a:r>
          </a:p>
          <a:p>
            <a:r>
              <a:rPr lang="en-GB" baseline="0" dirty="0"/>
              <a:t>If a compiler syntax checking is a spell check, this is a super grammar checker</a:t>
            </a:r>
          </a:p>
          <a:p>
            <a:endParaRPr lang="en-GB" dirty="0"/>
          </a:p>
          <a:p>
            <a:r>
              <a:rPr lang="en-GB" dirty="0"/>
              <a:t>This is a screenshot from</a:t>
            </a:r>
            <a:r>
              <a:rPr lang="en-GB" baseline="0" dirty="0"/>
              <a:t> Sonar – a tool we like</a:t>
            </a:r>
          </a:p>
          <a:p>
            <a:r>
              <a:rPr lang="en-GB" baseline="0" dirty="0"/>
              <a:t>It’s actually a public instance</a:t>
            </a:r>
          </a:p>
          <a:p>
            <a:r>
              <a:rPr lang="en-GB" baseline="0" dirty="0"/>
              <a:t>And this is a real issue with… TomCat!</a:t>
            </a:r>
            <a:endParaRPr lang="en-GB" dirty="0"/>
          </a:p>
        </p:txBody>
      </p:sp>
      <p:sp>
        <p:nvSpPr>
          <p:cNvPr id="4" name="Slide Number Placeholder 3"/>
          <p:cNvSpPr>
            <a:spLocks noGrp="1"/>
          </p:cNvSpPr>
          <p:nvPr>
            <p:ph type="sldNum" sz="quarter" idx="10"/>
          </p:nvPr>
        </p:nvSpPr>
        <p:spPr/>
        <p:txBody>
          <a:bodyPr/>
          <a:lstStyle/>
          <a:p>
            <a:fld id="{AE93A72A-D4BA-4A5E-B748-B1B9B78BBAFC}" type="slidenum">
              <a:rPr lang="en-GB" smtClean="0"/>
              <a:t>18</a:t>
            </a:fld>
            <a:endParaRPr lang="en-GB" dirty="0"/>
          </a:p>
        </p:txBody>
      </p:sp>
    </p:spTree>
    <p:extLst>
      <p:ext uri="{BB962C8B-B14F-4D97-AF65-F5344CB8AC3E}">
        <p14:creationId xmlns:p14="http://schemas.microsoft.com/office/powerpoint/2010/main" val="4237531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Sonar</a:t>
            </a:r>
            <a:r>
              <a:rPr lang="en-GB" baseline="0" dirty="0"/>
              <a:t>Qube is a popular tool and defines these 7 axes of how to look at the quality of the code.</a:t>
            </a:r>
          </a:p>
          <a:p>
            <a:r>
              <a:rPr lang="en-GB" dirty="0"/>
              <a:t>	-</a:t>
            </a:r>
            <a:r>
              <a:rPr lang="en-GB" baseline="0" dirty="0"/>
              <a:t> Comments: Little or too many comments</a:t>
            </a:r>
          </a:p>
          <a:p>
            <a:r>
              <a:rPr lang="en-GB" baseline="0" dirty="0"/>
              <a:t>	- A&amp;D: Spaghetti design</a:t>
            </a:r>
          </a:p>
          <a:p>
            <a:r>
              <a:rPr lang="en-GB" baseline="0" dirty="0"/>
              <a:t>	- Duplication: remove duplicates</a:t>
            </a:r>
          </a:p>
          <a:p>
            <a:r>
              <a:rPr lang="en-GB" baseline="0" dirty="0"/>
              <a:t>	- Unit test: Lack of sufficient testing</a:t>
            </a:r>
          </a:p>
          <a:p>
            <a:r>
              <a:rPr lang="en-GB" baseline="0" dirty="0"/>
              <a:t>	- Complexity: bad distribution of complexity</a:t>
            </a:r>
            <a:endParaRPr lang="en-GB" dirty="0"/>
          </a:p>
          <a:p>
            <a:r>
              <a:rPr lang="en-GB" dirty="0"/>
              <a:t>	- Potential bugs:</a:t>
            </a:r>
            <a:r>
              <a:rPr lang="en-GB" baseline="0" dirty="0"/>
              <a:t> Discover them early</a:t>
            </a:r>
          </a:p>
          <a:p>
            <a:r>
              <a:rPr lang="en-GB" baseline="0" dirty="0"/>
              <a:t>	- Coding rules: Check code is written according to accepted standard and best practices</a:t>
            </a:r>
            <a:endParaRPr lang="en-GB" dirty="0"/>
          </a:p>
        </p:txBody>
      </p:sp>
      <p:sp>
        <p:nvSpPr>
          <p:cNvPr id="4" name="Slide Number Placeholder 3"/>
          <p:cNvSpPr>
            <a:spLocks noGrp="1"/>
          </p:cNvSpPr>
          <p:nvPr>
            <p:ph type="sldNum" sz="quarter" idx="10"/>
          </p:nvPr>
        </p:nvSpPr>
        <p:spPr/>
        <p:txBody>
          <a:bodyPr/>
          <a:lstStyle/>
          <a:p>
            <a:fld id="{AE93A72A-D4BA-4A5E-B748-B1B9B78BBAFC}" type="slidenum">
              <a:rPr lang="en-GB" smtClean="0"/>
              <a:t>19</a:t>
            </a:fld>
            <a:endParaRPr lang="en-GB" dirty="0"/>
          </a:p>
        </p:txBody>
      </p:sp>
    </p:spTree>
    <p:extLst>
      <p:ext uri="{BB962C8B-B14F-4D97-AF65-F5344CB8AC3E}">
        <p14:creationId xmlns:p14="http://schemas.microsoft.com/office/powerpoint/2010/main" val="2608276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Read</a:t>
            </a:r>
            <a:r>
              <a:rPr lang="en-GB" baseline="0" dirty="0"/>
              <a:t> the 3 main points</a:t>
            </a:r>
          </a:p>
          <a:p>
            <a:endParaRPr lang="en-GB" baseline="0" dirty="0"/>
          </a:p>
          <a:p>
            <a:r>
              <a:rPr lang="en-GB" baseline="0" dirty="0"/>
              <a:t>Walk through this example</a:t>
            </a:r>
          </a:p>
          <a:p>
            <a:r>
              <a:rPr lang="en-GB" dirty="0"/>
              <a:t>One</a:t>
            </a:r>
            <a:r>
              <a:rPr lang="en-GB" baseline="0" dirty="0"/>
              <a:t> file &lt;name&gt;Test for our &lt;name&gt; file</a:t>
            </a:r>
          </a:p>
          <a:p>
            <a:r>
              <a:rPr lang="en-GB" baseline="0" dirty="0"/>
              <a:t>We create an instance</a:t>
            </a:r>
          </a:p>
          <a:p>
            <a:r>
              <a:rPr lang="en-GB" baseline="0" dirty="0"/>
              <a:t>We run different scenarios</a:t>
            </a:r>
          </a:p>
          <a:p>
            <a:r>
              <a:rPr lang="en-GB" baseline="0" dirty="0"/>
              <a:t>We asser</a:t>
            </a:r>
            <a:endParaRPr lang="en-GB" dirty="0"/>
          </a:p>
        </p:txBody>
      </p:sp>
      <p:sp>
        <p:nvSpPr>
          <p:cNvPr id="4" name="Slide Number Placeholder 3"/>
          <p:cNvSpPr>
            <a:spLocks noGrp="1"/>
          </p:cNvSpPr>
          <p:nvPr>
            <p:ph type="sldNum" sz="quarter" idx="10"/>
          </p:nvPr>
        </p:nvSpPr>
        <p:spPr/>
        <p:txBody>
          <a:bodyPr/>
          <a:lstStyle/>
          <a:p>
            <a:fld id="{AE93A72A-D4BA-4A5E-B748-B1B9B78BBAFC}" type="slidenum">
              <a:rPr lang="en-GB" smtClean="0"/>
              <a:t>20</a:t>
            </a:fld>
            <a:endParaRPr lang="en-GB" dirty="0"/>
          </a:p>
        </p:txBody>
      </p:sp>
    </p:spTree>
    <p:extLst>
      <p:ext uri="{BB962C8B-B14F-4D97-AF65-F5344CB8AC3E}">
        <p14:creationId xmlns:p14="http://schemas.microsoft.com/office/powerpoint/2010/main" val="4237531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a screenshot of SonarQube</a:t>
            </a:r>
          </a:p>
          <a:p>
            <a:r>
              <a:rPr lang="en-GB" baseline="0" dirty="0"/>
              <a:t>Key things to get right for a project:</a:t>
            </a:r>
          </a:p>
          <a:p>
            <a:pPr marL="171450" indent="-171450">
              <a:buFont typeface="Arial" charset="0"/>
              <a:buChar char="•"/>
            </a:pPr>
            <a:r>
              <a:rPr lang="en-GB" baseline="0" dirty="0"/>
              <a:t>Plugins – right for your code type</a:t>
            </a:r>
          </a:p>
          <a:p>
            <a:pPr marL="171450" indent="-171450">
              <a:buFont typeface="Arial" charset="0"/>
              <a:buChar char="•"/>
            </a:pPr>
            <a:r>
              <a:rPr lang="en-GB" baseline="0" dirty="0"/>
              <a:t>Rules – which to test and how severe</a:t>
            </a:r>
          </a:p>
          <a:p>
            <a:pPr marL="171450" indent="-171450">
              <a:buFont typeface="Arial" charset="0"/>
              <a:buChar char="•"/>
            </a:pPr>
            <a:r>
              <a:rPr lang="en-GB" baseline="0" dirty="0"/>
              <a:t>Thresholds to fail the build</a:t>
            </a:r>
          </a:p>
          <a:p>
            <a:pPr marL="171450" indent="-171450">
              <a:buFont typeface="Arial" charset="0"/>
              <a:buChar char="•"/>
            </a:pPr>
            <a:r>
              <a:rPr lang="en-GB" b="1" baseline="0" dirty="0"/>
              <a:t>this </a:t>
            </a:r>
            <a:r>
              <a:rPr lang="en-GB" b="1" u="sng" baseline="0" dirty="0"/>
              <a:t>IS</a:t>
            </a:r>
            <a:r>
              <a:rPr lang="en-GB" b="1" baseline="0" dirty="0"/>
              <a:t> a quality gate</a:t>
            </a:r>
          </a:p>
        </p:txBody>
      </p:sp>
      <p:sp>
        <p:nvSpPr>
          <p:cNvPr id="4" name="Slide Number Placeholder 3"/>
          <p:cNvSpPr>
            <a:spLocks noGrp="1"/>
          </p:cNvSpPr>
          <p:nvPr>
            <p:ph type="sldNum" sz="quarter" idx="10"/>
          </p:nvPr>
        </p:nvSpPr>
        <p:spPr/>
        <p:txBody>
          <a:bodyPr/>
          <a:lstStyle/>
          <a:p>
            <a:fld id="{AE93A72A-D4BA-4A5E-B748-B1B9B78BBAFC}" type="slidenum">
              <a:rPr lang="en-GB" smtClean="0"/>
              <a:t>21</a:t>
            </a:fld>
            <a:endParaRPr lang="en-GB" dirty="0"/>
          </a:p>
        </p:txBody>
      </p:sp>
    </p:spTree>
    <p:extLst>
      <p:ext uri="{BB962C8B-B14F-4D97-AF65-F5344CB8AC3E}">
        <p14:creationId xmlns:p14="http://schemas.microsoft.com/office/powerpoint/2010/main" val="2602090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Provoke</a:t>
            </a:r>
            <a:r>
              <a:rPr lang="en-GB" baseline="0" dirty="0"/>
              <a:t> a discussion about why we test and then what are the considerations with owning tests</a:t>
            </a:r>
            <a:endParaRPr lang="en-GB" dirty="0"/>
          </a:p>
          <a:p>
            <a:endParaRPr lang="en-GB" dirty="0"/>
          </a:p>
          <a:p>
            <a:pPr marL="0" indent="0">
              <a:buFontTx/>
              <a:buNone/>
            </a:pPr>
            <a:r>
              <a:rPr lang="en-GB" baseline="0" dirty="0"/>
              <a:t>Discuss the considerations</a:t>
            </a:r>
          </a:p>
          <a:p>
            <a:pPr marL="628650" lvl="1" indent="-171450">
              <a:buFontTx/>
              <a:buChar char="-"/>
            </a:pPr>
            <a:r>
              <a:rPr lang="en-GB" dirty="0"/>
              <a:t>Maintenance:</a:t>
            </a:r>
            <a:r>
              <a:rPr lang="en-GB" baseline="0" dirty="0"/>
              <a:t> Bad code w</a:t>
            </a:r>
            <a:r>
              <a:rPr lang="en-GB" dirty="0"/>
              <a:t>ill make it difficult to maintain afterwards</a:t>
            </a:r>
          </a:p>
          <a:p>
            <a:pPr lvl="1"/>
            <a:r>
              <a:rPr lang="en-GB" dirty="0"/>
              <a:t>- Technical debt: Will have to go back to fix</a:t>
            </a:r>
          </a:p>
          <a:p>
            <a:pPr lvl="1"/>
            <a:r>
              <a:rPr lang="en-GB" dirty="0"/>
              <a:t>- More people will read the</a:t>
            </a:r>
            <a:r>
              <a:rPr lang="en-GB" baseline="0" dirty="0"/>
              <a:t> </a:t>
            </a:r>
            <a:r>
              <a:rPr lang="en-GB" dirty="0"/>
              <a:t>code than write over lifetime of project: Can’t be a specific style or catered just to advanced need to accommodate all by using best practices</a:t>
            </a:r>
          </a:p>
          <a:p>
            <a:pPr lvl="1"/>
            <a:r>
              <a:rPr lang="en-GB" dirty="0"/>
              <a:t>- Financial losses: Can lead to financial losses putting things right</a:t>
            </a:r>
          </a:p>
          <a:p>
            <a:pPr marL="0" indent="0">
              <a:buFontTx/>
              <a:buNone/>
            </a:pPr>
            <a:endParaRPr lang="en-GB" dirty="0"/>
          </a:p>
        </p:txBody>
      </p:sp>
      <p:sp>
        <p:nvSpPr>
          <p:cNvPr id="4" name="Slide Number Placeholder 3"/>
          <p:cNvSpPr>
            <a:spLocks noGrp="1"/>
          </p:cNvSpPr>
          <p:nvPr>
            <p:ph type="sldNum" sz="quarter" idx="10"/>
          </p:nvPr>
        </p:nvSpPr>
        <p:spPr/>
        <p:txBody>
          <a:bodyPr/>
          <a:lstStyle/>
          <a:p>
            <a:fld id="{AE93A72A-D4BA-4A5E-B748-B1B9B78BBAFC}" type="slidenum">
              <a:rPr lang="en-GB" smtClean="0"/>
              <a:t>3</a:t>
            </a:fld>
            <a:endParaRPr lang="en-GB" dirty="0"/>
          </a:p>
        </p:txBody>
      </p:sp>
    </p:spTree>
    <p:extLst>
      <p:ext uri="{BB962C8B-B14F-4D97-AF65-F5344CB8AC3E}">
        <p14:creationId xmlns:p14="http://schemas.microsoft.com/office/powerpoint/2010/main" val="2825560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baseline="0" dirty="0"/>
              <a:t>Have a discussion about who has used what</a:t>
            </a:r>
          </a:p>
          <a:p>
            <a:endParaRPr lang="en-GB" b="0" baseline="0" dirty="0"/>
          </a:p>
          <a:p>
            <a:r>
              <a:rPr lang="en-GB" b="0" baseline="0" dirty="0"/>
              <a:t>Stress, we like SonarQube – it’s very powerful out of the box, extensible, part of Monsoon, etc.</a:t>
            </a:r>
          </a:p>
          <a:p>
            <a:endParaRPr lang="en-GB" b="0" baseline="0" dirty="0"/>
          </a:p>
          <a:p>
            <a:r>
              <a:rPr lang="en-GB" b="0" baseline="0" dirty="0"/>
              <a:t>Can anyone spot the half jokey one?  The Rational AppScan isn’t one we actually use.  </a:t>
            </a:r>
          </a:p>
          <a:p>
            <a:r>
              <a:rPr lang="en-GB" b="0" baseline="0" dirty="0"/>
              <a:t>There are commercial options here… but FOSS is great!</a:t>
            </a:r>
          </a:p>
        </p:txBody>
      </p:sp>
      <p:sp>
        <p:nvSpPr>
          <p:cNvPr id="4" name="Slide Number Placeholder 3"/>
          <p:cNvSpPr>
            <a:spLocks noGrp="1"/>
          </p:cNvSpPr>
          <p:nvPr>
            <p:ph type="sldNum" sz="quarter" idx="10"/>
          </p:nvPr>
        </p:nvSpPr>
        <p:spPr/>
        <p:txBody>
          <a:bodyPr/>
          <a:lstStyle/>
          <a:p>
            <a:fld id="{AE93A72A-D4BA-4A5E-B748-B1B9B78BBAFC}" type="slidenum">
              <a:rPr lang="en-GB" smtClean="0"/>
              <a:t>22</a:t>
            </a:fld>
            <a:endParaRPr lang="en-GB" dirty="0"/>
          </a:p>
        </p:txBody>
      </p:sp>
    </p:spTree>
    <p:extLst>
      <p:ext uri="{BB962C8B-B14F-4D97-AF65-F5344CB8AC3E}">
        <p14:creationId xmlns:p14="http://schemas.microsoft.com/office/powerpoint/2010/main" val="2602090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Rot="1" noChangeAspect="1" noChangeArrowheads="1" noTextEdit="1"/>
          </p:cNvSpPr>
          <p:nvPr>
            <p:ph type="sldImg"/>
          </p:nvPr>
        </p:nvSpPr>
        <p:spPr>
          <a:xfrm>
            <a:off x="804863" y="211138"/>
            <a:ext cx="5200650" cy="3900487"/>
          </a:xfrm>
          <a:ln/>
        </p:spPr>
      </p:sp>
      <p:sp>
        <p:nvSpPr>
          <p:cNvPr id="519171" name="Rectangle 3"/>
          <p:cNvSpPr>
            <a:spLocks noGrp="1" noChangeArrowheads="1"/>
          </p:cNvSpPr>
          <p:nvPr>
            <p:ph type="body" idx="1"/>
          </p:nvPr>
        </p:nvSpPr>
        <p:spPr>
          <a:xfrm>
            <a:off x="600384" y="4344663"/>
            <a:ext cx="5609263" cy="4508851"/>
          </a:xfrm>
        </p:spPr>
        <p:txBody>
          <a:bodyPr/>
          <a:lstStyle/>
          <a:p>
            <a:r>
              <a:rPr lang="en-US" altLang="en-US" dirty="0"/>
              <a:t>Moving up the of the V – tests</a:t>
            </a:r>
            <a:r>
              <a:rPr lang="en-US" altLang="en-US" baseline="0" dirty="0"/>
              <a:t> on the right</a:t>
            </a:r>
            <a:endParaRPr lang="en-US" altLang="en-US" dirty="0"/>
          </a:p>
          <a:p>
            <a:r>
              <a:rPr lang="en-US" altLang="en-US" dirty="0"/>
              <a:t>The key</a:t>
            </a:r>
            <a:r>
              <a:rPr lang="en-US" altLang="en-US" baseline="0" dirty="0"/>
              <a:t> difference is that these tests require dependencies.</a:t>
            </a:r>
            <a:endParaRPr lang="en-US" altLang="en-US" dirty="0"/>
          </a:p>
        </p:txBody>
      </p:sp>
    </p:spTree>
    <p:extLst>
      <p:ext uri="{BB962C8B-B14F-4D97-AF65-F5344CB8AC3E}">
        <p14:creationId xmlns:p14="http://schemas.microsoft.com/office/powerpoint/2010/main" val="4038484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GB" dirty="0"/>
              <a:t>Reminder:</a:t>
            </a:r>
            <a:r>
              <a:rPr lang="en-GB" baseline="0" dirty="0"/>
              <a:t> </a:t>
            </a:r>
            <a:r>
              <a:rPr lang="en-GB" dirty="0"/>
              <a:t>TDD: Test Driven Development</a:t>
            </a:r>
          </a:p>
          <a:p>
            <a:pPr lvl="1"/>
            <a:r>
              <a:rPr lang="en-GB" dirty="0"/>
              <a:t>Developer write tests to test their own code Tests are usually “unit tests”, i.e. they work on units of code in isolation with no dependencies</a:t>
            </a:r>
          </a:p>
          <a:p>
            <a:pPr lvl="1"/>
            <a:r>
              <a:rPr lang="en-GB" dirty="0"/>
              <a:t>Test First Development means the tests are written before the code as opposed to at the same time</a:t>
            </a:r>
          </a:p>
          <a:p>
            <a:pPr lvl="1"/>
            <a:r>
              <a:rPr lang="en-GB" dirty="0"/>
              <a:t>Allow the developer to validate that their code works as they expected</a:t>
            </a:r>
          </a:p>
          <a:p>
            <a:pPr lvl="1"/>
            <a:r>
              <a:rPr lang="en-GB" dirty="0"/>
              <a:t>Allows someone performing refactoring to validate that the code still works as it was previously expected to </a:t>
            </a:r>
          </a:p>
          <a:p>
            <a:r>
              <a:rPr lang="en-GB" dirty="0"/>
              <a:t>BDD: Behaviour Driven Development</a:t>
            </a:r>
          </a:p>
          <a:p>
            <a:pPr lvl="1"/>
            <a:r>
              <a:rPr lang="en-GB" dirty="0"/>
              <a:t>Invented by Dan North and an extension of TDD	 </a:t>
            </a:r>
            <a:r>
              <a:rPr lang="en-GB" dirty="0">
                <a:hlinkClick r:id="rId3"/>
              </a:rPr>
              <a:t>http://dannorth.net/introducing-bdd/</a:t>
            </a:r>
            <a:r>
              <a:rPr lang="en-GB" dirty="0"/>
              <a:t> </a:t>
            </a:r>
          </a:p>
          <a:p>
            <a:pPr lvl="1"/>
            <a:r>
              <a:rPr lang="en-GB" dirty="0"/>
              <a:t>Tests are derived from functional requirements</a:t>
            </a:r>
          </a:p>
          <a:p>
            <a:pPr lvl="1"/>
            <a:r>
              <a:rPr lang="en-GB" dirty="0"/>
              <a:t>Tests are usually more complicated than unit tests and require the code to have been deployed</a:t>
            </a:r>
          </a:p>
          <a:p>
            <a:pPr lvl="1"/>
            <a:r>
              <a:rPr lang="en-GB" dirty="0"/>
              <a:t>The link from requirements to tests can be managed by a tool like Cucumber</a:t>
            </a:r>
          </a:p>
          <a:p>
            <a:pPr lvl="1"/>
            <a:r>
              <a:rPr lang="en-GB" dirty="0"/>
              <a:t>User story: "As a [role] I want [feature] so that [benefit]“</a:t>
            </a:r>
          </a:p>
          <a:p>
            <a:pPr lvl="1"/>
            <a:r>
              <a:rPr lang="en-GB" dirty="0"/>
              <a:t>Given [initial context], when [event occurs], then [ensure some outcomes]</a:t>
            </a:r>
          </a:p>
          <a:p>
            <a:pPr lvl="1"/>
            <a:endParaRPr lang="en-GB" dirty="0"/>
          </a:p>
          <a:p>
            <a:r>
              <a:rPr lang="en-GB" dirty="0"/>
              <a:t>Experience in the room?</a:t>
            </a:r>
            <a:r>
              <a:rPr lang="en-GB" baseline="0" dirty="0"/>
              <a:t>  Limitations?</a:t>
            </a:r>
            <a:endParaRPr lang="en-GB" dirty="0"/>
          </a:p>
        </p:txBody>
      </p:sp>
      <p:sp>
        <p:nvSpPr>
          <p:cNvPr id="4" name="Slide Number Placeholder 3"/>
          <p:cNvSpPr>
            <a:spLocks noGrp="1"/>
          </p:cNvSpPr>
          <p:nvPr>
            <p:ph type="sldNum" sz="quarter" idx="10"/>
          </p:nvPr>
        </p:nvSpPr>
        <p:spPr/>
        <p:txBody>
          <a:bodyPr/>
          <a:lstStyle/>
          <a:p>
            <a:fld id="{AE93A72A-D4BA-4A5E-B748-B1B9B78BBAFC}" type="slidenum">
              <a:rPr lang="en-GB" smtClean="0"/>
              <a:t>24</a:t>
            </a:fld>
            <a:endParaRPr lang="en-GB" dirty="0"/>
          </a:p>
        </p:txBody>
      </p:sp>
    </p:spTree>
    <p:extLst>
      <p:ext uri="{BB962C8B-B14F-4D97-AF65-F5344CB8AC3E}">
        <p14:creationId xmlns:p14="http://schemas.microsoft.com/office/powerpoint/2010/main" val="3173984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GB" dirty="0"/>
              <a:t>This slide explains it</a:t>
            </a:r>
          </a:p>
          <a:p>
            <a:r>
              <a:rPr lang="en-GB" dirty="0"/>
              <a:t>Here is a pretty</a:t>
            </a:r>
            <a:r>
              <a:rPr lang="en-GB" baseline="0" dirty="0"/>
              <a:t> output from Jenkins</a:t>
            </a:r>
          </a:p>
          <a:p>
            <a:endParaRPr lang="en-GB" baseline="0" dirty="0"/>
          </a:p>
          <a:p>
            <a:r>
              <a:rPr lang="en-GB" dirty="0"/>
              <a:t>Cucumber lets you write features in natural language</a:t>
            </a:r>
            <a:br>
              <a:rPr lang="en-GB" dirty="0"/>
            </a:br>
            <a:r>
              <a:rPr lang="en-GB" dirty="0"/>
              <a:t>and develop them behaviour-driven afterwards</a:t>
            </a:r>
          </a:p>
          <a:p>
            <a:r>
              <a:rPr lang="en-GB" dirty="0"/>
              <a:t>It is a tool that executes plain-text functional descriptions as automated tests.</a:t>
            </a:r>
          </a:p>
          <a:p>
            <a:r>
              <a:rPr lang="en-GB" dirty="0"/>
              <a:t>Written in Ruby but can be used in other programming languages</a:t>
            </a:r>
          </a:p>
          <a:p>
            <a:pPr lvl="1"/>
            <a:r>
              <a:rPr lang="en-GB" dirty="0"/>
              <a:t>Cucumber-JVM for Java</a:t>
            </a:r>
          </a:p>
          <a:p>
            <a:pPr lvl="1"/>
            <a:r>
              <a:rPr lang="en-GB" dirty="0"/>
              <a:t>IronRuby and .NET for .NET</a:t>
            </a:r>
          </a:p>
          <a:p>
            <a:pPr lvl="1"/>
            <a:r>
              <a:rPr lang="en-GB" dirty="0"/>
              <a:t>cucumberl for Erlang</a:t>
            </a:r>
          </a:p>
          <a:p>
            <a:r>
              <a:rPr lang="en-GB" dirty="0"/>
              <a:t>Gherkin is the language that Cucumber understands</a:t>
            </a:r>
          </a:p>
          <a:p>
            <a:r>
              <a:rPr lang="en-GB" dirty="0"/>
              <a:t>It is a Business Readable, Domain Specific Language </a:t>
            </a:r>
          </a:p>
          <a:p>
            <a:r>
              <a:rPr lang="en-GB" dirty="0"/>
              <a:t>It lets you describe software’s behaviour without </a:t>
            </a:r>
            <a:br>
              <a:rPr lang="en-GB" dirty="0"/>
            </a:br>
            <a:r>
              <a:rPr lang="en-GB" dirty="0"/>
              <a:t>detailing how that behaviour is implemented.</a:t>
            </a:r>
          </a:p>
          <a:p>
            <a:endParaRPr lang="en-GB" dirty="0"/>
          </a:p>
          <a:p>
            <a:endParaRPr lang="en-GB" dirty="0"/>
          </a:p>
          <a:p>
            <a:endParaRPr lang="en-GB" dirty="0"/>
          </a:p>
          <a:p>
            <a:endParaRPr lang="en-GB" dirty="0"/>
          </a:p>
          <a:p>
            <a:endParaRPr lang="en-GB" dirty="0"/>
          </a:p>
          <a:p>
            <a:endParaRPr lang="en-GB" dirty="0"/>
          </a:p>
          <a:p>
            <a:pPr marL="0" indent="0">
              <a:buNone/>
            </a:pPr>
            <a:br>
              <a:rPr lang="en-GB" dirty="0"/>
            </a:br>
            <a:r>
              <a:rPr lang="en-GB" sz="1100" dirty="0"/>
              <a:t>Cucumber logo credit: </a:t>
            </a:r>
            <a:r>
              <a:rPr lang="en-GB" sz="1100" dirty="0">
                <a:hlinkClick r:id="rId3"/>
              </a:rPr>
              <a:t>https://github.com/cucumber/cucumber/wiki</a:t>
            </a:r>
            <a:endParaRPr lang="en-GB" sz="1100" dirty="0"/>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AE93A72A-D4BA-4A5E-B748-B1B9B78BBAFC}" type="slidenum">
              <a:rPr lang="en-GB" smtClean="0"/>
              <a:t>25</a:t>
            </a:fld>
            <a:endParaRPr lang="en-GB" dirty="0"/>
          </a:p>
        </p:txBody>
      </p:sp>
    </p:spTree>
    <p:extLst>
      <p:ext uri="{BB962C8B-B14F-4D97-AF65-F5344CB8AC3E}">
        <p14:creationId xmlns:p14="http://schemas.microsoft.com/office/powerpoint/2010/main" val="4141935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 experiences?</a:t>
            </a:r>
          </a:p>
          <a:p>
            <a:endParaRPr lang="en-GB" dirty="0"/>
          </a:p>
          <a:p>
            <a:r>
              <a:rPr lang="en-GB" dirty="0"/>
              <a:t>Any</a:t>
            </a:r>
            <a:r>
              <a:rPr lang="en-GB" baseline="0" dirty="0"/>
              <a:t> down sides?</a:t>
            </a:r>
          </a:p>
          <a:p>
            <a:endParaRPr lang="en-GB" baseline="0" dirty="0"/>
          </a:p>
          <a:p>
            <a:r>
              <a:rPr lang="en-GB" baseline="0" dirty="0"/>
              <a:t>Risks?</a:t>
            </a:r>
          </a:p>
          <a:p>
            <a:pPr marL="171450" indent="-171450">
              <a:buFontTx/>
              <a:buChar char="-"/>
            </a:pPr>
            <a:r>
              <a:rPr lang="en-GB" baseline="0" dirty="0"/>
              <a:t>Expensive </a:t>
            </a:r>
          </a:p>
          <a:p>
            <a:pPr marL="171450" indent="-171450">
              <a:buFontTx/>
              <a:buChar char="-"/>
            </a:pPr>
            <a:r>
              <a:rPr lang="en-GB" baseline="0" dirty="0"/>
              <a:t>More metadata about bad tests</a:t>
            </a:r>
          </a:p>
          <a:p>
            <a:pPr marL="171450" indent="-171450">
              <a:buFontTx/>
              <a:buChar char="-"/>
            </a:pPr>
            <a:r>
              <a:rPr lang="en-GB" baseline="0" dirty="0"/>
              <a:t>Even more complicated</a:t>
            </a:r>
            <a:endParaRPr lang="en-GB" dirty="0"/>
          </a:p>
        </p:txBody>
      </p:sp>
      <p:sp>
        <p:nvSpPr>
          <p:cNvPr id="4" name="Slide Number Placeholder 3"/>
          <p:cNvSpPr>
            <a:spLocks noGrp="1"/>
          </p:cNvSpPr>
          <p:nvPr>
            <p:ph type="sldNum" sz="quarter" idx="10"/>
          </p:nvPr>
        </p:nvSpPr>
        <p:spPr/>
        <p:txBody>
          <a:bodyPr/>
          <a:lstStyle/>
          <a:p>
            <a:fld id="{AE93A72A-D4BA-4A5E-B748-B1B9B78BBAFC}" type="slidenum">
              <a:rPr lang="en-GB" smtClean="0"/>
              <a:t>26</a:t>
            </a:fld>
            <a:endParaRPr lang="en-GB" dirty="0"/>
          </a:p>
        </p:txBody>
      </p:sp>
    </p:spTree>
    <p:extLst>
      <p:ext uri="{BB962C8B-B14F-4D97-AF65-F5344CB8AC3E}">
        <p14:creationId xmlns:p14="http://schemas.microsoft.com/office/powerpoint/2010/main" val="1052579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a:t>
            </a:r>
            <a:r>
              <a:rPr lang="en-GB" baseline="0" dirty="0"/>
              <a:t> about Selenium being just one way to automate tests</a:t>
            </a:r>
          </a:p>
          <a:p>
            <a:r>
              <a:rPr lang="en-GB" baseline="0" dirty="0"/>
              <a:t>Mention needing a grid and a virtual screen (frame) buffer e.g. XVFB </a:t>
            </a:r>
            <a:endParaRPr lang="en-GB" dirty="0"/>
          </a:p>
        </p:txBody>
      </p:sp>
      <p:sp>
        <p:nvSpPr>
          <p:cNvPr id="4" name="Slide Number Placeholder 3"/>
          <p:cNvSpPr>
            <a:spLocks noGrp="1"/>
          </p:cNvSpPr>
          <p:nvPr>
            <p:ph type="sldNum" sz="quarter" idx="10"/>
          </p:nvPr>
        </p:nvSpPr>
        <p:spPr/>
        <p:txBody>
          <a:bodyPr/>
          <a:lstStyle/>
          <a:p>
            <a:fld id="{AE93A72A-D4BA-4A5E-B748-B1B9B78BBAFC}" type="slidenum">
              <a:rPr lang="en-GB" smtClean="0"/>
              <a:t>27</a:t>
            </a:fld>
            <a:endParaRPr lang="en-GB" dirty="0"/>
          </a:p>
        </p:txBody>
      </p:sp>
    </p:spTree>
    <p:extLst>
      <p:ext uri="{BB962C8B-B14F-4D97-AF65-F5344CB8AC3E}">
        <p14:creationId xmlns:p14="http://schemas.microsoft.com/office/powerpoint/2010/main" val="2570890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a:t>
            </a:r>
            <a:r>
              <a:rPr lang="en-GB" baseline="0" dirty="0"/>
              <a:t> Grid view.</a:t>
            </a:r>
          </a:p>
          <a:p>
            <a:endParaRPr lang="en-GB" baseline="0" dirty="0"/>
          </a:p>
          <a:p>
            <a:r>
              <a:rPr lang="en-GB" baseline="0" dirty="0"/>
              <a:t>Nodes – nodes have one or more webdrivers.</a:t>
            </a:r>
          </a:p>
          <a:p>
            <a:r>
              <a:rPr lang="en-GB" baseline="0" dirty="0"/>
              <a:t>Hub – has 0 or more nodes registered. </a:t>
            </a:r>
            <a:endParaRPr lang="en-GB" dirty="0"/>
          </a:p>
        </p:txBody>
      </p:sp>
      <p:sp>
        <p:nvSpPr>
          <p:cNvPr id="4" name="Slide Number Placeholder 3"/>
          <p:cNvSpPr>
            <a:spLocks noGrp="1"/>
          </p:cNvSpPr>
          <p:nvPr>
            <p:ph type="sldNum" sz="quarter" idx="10"/>
          </p:nvPr>
        </p:nvSpPr>
        <p:spPr/>
        <p:txBody>
          <a:bodyPr/>
          <a:lstStyle/>
          <a:p>
            <a:fld id="{AE93A72A-D4BA-4A5E-B748-B1B9B78BBAFC}" type="slidenum">
              <a:rPr lang="en-GB" smtClean="0"/>
              <a:t>28</a:t>
            </a:fld>
            <a:endParaRPr lang="en-GB" dirty="0"/>
          </a:p>
        </p:txBody>
      </p:sp>
    </p:spTree>
    <p:extLst>
      <p:ext uri="{BB962C8B-B14F-4D97-AF65-F5344CB8AC3E}">
        <p14:creationId xmlns:p14="http://schemas.microsoft.com/office/powerpoint/2010/main" val="3233986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Slide sums up OWASP</a:t>
            </a:r>
            <a:r>
              <a:rPr lang="en-GB" baseline="0" dirty="0"/>
              <a:t> </a:t>
            </a:r>
            <a:r>
              <a:rPr lang="en-GB" dirty="0"/>
              <a:t>ZAP and shows</a:t>
            </a:r>
            <a:r>
              <a:rPr lang="en-GB" baseline="0" dirty="0"/>
              <a:t> vulnerability report. </a:t>
            </a:r>
          </a:p>
          <a:p>
            <a:endParaRPr lang="en-GB" baseline="0" dirty="0"/>
          </a:p>
          <a:p>
            <a:r>
              <a:rPr lang="en-GB" baseline="0" dirty="0"/>
              <a:t>Experiences: Proxying traffic increases Selenium execution times. </a:t>
            </a:r>
          </a:p>
          <a:p>
            <a:endParaRPr lang="en-GB" dirty="0"/>
          </a:p>
        </p:txBody>
      </p:sp>
      <p:sp>
        <p:nvSpPr>
          <p:cNvPr id="4" name="Slide Number Placeholder 3"/>
          <p:cNvSpPr>
            <a:spLocks noGrp="1"/>
          </p:cNvSpPr>
          <p:nvPr>
            <p:ph type="sldNum" sz="quarter" idx="10"/>
          </p:nvPr>
        </p:nvSpPr>
        <p:spPr/>
        <p:txBody>
          <a:bodyPr/>
          <a:lstStyle/>
          <a:p>
            <a:fld id="{AE93A72A-D4BA-4A5E-B748-B1B9B78BBAFC}" type="slidenum">
              <a:rPr lang="en-GB" smtClean="0"/>
              <a:t>29</a:t>
            </a:fld>
            <a:endParaRPr lang="en-GB" dirty="0"/>
          </a:p>
        </p:txBody>
      </p:sp>
    </p:spTree>
    <p:extLst>
      <p:ext uri="{BB962C8B-B14F-4D97-AF65-F5344CB8AC3E}">
        <p14:creationId xmlns:p14="http://schemas.microsoft.com/office/powerpoint/2010/main" val="1203610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Slide sums up OWASP</a:t>
            </a:r>
            <a:r>
              <a:rPr lang="en-GB" baseline="0" dirty="0"/>
              <a:t> </a:t>
            </a:r>
            <a:r>
              <a:rPr lang="en-GB" dirty="0"/>
              <a:t>ZAP and shows</a:t>
            </a:r>
            <a:r>
              <a:rPr lang="en-GB" baseline="0" dirty="0"/>
              <a:t> vulnerability report. </a:t>
            </a:r>
          </a:p>
          <a:p>
            <a:endParaRPr lang="en-GB" baseline="0" dirty="0"/>
          </a:p>
          <a:p>
            <a:r>
              <a:rPr lang="en-GB" baseline="0" dirty="0"/>
              <a:t>Experiences: Proxying traffic increases Selenium execution times. </a:t>
            </a:r>
          </a:p>
          <a:p>
            <a:endParaRPr lang="en-GB" dirty="0"/>
          </a:p>
        </p:txBody>
      </p:sp>
      <p:sp>
        <p:nvSpPr>
          <p:cNvPr id="4" name="Slide Number Placeholder 3"/>
          <p:cNvSpPr>
            <a:spLocks noGrp="1"/>
          </p:cNvSpPr>
          <p:nvPr>
            <p:ph type="sldNum" sz="quarter" idx="10"/>
          </p:nvPr>
        </p:nvSpPr>
        <p:spPr/>
        <p:txBody>
          <a:bodyPr/>
          <a:lstStyle/>
          <a:p>
            <a:fld id="{AE93A72A-D4BA-4A5E-B748-B1B9B78BBAFC}" type="slidenum">
              <a:rPr lang="en-GB" smtClean="0"/>
              <a:t>30</a:t>
            </a:fld>
            <a:endParaRPr lang="en-GB" dirty="0"/>
          </a:p>
        </p:txBody>
      </p:sp>
    </p:spTree>
    <p:extLst>
      <p:ext uri="{BB962C8B-B14F-4D97-AF65-F5344CB8AC3E}">
        <p14:creationId xmlns:p14="http://schemas.microsoft.com/office/powerpoint/2010/main" val="391282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experiences and pro’s and con’s</a:t>
            </a:r>
          </a:p>
          <a:p>
            <a:r>
              <a:rPr lang="en-GB" dirty="0"/>
              <a:t>Sauce Labs</a:t>
            </a:r>
            <a:r>
              <a:rPr lang="en-GB" baseline="0" dirty="0"/>
              <a:t> and Soasta are worth mentioning as SaaS options – great options, but hard for Accenture to use as we’re putting client data into </a:t>
            </a:r>
            <a:r>
              <a:rPr lang="en-GB" baseline="0"/>
              <a:t>someone else’s cloud</a:t>
            </a:r>
            <a:endParaRPr lang="en-GB" dirty="0"/>
          </a:p>
        </p:txBody>
      </p:sp>
      <p:sp>
        <p:nvSpPr>
          <p:cNvPr id="4" name="Slide Number Placeholder 3"/>
          <p:cNvSpPr>
            <a:spLocks noGrp="1"/>
          </p:cNvSpPr>
          <p:nvPr>
            <p:ph type="sldNum" sz="quarter" idx="10"/>
          </p:nvPr>
        </p:nvSpPr>
        <p:spPr/>
        <p:txBody>
          <a:bodyPr/>
          <a:lstStyle/>
          <a:p>
            <a:fld id="{AE93A72A-D4BA-4A5E-B748-B1B9B78BBAFC}" type="slidenum">
              <a:rPr lang="en-GB" smtClean="0"/>
              <a:t>31</a:t>
            </a:fld>
            <a:endParaRPr lang="en-GB" dirty="0"/>
          </a:p>
        </p:txBody>
      </p:sp>
    </p:spTree>
    <p:extLst>
      <p:ext uri="{BB962C8B-B14F-4D97-AF65-F5344CB8AC3E}">
        <p14:creationId xmlns:p14="http://schemas.microsoft.com/office/powerpoint/2010/main" val="1526674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Rot="1" noChangeAspect="1" noChangeArrowheads="1" noTextEdit="1"/>
          </p:cNvSpPr>
          <p:nvPr>
            <p:ph type="sldImg"/>
          </p:nvPr>
        </p:nvSpPr>
        <p:spPr>
          <a:xfrm>
            <a:off x="804863" y="211138"/>
            <a:ext cx="5200650" cy="3900487"/>
          </a:xfrm>
          <a:ln/>
        </p:spPr>
      </p:sp>
      <p:sp>
        <p:nvSpPr>
          <p:cNvPr id="519171" name="Rectangle 3"/>
          <p:cNvSpPr>
            <a:spLocks noGrp="1" noChangeArrowheads="1"/>
          </p:cNvSpPr>
          <p:nvPr>
            <p:ph type="body" idx="1"/>
          </p:nvPr>
        </p:nvSpPr>
        <p:spPr>
          <a:xfrm>
            <a:off x="600384" y="4344663"/>
            <a:ext cx="5609263" cy="4508851"/>
          </a:xfrm>
        </p:spPr>
        <p:txBody>
          <a:bodyPr/>
          <a:lstStyle/>
          <a:p>
            <a:r>
              <a:rPr lang="en-US" altLang="en-US" dirty="0"/>
              <a:t>This is the Wikipedia</a:t>
            </a:r>
            <a:r>
              <a:rPr lang="en-US" altLang="en-US" baseline="0" dirty="0"/>
              <a:t> definition, read it or let people read it</a:t>
            </a:r>
          </a:p>
          <a:p>
            <a:endParaRPr lang="en-US" altLang="en-US" baseline="0" dirty="0"/>
          </a:p>
          <a:p>
            <a:r>
              <a:rPr lang="en-US" altLang="en-US" baseline="0" dirty="0"/>
              <a:t>Anyone got any criticisms with it??</a:t>
            </a:r>
          </a:p>
          <a:p>
            <a:endParaRPr lang="en-US" altLang="en-US" baseline="0" dirty="0"/>
          </a:p>
          <a:p>
            <a:r>
              <a:rPr lang="en-US" altLang="en-US" baseline="0" dirty="0"/>
              <a:t>Emphasis the importance of it being about </a:t>
            </a:r>
            <a:r>
              <a:rPr lang="en-US" altLang="en-US" b="1" baseline="0" dirty="0"/>
              <a:t>risk</a:t>
            </a:r>
            <a:r>
              <a:rPr lang="en-US" altLang="en-US" baseline="0" dirty="0"/>
              <a:t> management.  You can always cut back on testing, but you increase risk.</a:t>
            </a:r>
          </a:p>
          <a:p>
            <a:endParaRPr lang="en-US" altLang="en-US" baseline="0" dirty="0"/>
          </a:p>
          <a:p>
            <a:r>
              <a:rPr lang="en-US" altLang="en-US" baseline="0" dirty="0"/>
              <a:t>Lean focusses on eliminating waste.  How could testing be wasteful – class discussion</a:t>
            </a:r>
          </a:p>
          <a:p>
            <a:pPr marL="171450" indent="-171450">
              <a:buFont typeface="Arial" charset="0"/>
              <a:buChar char="•"/>
            </a:pPr>
            <a:r>
              <a:rPr lang="en-US" altLang="en-US" baseline="0" dirty="0"/>
              <a:t>Testing things that haven’t changed</a:t>
            </a:r>
          </a:p>
          <a:p>
            <a:pPr marL="171450" indent="-171450">
              <a:buFont typeface="Arial" charset="0"/>
              <a:buChar char="•"/>
            </a:pPr>
            <a:r>
              <a:rPr lang="en-US" altLang="en-US" baseline="0" dirty="0"/>
              <a:t>Finding things later in the lifecycle</a:t>
            </a:r>
          </a:p>
          <a:p>
            <a:pPr marL="171450" indent="-171450">
              <a:buFont typeface="Arial" charset="0"/>
              <a:buChar char="•"/>
            </a:pPr>
            <a:r>
              <a:rPr lang="en-US" altLang="en-US" baseline="0" dirty="0"/>
              <a:t>Testing things multiple times</a:t>
            </a:r>
          </a:p>
          <a:p>
            <a:pPr marL="171450" indent="-171450">
              <a:buFont typeface="Arial" charset="0"/>
              <a:buChar char="•"/>
            </a:pPr>
            <a:r>
              <a:rPr lang="en-US" altLang="en-US" baseline="0" dirty="0"/>
              <a:t>Manual testing</a:t>
            </a:r>
          </a:p>
          <a:p>
            <a:pPr marL="171450" indent="-171450">
              <a:buFont typeface="Arial" charset="0"/>
              <a:buChar char="•"/>
            </a:pPr>
            <a:r>
              <a:rPr lang="en-US" altLang="en-US" baseline="0" dirty="0"/>
              <a:t>Testing too much – could you fix in prod – continuous deployment</a:t>
            </a:r>
          </a:p>
        </p:txBody>
      </p:sp>
    </p:spTree>
    <p:extLst>
      <p:ext uri="{BB962C8B-B14F-4D97-AF65-F5344CB8AC3E}">
        <p14:creationId xmlns:p14="http://schemas.microsoft.com/office/powerpoint/2010/main" val="2498049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 someone to define</a:t>
            </a:r>
          </a:p>
        </p:txBody>
      </p:sp>
      <p:sp>
        <p:nvSpPr>
          <p:cNvPr id="4" name="Slide Number Placeholder 3"/>
          <p:cNvSpPr>
            <a:spLocks noGrp="1"/>
          </p:cNvSpPr>
          <p:nvPr>
            <p:ph type="sldNum" sz="quarter" idx="10"/>
          </p:nvPr>
        </p:nvSpPr>
        <p:spPr/>
        <p:txBody>
          <a:bodyPr/>
          <a:lstStyle/>
          <a:p>
            <a:fld id="{AE93A72A-D4BA-4A5E-B748-B1B9B78BBAFC}" type="slidenum">
              <a:rPr lang="en-GB" smtClean="0"/>
              <a:t>32</a:t>
            </a:fld>
            <a:endParaRPr lang="en-GB" dirty="0"/>
          </a:p>
        </p:txBody>
      </p:sp>
    </p:spTree>
    <p:extLst>
      <p:ext uri="{BB962C8B-B14F-4D97-AF65-F5344CB8AC3E}">
        <p14:creationId xmlns:p14="http://schemas.microsoft.com/office/powerpoint/2010/main" val="834564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somewhat constructive</a:t>
            </a:r>
            <a:r>
              <a:rPr lang="en-GB" baseline="0" dirty="0"/>
              <a:t> about SV tools, but recognise that they don’t add that much more than stubs</a:t>
            </a:r>
          </a:p>
        </p:txBody>
      </p:sp>
      <p:sp>
        <p:nvSpPr>
          <p:cNvPr id="4" name="Slide Number Placeholder 3"/>
          <p:cNvSpPr>
            <a:spLocks noGrp="1"/>
          </p:cNvSpPr>
          <p:nvPr>
            <p:ph type="sldNum" sz="quarter" idx="10"/>
          </p:nvPr>
        </p:nvSpPr>
        <p:spPr/>
        <p:txBody>
          <a:bodyPr/>
          <a:lstStyle/>
          <a:p>
            <a:fld id="{AE93A72A-D4BA-4A5E-B748-B1B9B78BBAFC}" type="slidenum">
              <a:rPr lang="en-GB" smtClean="0"/>
              <a:t>33</a:t>
            </a:fld>
            <a:endParaRPr lang="en-GB" dirty="0"/>
          </a:p>
        </p:txBody>
      </p:sp>
    </p:spTree>
    <p:extLst>
      <p:ext uri="{BB962C8B-B14F-4D97-AF65-F5344CB8AC3E}">
        <p14:creationId xmlns:p14="http://schemas.microsoft.com/office/powerpoint/2010/main" val="1526674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Say to people: if we’ve got a very advanced pipeline with great quality gates, what other options do we have to reduce the risk of releasing?</a:t>
            </a:r>
          </a:p>
          <a:p>
            <a:endParaRPr lang="en-GB" baseline="0" dirty="0"/>
          </a:p>
          <a:p>
            <a:r>
              <a:rPr lang="en-GB" baseline="0" dirty="0"/>
              <a:t>Answer: A/B aka Blue/Green aka Canary releasing.</a:t>
            </a:r>
          </a:p>
          <a:p>
            <a:r>
              <a:rPr lang="en-GB" baseline="0" dirty="0"/>
              <a:t>Get someone to describe that.</a:t>
            </a:r>
          </a:p>
          <a:p>
            <a:endParaRPr lang="en-GB" baseline="0" dirty="0"/>
          </a:p>
          <a:p>
            <a:r>
              <a:rPr lang="en-GB" baseline="0" dirty="0"/>
              <a:t>Use animation to demo</a:t>
            </a:r>
          </a:p>
        </p:txBody>
      </p:sp>
      <p:sp>
        <p:nvSpPr>
          <p:cNvPr id="4" name="Slide Number Placeholder 3"/>
          <p:cNvSpPr>
            <a:spLocks noGrp="1"/>
          </p:cNvSpPr>
          <p:nvPr>
            <p:ph type="sldNum" sz="quarter" idx="10"/>
          </p:nvPr>
        </p:nvSpPr>
        <p:spPr/>
        <p:txBody>
          <a:bodyPr/>
          <a:lstStyle/>
          <a:p>
            <a:fld id="{AE93A72A-D4BA-4A5E-B748-B1B9B78BBAFC}" type="slidenum">
              <a:rPr lang="en-GB" smtClean="0"/>
              <a:t>34</a:t>
            </a:fld>
            <a:endParaRPr lang="en-GB" dirty="0"/>
          </a:p>
        </p:txBody>
      </p:sp>
    </p:spTree>
    <p:extLst>
      <p:ext uri="{BB962C8B-B14F-4D97-AF65-F5344CB8AC3E}">
        <p14:creationId xmlns:p14="http://schemas.microsoft.com/office/powerpoint/2010/main" val="1655569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Some suggestions:</a:t>
            </a:r>
          </a:p>
          <a:p>
            <a:r>
              <a:rPr lang="en-GB" baseline="0" dirty="0"/>
              <a:t>Git means less admin work (</a:t>
            </a:r>
            <a:r>
              <a:rPr lang="en-GB" baseline="0" dirty="0" err="1"/>
              <a:t>cf</a:t>
            </a:r>
            <a:r>
              <a:rPr lang="en-GB" baseline="0" dirty="0"/>
              <a:t> </a:t>
            </a:r>
            <a:r>
              <a:rPr lang="en-GB" baseline="0" dirty="0" err="1"/>
              <a:t>ClearCase</a:t>
            </a:r>
            <a:r>
              <a:rPr lang="en-GB" baseline="0" dirty="0"/>
              <a:t>!)</a:t>
            </a:r>
          </a:p>
          <a:p>
            <a:r>
              <a:rPr lang="en-GB" baseline="0" dirty="0"/>
              <a:t>Developers to train</a:t>
            </a:r>
          </a:p>
        </p:txBody>
      </p:sp>
    </p:spTree>
    <p:extLst>
      <p:ext uri="{BB962C8B-B14F-4D97-AF65-F5344CB8AC3E}">
        <p14:creationId xmlns:p14="http://schemas.microsoft.com/office/powerpoint/2010/main" val="38727571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can require quite a change of skills and </a:t>
            </a:r>
            <a:r>
              <a:rPr lang="en-GB" baseline="0" dirty="0" err="1"/>
              <a:t>mindest</a:t>
            </a:r>
            <a:r>
              <a:rPr lang="en-GB" baseline="0" dirty="0"/>
              <a:t> for traditional manual testers</a:t>
            </a:r>
            <a:endParaRPr lang="en-US" dirty="0"/>
          </a:p>
        </p:txBody>
      </p:sp>
    </p:spTree>
    <p:extLst>
      <p:ext uri="{BB962C8B-B14F-4D97-AF65-F5344CB8AC3E}">
        <p14:creationId xmlns:p14="http://schemas.microsoft.com/office/powerpoint/2010/main" val="2782962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27571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Presenter Notes:</a:t>
            </a:r>
          </a:p>
          <a:p>
            <a:r>
              <a:rPr lang="en-GB" dirty="0"/>
              <a:t>- Students to make a change in code repo and start off a new pipeline</a:t>
            </a:r>
          </a:p>
        </p:txBody>
      </p:sp>
      <p:sp>
        <p:nvSpPr>
          <p:cNvPr id="4" name="Slide Number Placeholder 3"/>
          <p:cNvSpPr>
            <a:spLocks noGrp="1"/>
          </p:cNvSpPr>
          <p:nvPr>
            <p:ph type="sldNum" sz="quarter" idx="10"/>
          </p:nvPr>
        </p:nvSpPr>
        <p:spPr/>
        <p:txBody>
          <a:bodyPr/>
          <a:lstStyle/>
          <a:p>
            <a:fld id="{EC36FEC3-79C8-4D44-BA28-2D949EA9A177}" type="slidenum">
              <a:rPr lang="en-GB" smtClean="0"/>
              <a:t>38</a:t>
            </a:fld>
            <a:endParaRPr lang="en-GB" dirty="0"/>
          </a:p>
        </p:txBody>
      </p:sp>
    </p:spTree>
    <p:extLst>
      <p:ext uri="{BB962C8B-B14F-4D97-AF65-F5344CB8AC3E}">
        <p14:creationId xmlns:p14="http://schemas.microsoft.com/office/powerpoint/2010/main" val="26457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27571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Presenter’s Notes:</a:t>
            </a:r>
          </a:p>
          <a:p>
            <a:r>
              <a:rPr lang="en-GB" dirty="0"/>
              <a:t>-</a:t>
            </a:r>
            <a:r>
              <a:rPr lang="en-GB" baseline="0" dirty="0"/>
              <a:t> Briefly expand the key points</a:t>
            </a:r>
            <a:endParaRPr lang="en-GB" dirty="0"/>
          </a:p>
        </p:txBody>
      </p:sp>
      <p:sp>
        <p:nvSpPr>
          <p:cNvPr id="4" name="Slide Number Placeholder 3"/>
          <p:cNvSpPr>
            <a:spLocks noGrp="1"/>
          </p:cNvSpPr>
          <p:nvPr>
            <p:ph type="sldNum" sz="quarter" idx="10"/>
          </p:nvPr>
        </p:nvSpPr>
        <p:spPr/>
        <p:txBody>
          <a:bodyPr/>
          <a:lstStyle/>
          <a:p>
            <a:fld id="{DFA15C72-DCEA-4663-8502-3C126E011ECA}" type="slidenum">
              <a:rPr lang="en-GB" smtClean="0"/>
              <a:t>40</a:t>
            </a:fld>
            <a:endParaRPr lang="en-GB" dirty="0"/>
          </a:p>
        </p:txBody>
      </p:sp>
    </p:spTree>
    <p:extLst>
      <p:ext uri="{BB962C8B-B14F-4D97-AF65-F5344CB8AC3E}">
        <p14:creationId xmlns:p14="http://schemas.microsoft.com/office/powerpoint/2010/main" val="3098716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2757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Rot="1" noChangeAspect="1" noChangeArrowheads="1" noTextEdit="1"/>
          </p:cNvSpPr>
          <p:nvPr>
            <p:ph type="sldImg"/>
          </p:nvPr>
        </p:nvSpPr>
        <p:spPr>
          <a:xfrm>
            <a:off x="804863" y="211138"/>
            <a:ext cx="5200650" cy="3900487"/>
          </a:xfrm>
          <a:ln/>
        </p:spPr>
      </p:sp>
      <p:sp>
        <p:nvSpPr>
          <p:cNvPr id="519171" name="Rectangle 3"/>
          <p:cNvSpPr>
            <a:spLocks noGrp="1" noChangeArrowheads="1"/>
          </p:cNvSpPr>
          <p:nvPr>
            <p:ph type="body" idx="1"/>
          </p:nvPr>
        </p:nvSpPr>
        <p:spPr>
          <a:xfrm>
            <a:off x="600384" y="4344663"/>
            <a:ext cx="5609263" cy="4508851"/>
          </a:xfrm>
        </p:spPr>
        <p:txBody>
          <a:bodyPr/>
          <a:lstStyle/>
          <a:p>
            <a:r>
              <a:rPr lang="en-US" altLang="en-US" dirty="0"/>
              <a:t>This is the Wikipedia</a:t>
            </a:r>
            <a:r>
              <a:rPr lang="en-US" altLang="en-US" baseline="0" dirty="0"/>
              <a:t> definition, read it or let people read it</a:t>
            </a:r>
          </a:p>
          <a:p>
            <a:endParaRPr lang="en-US" altLang="en-US" baseline="0" dirty="0"/>
          </a:p>
          <a:p>
            <a:r>
              <a:rPr lang="en-US" altLang="en-US" baseline="0" dirty="0"/>
              <a:t>Anyone got any criticisms with it??</a:t>
            </a:r>
          </a:p>
          <a:p>
            <a:endParaRPr lang="en-US" altLang="en-US" baseline="0" dirty="0"/>
          </a:p>
          <a:p>
            <a:r>
              <a:rPr lang="en-US" altLang="en-US" baseline="0" dirty="0"/>
              <a:t>Emphasis the importance of it being about </a:t>
            </a:r>
            <a:r>
              <a:rPr lang="en-US" altLang="en-US" b="1" baseline="0" dirty="0"/>
              <a:t>risk</a:t>
            </a:r>
            <a:r>
              <a:rPr lang="en-US" altLang="en-US" baseline="0" dirty="0"/>
              <a:t> management.  You can always cut back on testing, but you increase risk.</a:t>
            </a:r>
          </a:p>
          <a:p>
            <a:endParaRPr lang="en-US" altLang="en-US" baseline="0" dirty="0"/>
          </a:p>
          <a:p>
            <a:r>
              <a:rPr lang="en-US" altLang="en-US" baseline="0" dirty="0"/>
              <a:t>Lean focusses on eliminating waste.  How could testing be wasteful – class discussion</a:t>
            </a:r>
          </a:p>
          <a:p>
            <a:pPr marL="171450" indent="-171450">
              <a:buFont typeface="Arial" charset="0"/>
              <a:buChar char="•"/>
            </a:pPr>
            <a:r>
              <a:rPr lang="en-US" altLang="en-US" baseline="0" dirty="0"/>
              <a:t>Testing things that haven’t changed</a:t>
            </a:r>
          </a:p>
          <a:p>
            <a:pPr marL="171450" indent="-171450">
              <a:buFont typeface="Arial" charset="0"/>
              <a:buChar char="•"/>
            </a:pPr>
            <a:r>
              <a:rPr lang="en-US" altLang="en-US" baseline="0" dirty="0"/>
              <a:t>Finding things later in the lifecycle</a:t>
            </a:r>
          </a:p>
          <a:p>
            <a:pPr marL="171450" indent="-171450">
              <a:buFont typeface="Arial" charset="0"/>
              <a:buChar char="•"/>
            </a:pPr>
            <a:r>
              <a:rPr lang="en-US" altLang="en-US" baseline="0" dirty="0"/>
              <a:t>Testing things multiple times</a:t>
            </a:r>
          </a:p>
          <a:p>
            <a:pPr marL="171450" indent="-171450">
              <a:buFont typeface="Arial" charset="0"/>
              <a:buChar char="•"/>
            </a:pPr>
            <a:r>
              <a:rPr lang="en-US" altLang="en-US" baseline="0" dirty="0"/>
              <a:t>Manual testing</a:t>
            </a:r>
          </a:p>
          <a:p>
            <a:pPr marL="171450" indent="-171450">
              <a:buFont typeface="Arial" charset="0"/>
              <a:buChar char="•"/>
            </a:pPr>
            <a:r>
              <a:rPr lang="en-US" altLang="en-US" baseline="0" dirty="0"/>
              <a:t>Testing too much – could you fix in prod – continuous deployment</a:t>
            </a:r>
          </a:p>
        </p:txBody>
      </p:sp>
    </p:spTree>
    <p:extLst>
      <p:ext uri="{BB962C8B-B14F-4D97-AF65-F5344CB8AC3E}">
        <p14:creationId xmlns:p14="http://schemas.microsoft.com/office/powerpoint/2010/main" val="24980499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GB" dirty="0">
              <a:solidFill>
                <a:schemeClr val="accent2"/>
              </a:solidFill>
            </a:endParaRPr>
          </a:p>
        </p:txBody>
      </p:sp>
    </p:spTree>
    <p:extLst>
      <p:ext uri="{BB962C8B-B14F-4D97-AF65-F5344CB8AC3E}">
        <p14:creationId xmlns:p14="http://schemas.microsoft.com/office/powerpoint/2010/main" val="2529317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Lead a discussion about what</a:t>
            </a:r>
            <a:r>
              <a:rPr lang="en-GB" baseline="0" dirty="0"/>
              <a:t> we’ve learnt</a:t>
            </a:r>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43</a:t>
            </a:fld>
            <a:endParaRPr lang="en-GB"/>
          </a:p>
        </p:txBody>
      </p:sp>
    </p:spTree>
    <p:extLst>
      <p:ext uri="{BB962C8B-B14F-4D97-AF65-F5344CB8AC3E}">
        <p14:creationId xmlns:p14="http://schemas.microsoft.com/office/powerpoint/2010/main" val="497390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a:t>
            </a:r>
            <a:r>
              <a:rPr lang="en-GB" baseline="0" dirty="0"/>
              <a:t> how traditionally a divide (similar to Dev versus Ops) often forms between Dev teams and separate testing functions.</a:t>
            </a:r>
          </a:p>
          <a:p>
            <a:r>
              <a:rPr lang="en-GB" baseline="0" dirty="0"/>
              <a:t>Eliminating this key to reducing waste in the delivery lifecycle and speeding it up.</a:t>
            </a:r>
          </a:p>
          <a:p>
            <a:r>
              <a:rPr lang="en-GB" baseline="0" dirty="0"/>
              <a:t>It requires a change of attitude to quality in terms of it being everyone’s problem.</a:t>
            </a:r>
          </a:p>
          <a:p>
            <a:r>
              <a:rPr lang="en-GB" baseline="0" dirty="0"/>
              <a:t>This does often attract certain concerns being raise in regulated environments who may claim to require incompatible segregation of duty in the software lifecycle.</a:t>
            </a:r>
          </a:p>
          <a:p>
            <a:r>
              <a:rPr lang="en-GB" baseline="0" dirty="0"/>
              <a:t>This paper attempts to address this (the DevOps Audit Defence Toolkit):</a:t>
            </a:r>
          </a:p>
          <a:p>
            <a:r>
              <a:rPr lang="en-GB" baseline="0" dirty="0"/>
              <a:t>https://cdn2.hubspot.net/hubfs/228391/Corporate/DevOps_Audit_Defense_Toolkit_v1.0.pdf?t=1453925000299</a:t>
            </a:r>
          </a:p>
          <a:p>
            <a:endParaRPr lang="en-GB" baseline="0" dirty="0"/>
          </a:p>
        </p:txBody>
      </p:sp>
    </p:spTree>
    <p:extLst>
      <p:ext uri="{BB962C8B-B14F-4D97-AF65-F5344CB8AC3E}">
        <p14:creationId xmlns:p14="http://schemas.microsoft.com/office/powerpoint/2010/main" val="1569498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Rot="1" noChangeAspect="1" noChangeArrowheads="1" noTextEdit="1"/>
          </p:cNvSpPr>
          <p:nvPr>
            <p:ph type="sldImg"/>
          </p:nvPr>
        </p:nvSpPr>
        <p:spPr>
          <a:xfrm>
            <a:off x="804863" y="211138"/>
            <a:ext cx="5200650" cy="3900487"/>
          </a:xfrm>
          <a:ln/>
        </p:spPr>
      </p:sp>
      <p:sp>
        <p:nvSpPr>
          <p:cNvPr id="519171" name="Rectangle 3"/>
          <p:cNvSpPr>
            <a:spLocks noGrp="1" noChangeArrowheads="1"/>
          </p:cNvSpPr>
          <p:nvPr>
            <p:ph type="body" idx="1"/>
          </p:nvPr>
        </p:nvSpPr>
        <p:spPr>
          <a:xfrm>
            <a:off x="600384" y="4344663"/>
            <a:ext cx="5609263" cy="4508851"/>
          </a:xfrm>
        </p:spPr>
        <p:txBody>
          <a:bodyPr/>
          <a:lstStyle/>
          <a:p>
            <a:r>
              <a:rPr lang="en-US" altLang="en-US" dirty="0"/>
              <a:t>Get the class to define them and propose</a:t>
            </a:r>
            <a:r>
              <a:rPr lang="en-US" altLang="en-US" baseline="0" dirty="0"/>
              <a:t> others.</a:t>
            </a:r>
          </a:p>
          <a:p>
            <a:endParaRPr lang="en-US" altLang="en-US" baseline="0" dirty="0"/>
          </a:p>
          <a:p>
            <a:r>
              <a:rPr lang="en-US" altLang="en-US" baseline="0" dirty="0"/>
              <a:t>Ask people to apply lean thinking and what does this guide us about test phases?</a:t>
            </a:r>
          </a:p>
          <a:p>
            <a:pPr marL="171450" indent="-171450">
              <a:buFont typeface="Arial" charset="0"/>
              <a:buChar char="•"/>
            </a:pPr>
            <a:r>
              <a:rPr lang="en-US" altLang="en-US" dirty="0"/>
              <a:t>Fail fast</a:t>
            </a:r>
          </a:p>
          <a:p>
            <a:pPr marL="171450" indent="-171450">
              <a:buFont typeface="Arial" charset="0"/>
              <a:buChar char="•"/>
            </a:pPr>
            <a:r>
              <a:rPr lang="en-US" altLang="en-US" dirty="0"/>
              <a:t>Fail meaning</a:t>
            </a:r>
            <a:r>
              <a:rPr lang="en-US" altLang="en-US" baseline="0" dirty="0"/>
              <a:t>ful</a:t>
            </a:r>
          </a:p>
          <a:p>
            <a:pPr marL="171450" indent="-171450">
              <a:buFont typeface="Arial" charset="0"/>
              <a:buChar char="•"/>
            </a:pPr>
            <a:r>
              <a:rPr lang="en-US" altLang="en-US" baseline="0" dirty="0"/>
              <a:t>Eliminate waste</a:t>
            </a:r>
            <a:endParaRPr lang="en-US" altLang="en-US" dirty="0"/>
          </a:p>
        </p:txBody>
      </p:sp>
    </p:spTree>
    <p:extLst>
      <p:ext uri="{BB962C8B-B14F-4D97-AF65-F5344CB8AC3E}">
        <p14:creationId xmlns:p14="http://schemas.microsoft.com/office/powerpoint/2010/main" val="2417658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Rot="1" noChangeAspect="1" noChangeArrowheads="1" noTextEdit="1"/>
          </p:cNvSpPr>
          <p:nvPr>
            <p:ph type="sldImg"/>
          </p:nvPr>
        </p:nvSpPr>
        <p:spPr>
          <a:xfrm>
            <a:off x="804863" y="211138"/>
            <a:ext cx="5200650" cy="3900487"/>
          </a:xfrm>
          <a:ln/>
        </p:spPr>
      </p:sp>
      <p:sp>
        <p:nvSpPr>
          <p:cNvPr id="519171" name="Rectangle 3"/>
          <p:cNvSpPr>
            <a:spLocks noGrp="1" noChangeArrowheads="1"/>
          </p:cNvSpPr>
          <p:nvPr>
            <p:ph type="body" idx="1"/>
          </p:nvPr>
        </p:nvSpPr>
        <p:spPr>
          <a:xfrm>
            <a:off x="600384" y="4344663"/>
            <a:ext cx="5609263" cy="4508851"/>
          </a:xfrm>
        </p:spPr>
        <p:txBody>
          <a:bodyPr/>
          <a:lstStyle/>
          <a:p>
            <a:r>
              <a:rPr lang="en-US" altLang="en-US" dirty="0"/>
              <a:t>Get the class to guess the relative</a:t>
            </a:r>
            <a:r>
              <a:rPr lang="en-US" altLang="en-US" baseline="0" dirty="0"/>
              <a:t> cost at each phase</a:t>
            </a:r>
          </a:p>
          <a:p>
            <a:r>
              <a:rPr lang="en-US" altLang="en-US" baseline="0" dirty="0"/>
              <a:t>1x = coding</a:t>
            </a:r>
          </a:p>
          <a:p>
            <a:r>
              <a:rPr lang="en-US" altLang="en-US" baseline="0" dirty="0"/>
              <a:t>?x = code complete </a:t>
            </a:r>
          </a:p>
          <a:p>
            <a:r>
              <a:rPr lang="en-US" altLang="en-US" baseline="0" dirty="0"/>
              <a:t>Etc.</a:t>
            </a:r>
            <a:endParaRPr lang="en-US" altLang="en-US" dirty="0"/>
          </a:p>
        </p:txBody>
      </p:sp>
    </p:spTree>
    <p:extLst>
      <p:ext uri="{BB962C8B-B14F-4D97-AF65-F5344CB8AC3E}">
        <p14:creationId xmlns:p14="http://schemas.microsoft.com/office/powerpoint/2010/main" val="1297254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a:t>
            </a:r>
            <a:r>
              <a:rPr lang="en-GB" baseline="0" dirty="0"/>
              <a:t> enable: “fast feedback” and eliminate waste, testing needs to be more comprehensive earlier in the lifecycle.</a:t>
            </a:r>
          </a:p>
          <a:p>
            <a:r>
              <a:rPr lang="en-GB" baseline="0" dirty="0"/>
              <a:t>This helps create a more robust, lower maintenance automated test suite.</a:t>
            </a:r>
            <a:endParaRPr lang="en-US" dirty="0"/>
          </a:p>
        </p:txBody>
      </p:sp>
    </p:spTree>
    <p:extLst>
      <p:ext uri="{BB962C8B-B14F-4D97-AF65-F5344CB8AC3E}">
        <p14:creationId xmlns:p14="http://schemas.microsoft.com/office/powerpoint/2010/main" val="181642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Rot="1" noChangeAspect="1" noChangeArrowheads="1" noTextEdit="1"/>
          </p:cNvSpPr>
          <p:nvPr>
            <p:ph type="sldImg"/>
          </p:nvPr>
        </p:nvSpPr>
        <p:spPr>
          <a:xfrm>
            <a:off x="804863" y="211138"/>
            <a:ext cx="5200650" cy="3900487"/>
          </a:xfrm>
          <a:ln/>
        </p:spPr>
      </p:sp>
      <p:sp>
        <p:nvSpPr>
          <p:cNvPr id="519171" name="Rectangle 3"/>
          <p:cNvSpPr>
            <a:spLocks noGrp="1" noChangeArrowheads="1"/>
          </p:cNvSpPr>
          <p:nvPr>
            <p:ph type="body" idx="1"/>
          </p:nvPr>
        </p:nvSpPr>
        <p:spPr>
          <a:xfrm>
            <a:off x="600384" y="4344663"/>
            <a:ext cx="5609263" cy="4508851"/>
          </a:xfrm>
        </p:spPr>
        <p:txBody>
          <a:bodyPr/>
          <a:lstStyle/>
          <a:p>
            <a:r>
              <a:rPr lang="en-US" altLang="en-US" dirty="0"/>
              <a:t>The V-model</a:t>
            </a:r>
            <a:r>
              <a:rPr lang="en-US" altLang="en-US" baseline="0" dirty="0"/>
              <a:t> has waterfall connotations</a:t>
            </a:r>
          </a:p>
          <a:p>
            <a:r>
              <a:rPr lang="en-US" altLang="en-US" baseline="0" dirty="0"/>
              <a:t>But doesn’t mean it’s wrong!</a:t>
            </a:r>
          </a:p>
          <a:p>
            <a:r>
              <a:rPr lang="en-US" altLang="en-US" baseline="0" dirty="0"/>
              <a:t>It’s a useful tool for working out:</a:t>
            </a:r>
          </a:p>
          <a:p>
            <a:pPr marL="171450" indent="-171450">
              <a:buFont typeface="Arial" charset="0"/>
              <a:buChar char="•"/>
            </a:pPr>
            <a:r>
              <a:rPr lang="en-US" altLang="en-US" baseline="0" dirty="0"/>
              <a:t>What you are validating at each test phase (look to the left)</a:t>
            </a:r>
          </a:p>
          <a:p>
            <a:pPr marL="171450" indent="-171450">
              <a:buFont typeface="Arial" charset="0"/>
              <a:buChar char="•"/>
            </a:pPr>
            <a:r>
              <a:rPr lang="en-US" altLang="en-US" baseline="0" dirty="0"/>
              <a:t>How to fail fast (lower on the right of the V fails fastest)</a:t>
            </a:r>
          </a:p>
          <a:p>
            <a:pPr marL="171450" indent="-171450">
              <a:buFont typeface="Arial" charset="0"/>
              <a:buChar char="•"/>
            </a:pPr>
            <a:r>
              <a:rPr lang="en-US" altLang="en-US" dirty="0"/>
              <a:t>The</a:t>
            </a:r>
            <a:r>
              <a:rPr lang="en-US" altLang="en-US" baseline="0" dirty="0"/>
              <a:t> relative quality of the different left hand phases</a:t>
            </a:r>
          </a:p>
          <a:p>
            <a:pPr marL="171450" indent="-171450">
              <a:buFont typeface="Arial" charset="0"/>
              <a:buChar char="•"/>
            </a:pPr>
            <a:r>
              <a:rPr lang="en-US" altLang="en-US" baseline="0" dirty="0"/>
              <a:t>What environments you need</a:t>
            </a:r>
          </a:p>
          <a:p>
            <a:pPr marL="0" indent="0">
              <a:buFont typeface="Arial" charset="0"/>
              <a:buNone/>
            </a:pPr>
            <a:endParaRPr lang="en-US" altLang="en-US" baseline="0" dirty="0"/>
          </a:p>
          <a:p>
            <a:pPr marL="0" indent="0">
              <a:buFont typeface="Arial" charset="0"/>
              <a:buNone/>
            </a:pPr>
            <a:r>
              <a:rPr lang="en-US" altLang="en-US" dirty="0"/>
              <a:t>It could be one team left to right,</a:t>
            </a:r>
            <a:r>
              <a:rPr lang="en-US" altLang="en-US" baseline="0" dirty="0"/>
              <a:t> so same people on both sides</a:t>
            </a:r>
            <a:endParaRPr lang="en-US" altLang="en-US" dirty="0"/>
          </a:p>
        </p:txBody>
      </p:sp>
    </p:spTree>
    <p:extLst>
      <p:ext uri="{BB962C8B-B14F-4D97-AF65-F5344CB8AC3E}">
        <p14:creationId xmlns:p14="http://schemas.microsoft.com/office/powerpoint/2010/main" val="3552583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_Bottom">
    <p:spTree>
      <p:nvGrpSpPr>
        <p:cNvPr id="1" name=""/>
        <p:cNvGrpSpPr/>
        <p:nvPr/>
      </p:nvGrpSpPr>
      <p:grpSpPr>
        <a:xfrm>
          <a:off x="0" y="0"/>
          <a:ext cx="0" cy="0"/>
          <a:chOff x="0" y="0"/>
          <a:chExt cx="0" cy="0"/>
        </a:xfrm>
      </p:grpSpPr>
      <p:pic>
        <p:nvPicPr>
          <p:cNvPr id="84" name="Picture 83"/>
          <p:cNvPicPr>
            <a:picLocks noChangeAspect="1"/>
          </p:cNvPicPr>
          <p:nvPr userDrawn="1"/>
        </p:nvPicPr>
        <p:blipFill rotWithShape="1">
          <a:blip r:embed="rId2" cstate="print">
            <a:extLst>
              <a:ext uri="{28A0092B-C50C-407E-A947-70E740481C1C}">
                <a14:useLocalDpi xmlns:a14="http://schemas.microsoft.com/office/drawing/2010/main" val="0"/>
              </a:ext>
            </a:extLst>
          </a:blip>
          <a:srcRect t="22143" b="13863"/>
          <a:stretch/>
        </p:blipFill>
        <p:spPr>
          <a:xfrm>
            <a:off x="0" y="1"/>
            <a:ext cx="9144000" cy="6858000"/>
          </a:xfrm>
          <a:prstGeom prst="rect">
            <a:avLst/>
          </a:prstGeom>
        </p:spPr>
      </p:pic>
      <p:sp>
        <p:nvSpPr>
          <p:cNvPr id="2" name="Title 1"/>
          <p:cNvSpPr>
            <a:spLocks noGrp="1"/>
          </p:cNvSpPr>
          <p:nvPr userDrawn="1">
            <p:ph type="ctrTitle" hasCustomPrompt="1"/>
          </p:nvPr>
        </p:nvSpPr>
        <p:spPr>
          <a:xfrm>
            <a:off x="455614" y="1434245"/>
            <a:ext cx="4010024" cy="996950"/>
          </a:xfrm>
          <a:prstGeom prst="rect">
            <a:avLst/>
          </a:prstGeom>
        </p:spPr>
        <p:txBody>
          <a:bodyPr lIns="0" tIns="0" anchor="b" anchorCtr="0">
            <a:noAutofit/>
          </a:bodyPr>
          <a:lstStyle>
            <a:lvl1pPr algn="l">
              <a:lnSpc>
                <a:spcPct val="90000"/>
              </a:lnSpc>
              <a:defRPr sz="3200" b="0" spc="0" baseline="0">
                <a:solidFill>
                  <a:schemeClr val="accent1"/>
                </a:solidFill>
                <a:latin typeface="+mj-lt"/>
                <a:cs typeface="Arial" pitchFamily="34" charset="0"/>
              </a:defRPr>
            </a:lvl1pPr>
          </a:lstStyle>
          <a:p>
            <a:r>
              <a:rPr lang="en-US" dirty="0"/>
              <a:t>Click to edit Master title style </a:t>
            </a:r>
            <a:endParaRPr lang="en-GB" dirty="0"/>
          </a:p>
        </p:txBody>
      </p:sp>
      <p:sp>
        <p:nvSpPr>
          <p:cNvPr id="33" name="Text Placeholder 32"/>
          <p:cNvSpPr>
            <a:spLocks noGrp="1"/>
          </p:cNvSpPr>
          <p:nvPr userDrawn="1">
            <p:ph type="body" sz="quarter" idx="10"/>
          </p:nvPr>
        </p:nvSpPr>
        <p:spPr>
          <a:xfrm>
            <a:off x="455613" y="2504971"/>
            <a:ext cx="4010024" cy="467562"/>
          </a:xfrm>
        </p:spPr>
        <p:txBody>
          <a:bodyPr/>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tx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dirty="0"/>
              <a:t>Click to edit Master text styles</a:t>
            </a:r>
          </a:p>
        </p:txBody>
      </p:sp>
      <p:grpSp>
        <p:nvGrpSpPr>
          <p:cNvPr id="28" name="Group 27"/>
          <p:cNvGrpSpPr/>
          <p:nvPr userDrawn="1"/>
        </p:nvGrpSpPr>
        <p:grpSpPr>
          <a:xfrm>
            <a:off x="5663206" y="1469805"/>
            <a:ext cx="3074394" cy="2061722"/>
            <a:chOff x="5728986" y="1472516"/>
            <a:chExt cx="3074394" cy="2061722"/>
          </a:xfrm>
        </p:grpSpPr>
        <p:sp>
          <p:nvSpPr>
            <p:cNvPr id="29" name="Freeform 28"/>
            <p:cNvSpPr/>
            <p:nvPr/>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Freeform 11"/>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pic>
        <p:nvPicPr>
          <p:cNvPr id="82" name="Picture 8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800" y="6228000"/>
            <a:ext cx="4698000" cy="228799"/>
          </a:xfrm>
          <a:prstGeom prst="rect">
            <a:avLst/>
          </a:prstGeom>
          <a:noFill/>
          <a:ln>
            <a:noFill/>
          </a:ln>
        </p:spPr>
      </p:pic>
      <p:pic>
        <p:nvPicPr>
          <p:cNvPr id="83"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466442" y="302741"/>
            <a:ext cx="4543634" cy="748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515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7488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Tree>
    <p:extLst>
      <p:ext uri="{BB962C8B-B14F-4D97-AF65-F5344CB8AC3E}">
        <p14:creationId xmlns:p14="http://schemas.microsoft.com/office/powerpoint/2010/main" val="210718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Slide 2 - Sub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7488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6" name="Text Placeholder 5"/>
          <p:cNvSpPr>
            <a:spLocks noGrp="1"/>
          </p:cNvSpPr>
          <p:nvPr>
            <p:ph type="body" sz="quarter" idx="11"/>
          </p:nvPr>
        </p:nvSpPr>
        <p:spPr>
          <a:xfrm>
            <a:off x="455613" y="1909764"/>
            <a:ext cx="8232775" cy="44243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885530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6" name="Text Placeholder 16"/>
          <p:cNvSpPr>
            <a:spLocks noGrp="1"/>
          </p:cNvSpPr>
          <p:nvPr>
            <p:ph type="body" sz="quarter" idx="10"/>
          </p:nvPr>
        </p:nvSpPr>
        <p:spPr>
          <a:xfrm>
            <a:off x="496800" y="1166781"/>
            <a:ext cx="8151900" cy="396000"/>
          </a:xfrm>
          <a:prstGeom prst="rect">
            <a:avLst/>
          </a:prstGeom>
        </p:spPr>
        <p:txBody>
          <a:bodyPr lIns="0"/>
          <a:lstStyle>
            <a:lvl1pPr marL="0" indent="0">
              <a:buNone/>
              <a:defRPr sz="2000">
                <a:solidFill>
                  <a:schemeClr val="accent2"/>
                </a:solidFill>
              </a:defRPr>
            </a:lvl1pPr>
            <a:lvl2pPr>
              <a:defRPr sz="2600"/>
            </a:lvl2pPr>
            <a:lvl3pPr>
              <a:defRPr sz="2400"/>
            </a:lvl3pPr>
            <a:lvl4pPr>
              <a:defRPr sz="2200"/>
            </a:lvl4pPr>
            <a:lvl5pPr>
              <a:defRPr sz="2000"/>
            </a:lvl5pPr>
          </a:lstStyle>
          <a:p>
            <a:pPr lvl="0"/>
            <a:r>
              <a:rPr lang="en-US"/>
              <a:t>Click to edit Master text styles</a:t>
            </a:r>
          </a:p>
        </p:txBody>
      </p:sp>
      <p:sp>
        <p:nvSpPr>
          <p:cNvPr id="2" name="Footer Placeholder 1"/>
          <p:cNvSpPr>
            <a:spLocks noGrp="1"/>
          </p:cNvSpPr>
          <p:nvPr>
            <p:ph type="ftr" sz="quarter" idx="13"/>
          </p:nvPr>
        </p:nvSpPr>
        <p:spPr/>
        <p:txBody>
          <a:bodyPr/>
          <a:lstStyle/>
          <a:p>
            <a:r>
              <a:rPr lang="en-US"/>
              <a:t>Copyright © 2016 Accenture  All rights reserved.</a:t>
            </a:r>
            <a:endParaRPr lang="en-GB" dirty="0"/>
          </a:p>
        </p:txBody>
      </p:sp>
      <p:sp>
        <p:nvSpPr>
          <p:cNvPr id="4" name="Title 3"/>
          <p:cNvSpPr>
            <a:spLocks noGrp="1"/>
          </p:cNvSpPr>
          <p:nvPr>
            <p:ph type="title"/>
          </p:nvPr>
        </p:nvSpPr>
        <p:spPr/>
        <p:txBody>
          <a:bodyPr/>
          <a:lstStyle/>
          <a:p>
            <a:r>
              <a:rPr lang="en-US"/>
              <a:t>Click to edit Master title style</a:t>
            </a:r>
            <a:endParaRPr lang="en-AU"/>
          </a:p>
        </p:txBody>
      </p:sp>
      <p:sp>
        <p:nvSpPr>
          <p:cNvPr id="7" name="Slide Number Placeholder 4"/>
          <p:cNvSpPr>
            <a:spLocks noGrp="1"/>
          </p:cNvSpPr>
          <p:nvPr>
            <p:ph type="sldNum" sz="quarter" idx="4"/>
          </p:nvPr>
        </p:nvSpPr>
        <p:spPr>
          <a:xfrm>
            <a:off x="4297984" y="6575425"/>
            <a:ext cx="548033" cy="128588"/>
          </a:xfrm>
          <a:prstGeom prst="rect">
            <a:avLst/>
          </a:prstGeom>
        </p:spPr>
        <p:txBody>
          <a:bodyPr vert="horz" wrap="square" lIns="0" tIns="45720" rIns="0" bIns="45720" numCol="1" anchor="ctr" anchorCtr="0" compatLnSpc="1">
            <a:prstTxWarp prst="textNoShape">
              <a:avLst/>
            </a:prstTxWarp>
            <a:noAutofit/>
          </a:bodyPr>
          <a:lstStyle>
            <a:lvl1pPr algn="ctr">
              <a:defRPr sz="900">
                <a:solidFill>
                  <a:schemeClr val="bg1"/>
                </a:solidFill>
                <a:latin typeface="+mn-lt"/>
              </a:defRPr>
            </a:lvl1pPr>
          </a:lstStyle>
          <a:p>
            <a:pPr>
              <a:defRPr/>
            </a:pPr>
            <a:r>
              <a:rPr lang="en-US" dirty="0"/>
              <a:t>Page </a:t>
            </a: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138419123"/>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61035" y="279306"/>
            <a:ext cx="8205261" cy="785553"/>
          </a:xfrm>
        </p:spPr>
        <p:txBody>
          <a:bodyPr/>
          <a:lstStyle/>
          <a:p>
            <a:r>
              <a:rPr lang="en-US" dirty="0"/>
              <a:t>Master Title Slide Headline</a:t>
            </a:r>
            <a:endParaRPr lang="en-CA" dirty="0"/>
          </a:p>
        </p:txBody>
      </p:sp>
      <p:sp>
        <p:nvSpPr>
          <p:cNvPr id="8" name="TextBox 7"/>
          <p:cNvSpPr txBox="1"/>
          <p:nvPr/>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Footer Placeholder 1"/>
          <p:cNvSpPr>
            <a:spLocks noGrp="1"/>
          </p:cNvSpPr>
          <p:nvPr>
            <p:ph type="ftr" sz="quarter" idx="10"/>
          </p:nvPr>
        </p:nvSpPr>
        <p:spPr/>
        <p:txBody>
          <a:bodyPr/>
          <a:lstStyle/>
          <a:p>
            <a:r>
              <a:rPr lang="en-US"/>
              <a:t>Copyright © 2016 Accenture  All rights reserved.</a:t>
            </a:r>
            <a:endParaRPr lang="en-US" dirty="0"/>
          </a:p>
        </p:txBody>
      </p:sp>
      <p:sp>
        <p:nvSpPr>
          <p:cNvPr id="7" name="Slide Number Placeholder 4"/>
          <p:cNvSpPr>
            <a:spLocks noGrp="1"/>
          </p:cNvSpPr>
          <p:nvPr>
            <p:ph type="sldNum" sz="quarter" idx="4"/>
          </p:nvPr>
        </p:nvSpPr>
        <p:spPr>
          <a:xfrm>
            <a:off x="4297984" y="6575425"/>
            <a:ext cx="548033" cy="128588"/>
          </a:xfrm>
          <a:prstGeom prst="rect">
            <a:avLst/>
          </a:prstGeom>
        </p:spPr>
        <p:txBody>
          <a:bodyPr vert="horz" wrap="square" lIns="0" tIns="45720" rIns="0" bIns="45720" numCol="1" anchor="ctr" anchorCtr="0" compatLnSpc="1">
            <a:prstTxWarp prst="textNoShape">
              <a:avLst/>
            </a:prstTxWarp>
            <a:noAutofit/>
          </a:bodyPr>
          <a:lstStyle>
            <a:lvl1pPr algn="ctr">
              <a:defRPr sz="900">
                <a:solidFill>
                  <a:schemeClr val="bg1"/>
                </a:solidFill>
                <a:latin typeface="+mn-lt"/>
              </a:defRPr>
            </a:lvl1pPr>
          </a:lstStyle>
          <a:p>
            <a:pPr>
              <a:defRPr/>
            </a:pPr>
            <a:r>
              <a:rPr lang="en-US" dirty="0"/>
              <a:t>Page </a:t>
            </a: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95873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_Divider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27072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3" name="Slide Number Placeholder 2"/>
          <p:cNvSpPr>
            <a:spLocks noGrp="1"/>
          </p:cNvSpPr>
          <p:nvPr>
            <p:ph type="sldNum" sz="quarter" idx="11"/>
          </p:nvPr>
        </p:nvSpPr>
        <p:spPr>
          <a:xfrm>
            <a:off x="4297984" y="6575425"/>
            <a:ext cx="548033" cy="128588"/>
          </a:xfrm>
        </p:spPr>
        <p:txBody>
          <a:bodyPr/>
          <a:lstStyle/>
          <a:p>
            <a:pPr>
              <a:defRPr/>
            </a:pPr>
            <a:r>
              <a:rPr lang="en-US" dirty="0"/>
              <a:t>Page </a:t>
            </a:r>
            <a:fld id="{90CBDC3A-D49F-4631-A8C7-55D59B33E5FA}" type="slidenum">
              <a:rPr lang="en-US" smtClean="0"/>
              <a:pPr>
                <a:defRPr/>
              </a:pPr>
              <a:t>‹#›</a:t>
            </a:fld>
            <a:endParaRPr lang="en-US" dirty="0"/>
          </a:p>
        </p:txBody>
      </p:sp>
      <p:sp>
        <p:nvSpPr>
          <p:cNvPr id="4" name="Footer Placeholder 1"/>
          <p:cNvSpPr>
            <a:spLocks noGrp="1"/>
          </p:cNvSpPr>
          <p:nvPr>
            <p:ph type="ftr" sz="quarter" idx="12"/>
          </p:nvPr>
        </p:nvSpPr>
        <p:spPr>
          <a:xfrm>
            <a:off x="455613" y="6575425"/>
            <a:ext cx="3600000" cy="128588"/>
          </a:xfrm>
        </p:spPr>
        <p:txBody>
          <a:bodyPr/>
          <a:lstStyle/>
          <a:p>
            <a:r>
              <a:rPr lang="en-US"/>
              <a:t>Copyright © 2016 Accenture  All rights reserved.</a:t>
            </a:r>
            <a:endParaRPr lang="en-AU" dirty="0"/>
          </a:p>
        </p:txBody>
      </p:sp>
    </p:spTree>
    <p:extLst>
      <p:ext uri="{BB962C8B-B14F-4D97-AF65-F5344CB8AC3E}">
        <p14:creationId xmlns:p14="http://schemas.microsoft.com/office/powerpoint/2010/main" val="441961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455613" y="1180800"/>
            <a:ext cx="8232775" cy="396000"/>
          </a:xfrm>
          <a:prstGeom prst="rect">
            <a:avLst/>
          </a:prstGeom>
        </p:spPr>
        <p:txBody>
          <a:bodyPr lIns="0"/>
          <a:lstStyle>
            <a:lvl1pPr marL="0" indent="0">
              <a:buNone/>
              <a:defRPr sz="2400">
                <a:solidFill>
                  <a:schemeClr val="accent1"/>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8" name="Content Placeholder 7"/>
          <p:cNvSpPr>
            <a:spLocks noGrp="1"/>
          </p:cNvSpPr>
          <p:nvPr>
            <p:ph sz="quarter" idx="11"/>
          </p:nvPr>
        </p:nvSpPr>
        <p:spPr>
          <a:xfrm>
            <a:off x="455613" y="1576800"/>
            <a:ext cx="8232775" cy="4757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p:nvPr>
        </p:nvSpPr>
        <p:spPr/>
        <p:txBody>
          <a:bodyPr/>
          <a:lstStyle/>
          <a:p>
            <a:r>
              <a:rPr lang="en-US" dirty="0"/>
              <a:t>Click to edit Master title style</a:t>
            </a:r>
            <a:endParaRPr lang="en-AU" dirty="0"/>
          </a:p>
        </p:txBody>
      </p:sp>
      <p:sp>
        <p:nvSpPr>
          <p:cNvPr id="5" name="Footer Placeholder 4"/>
          <p:cNvSpPr>
            <a:spLocks noGrp="1"/>
          </p:cNvSpPr>
          <p:nvPr>
            <p:ph type="ftr" sz="quarter" idx="12"/>
          </p:nvPr>
        </p:nvSpPr>
        <p:spPr/>
        <p:txBody>
          <a:bodyPr/>
          <a:lstStyle/>
          <a:p>
            <a:r>
              <a:rPr lang="en-US"/>
              <a:t>Copyright © 2016 Accenture  All rights reserved.</a:t>
            </a:r>
            <a:endParaRPr lang="en-AU" dirty="0"/>
          </a:p>
        </p:txBody>
      </p:sp>
      <p:sp>
        <p:nvSpPr>
          <p:cNvPr id="7" name="Slide Number Placeholder 4"/>
          <p:cNvSpPr>
            <a:spLocks noGrp="1"/>
          </p:cNvSpPr>
          <p:nvPr>
            <p:ph type="sldNum" sz="quarter" idx="4"/>
          </p:nvPr>
        </p:nvSpPr>
        <p:spPr>
          <a:xfrm>
            <a:off x="4297984" y="6575425"/>
            <a:ext cx="548033" cy="128588"/>
          </a:xfrm>
          <a:prstGeom prst="rect">
            <a:avLst/>
          </a:prstGeom>
        </p:spPr>
        <p:txBody>
          <a:bodyPr vert="horz" wrap="square" lIns="0" tIns="45720" rIns="0" bIns="45720" numCol="1" anchor="ctr" anchorCtr="0" compatLnSpc="1">
            <a:prstTxWarp prst="textNoShape">
              <a:avLst/>
            </a:prstTxWarp>
            <a:noAutofit/>
          </a:bodyPr>
          <a:lstStyle>
            <a:lvl1pPr algn="ctr">
              <a:defRPr sz="900">
                <a:solidFill>
                  <a:schemeClr val="bg1"/>
                </a:solidFill>
                <a:latin typeface="+mn-lt"/>
              </a:defRPr>
            </a:lvl1pPr>
          </a:lstStyle>
          <a:p>
            <a:pPr>
              <a:defRPr/>
            </a:pPr>
            <a:r>
              <a:rPr lang="en-US" dirty="0"/>
              <a:t>Page </a:t>
            </a: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88268895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s">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endParaRPr lang="en-AU" dirty="0"/>
          </a:p>
        </p:txBody>
      </p:sp>
      <p:sp>
        <p:nvSpPr>
          <p:cNvPr id="10" name="Text Placeholder 16"/>
          <p:cNvSpPr>
            <a:spLocks noGrp="1"/>
          </p:cNvSpPr>
          <p:nvPr>
            <p:ph type="body" sz="quarter" idx="10"/>
          </p:nvPr>
        </p:nvSpPr>
        <p:spPr>
          <a:xfrm>
            <a:off x="455614" y="1182021"/>
            <a:ext cx="4010114" cy="396000"/>
          </a:xfrm>
          <a:prstGeom prst="rect">
            <a:avLst/>
          </a:prstGeom>
        </p:spPr>
        <p:txBody>
          <a:bodyPr lIns="0"/>
          <a:lstStyle>
            <a:lvl1pPr marL="0" indent="0">
              <a:buNone/>
              <a:defRPr sz="2400">
                <a:solidFill>
                  <a:schemeClr val="accent1"/>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11" name="Content Placeholder 7"/>
          <p:cNvSpPr>
            <a:spLocks noGrp="1"/>
          </p:cNvSpPr>
          <p:nvPr>
            <p:ph sz="quarter" idx="11"/>
          </p:nvPr>
        </p:nvSpPr>
        <p:spPr>
          <a:xfrm>
            <a:off x="455525" y="1578022"/>
            <a:ext cx="4010114" cy="47561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2" name="Text Placeholder 16"/>
          <p:cNvSpPr>
            <a:spLocks noGrp="1"/>
          </p:cNvSpPr>
          <p:nvPr>
            <p:ph type="body" sz="quarter" idx="16"/>
          </p:nvPr>
        </p:nvSpPr>
        <p:spPr>
          <a:xfrm>
            <a:off x="4679950" y="1182021"/>
            <a:ext cx="4008438" cy="396000"/>
          </a:xfrm>
          <a:prstGeom prst="rect">
            <a:avLst/>
          </a:prstGeom>
        </p:spPr>
        <p:txBody>
          <a:bodyPr lIns="0"/>
          <a:lstStyle>
            <a:lvl1pPr marL="0" indent="0">
              <a:buNone/>
              <a:defRPr sz="2400">
                <a:solidFill>
                  <a:schemeClr val="accent1"/>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13" name="Content Placeholder 7"/>
          <p:cNvSpPr>
            <a:spLocks noGrp="1"/>
          </p:cNvSpPr>
          <p:nvPr>
            <p:ph sz="quarter" idx="17"/>
          </p:nvPr>
        </p:nvSpPr>
        <p:spPr>
          <a:xfrm>
            <a:off x="4679950" y="1578022"/>
            <a:ext cx="4008438" cy="47561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Footer Placeholder 1"/>
          <p:cNvSpPr>
            <a:spLocks noGrp="1"/>
          </p:cNvSpPr>
          <p:nvPr>
            <p:ph type="ftr" sz="quarter" idx="18"/>
          </p:nvPr>
        </p:nvSpPr>
        <p:spPr/>
        <p:txBody>
          <a:bodyPr/>
          <a:lstStyle/>
          <a:p>
            <a:r>
              <a:rPr lang="en-US"/>
              <a:t>Copyright © 2016 Accenture  All rights reserved.</a:t>
            </a:r>
            <a:endParaRPr lang="en-AU" dirty="0"/>
          </a:p>
        </p:txBody>
      </p:sp>
      <p:sp>
        <p:nvSpPr>
          <p:cNvPr id="9" name="Slide Number Placeholder 4"/>
          <p:cNvSpPr>
            <a:spLocks noGrp="1"/>
          </p:cNvSpPr>
          <p:nvPr>
            <p:ph type="sldNum" sz="quarter" idx="4"/>
          </p:nvPr>
        </p:nvSpPr>
        <p:spPr>
          <a:xfrm>
            <a:off x="4297984" y="6575425"/>
            <a:ext cx="548033" cy="128588"/>
          </a:xfrm>
          <a:prstGeom prst="rect">
            <a:avLst/>
          </a:prstGeom>
        </p:spPr>
        <p:txBody>
          <a:bodyPr vert="horz" wrap="square" lIns="0" tIns="45720" rIns="0" bIns="45720" numCol="1" anchor="ctr" anchorCtr="0" compatLnSpc="1">
            <a:prstTxWarp prst="textNoShape">
              <a:avLst/>
            </a:prstTxWarp>
            <a:noAutofit/>
          </a:bodyPr>
          <a:lstStyle>
            <a:lvl1pPr algn="ctr">
              <a:defRPr sz="900">
                <a:solidFill>
                  <a:schemeClr val="bg1"/>
                </a:solidFill>
                <a:latin typeface="+mn-lt"/>
              </a:defRPr>
            </a:lvl1pPr>
          </a:lstStyle>
          <a:p>
            <a:pPr>
              <a:defRPr/>
            </a:pPr>
            <a:r>
              <a:rPr lang="en-US" dirty="0"/>
              <a:t>Page </a:t>
            </a: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48216874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AU"/>
          </a:p>
        </p:txBody>
      </p:sp>
      <p:sp>
        <p:nvSpPr>
          <p:cNvPr id="9" name="Text Placeholder 16"/>
          <p:cNvSpPr>
            <a:spLocks noGrp="1"/>
          </p:cNvSpPr>
          <p:nvPr>
            <p:ph type="body" sz="quarter" idx="10"/>
          </p:nvPr>
        </p:nvSpPr>
        <p:spPr>
          <a:xfrm>
            <a:off x="455613" y="1182021"/>
            <a:ext cx="8232775" cy="396000"/>
          </a:xfrm>
          <a:prstGeom prst="rect">
            <a:avLst/>
          </a:prstGeom>
        </p:spPr>
        <p:txBody>
          <a:bodyPr lIns="0"/>
          <a:lstStyle>
            <a:lvl1pPr marL="0" indent="0">
              <a:buNone/>
              <a:defRPr sz="2400">
                <a:solidFill>
                  <a:schemeClr val="accent1"/>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11" name="Content Placeholder 7"/>
          <p:cNvSpPr>
            <a:spLocks noGrp="1"/>
          </p:cNvSpPr>
          <p:nvPr>
            <p:ph sz="quarter" idx="11"/>
          </p:nvPr>
        </p:nvSpPr>
        <p:spPr>
          <a:xfrm>
            <a:off x="455613" y="1578022"/>
            <a:ext cx="4010025" cy="47561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2" name="Content Placeholder 7"/>
          <p:cNvSpPr>
            <a:spLocks noGrp="1"/>
          </p:cNvSpPr>
          <p:nvPr>
            <p:ph sz="quarter" idx="17"/>
          </p:nvPr>
        </p:nvSpPr>
        <p:spPr>
          <a:xfrm>
            <a:off x="4679950" y="1578022"/>
            <a:ext cx="4008438" cy="47561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Footer Placeholder 1"/>
          <p:cNvSpPr>
            <a:spLocks noGrp="1"/>
          </p:cNvSpPr>
          <p:nvPr>
            <p:ph type="ftr" sz="quarter" idx="18"/>
          </p:nvPr>
        </p:nvSpPr>
        <p:spPr/>
        <p:txBody>
          <a:bodyPr/>
          <a:lstStyle/>
          <a:p>
            <a:r>
              <a:rPr lang="en-US"/>
              <a:t>Copyright © 2016 Accenture  All rights reserved.</a:t>
            </a:r>
            <a:endParaRPr lang="en-AU" dirty="0"/>
          </a:p>
        </p:txBody>
      </p:sp>
      <p:sp>
        <p:nvSpPr>
          <p:cNvPr id="8" name="Slide Number Placeholder 4"/>
          <p:cNvSpPr>
            <a:spLocks noGrp="1"/>
          </p:cNvSpPr>
          <p:nvPr>
            <p:ph type="sldNum" sz="quarter" idx="4"/>
          </p:nvPr>
        </p:nvSpPr>
        <p:spPr>
          <a:xfrm>
            <a:off x="4297984" y="6575425"/>
            <a:ext cx="548033" cy="128588"/>
          </a:xfrm>
          <a:prstGeom prst="rect">
            <a:avLst/>
          </a:prstGeom>
        </p:spPr>
        <p:txBody>
          <a:bodyPr vert="horz" wrap="square" lIns="0" tIns="45720" rIns="0" bIns="45720" numCol="1" anchor="ctr" anchorCtr="0" compatLnSpc="1">
            <a:prstTxWarp prst="textNoShape">
              <a:avLst/>
            </a:prstTxWarp>
            <a:noAutofit/>
          </a:bodyPr>
          <a:lstStyle>
            <a:lvl1pPr algn="ctr">
              <a:defRPr sz="900">
                <a:solidFill>
                  <a:schemeClr val="bg1"/>
                </a:solidFill>
                <a:latin typeface="+mn-lt"/>
              </a:defRPr>
            </a:lvl1pPr>
          </a:lstStyle>
          <a:p>
            <a:pPr>
              <a:defRPr/>
            </a:pPr>
            <a:r>
              <a:rPr lang="en-US" dirty="0"/>
              <a:t>Page </a:t>
            </a: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55779851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Slid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AU"/>
          </a:p>
        </p:txBody>
      </p:sp>
      <p:sp>
        <p:nvSpPr>
          <p:cNvPr id="10" name="Content Placeholder 9"/>
          <p:cNvSpPr>
            <a:spLocks noGrp="1"/>
          </p:cNvSpPr>
          <p:nvPr>
            <p:ph sz="quarter" idx="14"/>
          </p:nvPr>
        </p:nvSpPr>
        <p:spPr>
          <a:xfrm>
            <a:off x="455613" y="1195200"/>
            <a:ext cx="8232775" cy="51389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3" name="Footer Placeholder 2"/>
          <p:cNvSpPr>
            <a:spLocks noGrp="1"/>
          </p:cNvSpPr>
          <p:nvPr>
            <p:ph type="ftr" sz="quarter" idx="15"/>
          </p:nvPr>
        </p:nvSpPr>
        <p:spPr/>
        <p:txBody>
          <a:bodyPr/>
          <a:lstStyle/>
          <a:p>
            <a:r>
              <a:rPr lang="en-US"/>
              <a:t>Copyright © 2016 Accenture  All rights reserved.</a:t>
            </a:r>
            <a:endParaRPr lang="en-AU" dirty="0"/>
          </a:p>
        </p:txBody>
      </p:sp>
      <p:sp>
        <p:nvSpPr>
          <p:cNvPr id="7" name="Slide Number Placeholder 4"/>
          <p:cNvSpPr>
            <a:spLocks noGrp="1"/>
          </p:cNvSpPr>
          <p:nvPr>
            <p:ph type="sldNum" sz="quarter" idx="4"/>
          </p:nvPr>
        </p:nvSpPr>
        <p:spPr>
          <a:xfrm>
            <a:off x="4297984" y="6575425"/>
            <a:ext cx="548033" cy="128588"/>
          </a:xfrm>
          <a:prstGeom prst="rect">
            <a:avLst/>
          </a:prstGeom>
        </p:spPr>
        <p:txBody>
          <a:bodyPr vert="horz" wrap="square" lIns="0" tIns="45720" rIns="0" bIns="45720" numCol="1" anchor="ctr" anchorCtr="0" compatLnSpc="1">
            <a:prstTxWarp prst="textNoShape">
              <a:avLst/>
            </a:prstTxWarp>
            <a:noAutofit/>
          </a:bodyPr>
          <a:lstStyle>
            <a:lvl1pPr algn="ctr">
              <a:defRPr sz="900">
                <a:solidFill>
                  <a:schemeClr val="bg1"/>
                </a:solidFill>
                <a:latin typeface="+mn-lt"/>
              </a:defRPr>
            </a:lvl1pPr>
          </a:lstStyle>
          <a:p>
            <a:pPr>
              <a:defRPr/>
            </a:pPr>
            <a:r>
              <a:rPr lang="en-US" dirty="0"/>
              <a:t>Page </a:t>
            </a: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188803778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 Text slid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AU"/>
          </a:p>
        </p:txBody>
      </p:sp>
      <p:sp>
        <p:nvSpPr>
          <p:cNvPr id="4" name="Content Placeholder 3"/>
          <p:cNvSpPr>
            <a:spLocks noGrp="1"/>
          </p:cNvSpPr>
          <p:nvPr>
            <p:ph sz="quarter" idx="16"/>
          </p:nvPr>
        </p:nvSpPr>
        <p:spPr>
          <a:xfrm>
            <a:off x="455613" y="1195200"/>
            <a:ext cx="4010025" cy="51389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3" name="Content Placeholder 3"/>
          <p:cNvSpPr>
            <a:spLocks noGrp="1"/>
          </p:cNvSpPr>
          <p:nvPr>
            <p:ph sz="quarter" idx="17"/>
          </p:nvPr>
        </p:nvSpPr>
        <p:spPr>
          <a:xfrm>
            <a:off x="4679950" y="1195200"/>
            <a:ext cx="4008437" cy="51389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Footer Placeholder 1"/>
          <p:cNvSpPr>
            <a:spLocks noGrp="1"/>
          </p:cNvSpPr>
          <p:nvPr>
            <p:ph type="ftr" sz="quarter" idx="18"/>
          </p:nvPr>
        </p:nvSpPr>
        <p:spPr/>
        <p:txBody>
          <a:bodyPr/>
          <a:lstStyle/>
          <a:p>
            <a:r>
              <a:rPr lang="en-US"/>
              <a:t>Copyright © 2016 Accenture  All rights reserved.</a:t>
            </a:r>
            <a:endParaRPr lang="en-AU" dirty="0"/>
          </a:p>
        </p:txBody>
      </p:sp>
      <p:sp>
        <p:nvSpPr>
          <p:cNvPr id="8" name="Slide Number Placeholder 4"/>
          <p:cNvSpPr>
            <a:spLocks noGrp="1"/>
          </p:cNvSpPr>
          <p:nvPr>
            <p:ph type="sldNum" sz="quarter" idx="4"/>
          </p:nvPr>
        </p:nvSpPr>
        <p:spPr>
          <a:xfrm>
            <a:off x="4297984" y="6575425"/>
            <a:ext cx="548033" cy="128588"/>
          </a:xfrm>
          <a:prstGeom prst="rect">
            <a:avLst/>
          </a:prstGeom>
        </p:spPr>
        <p:txBody>
          <a:bodyPr vert="horz" wrap="square" lIns="0" tIns="45720" rIns="0" bIns="45720" numCol="1" anchor="ctr" anchorCtr="0" compatLnSpc="1">
            <a:prstTxWarp prst="textNoShape">
              <a:avLst/>
            </a:prstTxWarp>
            <a:noAutofit/>
          </a:bodyPr>
          <a:lstStyle>
            <a:lvl1pPr algn="ctr">
              <a:defRPr sz="900">
                <a:solidFill>
                  <a:schemeClr val="bg1"/>
                </a:solidFill>
                <a:latin typeface="+mn-lt"/>
              </a:defRPr>
            </a:lvl1pPr>
          </a:lstStyle>
          <a:p>
            <a:pPr>
              <a:defRPr/>
            </a:pPr>
            <a:r>
              <a:rPr lang="en-US" dirty="0"/>
              <a:t>Page </a:t>
            </a: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409597556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r>
              <a:rPr lang="en-US" dirty="0"/>
              <a:t>Page </a:t>
            </a: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p>
            <a:r>
              <a:rPr lang="en-US"/>
              <a:t>Click to edit Master title style</a:t>
            </a:r>
            <a:endParaRPr lang="en-AU"/>
          </a:p>
        </p:txBody>
      </p:sp>
      <p:sp>
        <p:nvSpPr>
          <p:cNvPr id="6" name="Text Placeholder 16"/>
          <p:cNvSpPr>
            <a:spLocks noGrp="1"/>
          </p:cNvSpPr>
          <p:nvPr>
            <p:ph type="body" sz="quarter" idx="10"/>
          </p:nvPr>
        </p:nvSpPr>
        <p:spPr>
          <a:xfrm>
            <a:off x="455613" y="1182021"/>
            <a:ext cx="8232775" cy="396000"/>
          </a:xfrm>
          <a:prstGeom prst="rect">
            <a:avLst/>
          </a:prstGeom>
        </p:spPr>
        <p:txBody>
          <a:bodyPr lIns="0"/>
          <a:lstStyle>
            <a:lvl1pPr marL="0" indent="0">
              <a:buNone/>
              <a:defRPr sz="2400">
                <a:solidFill>
                  <a:schemeClr val="accent1"/>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2" name="Footer Placeholder 1"/>
          <p:cNvSpPr>
            <a:spLocks noGrp="1"/>
          </p:cNvSpPr>
          <p:nvPr>
            <p:ph type="ftr" sz="quarter" idx="13"/>
          </p:nvPr>
        </p:nvSpPr>
        <p:spPr/>
        <p:txBody>
          <a:bodyPr/>
          <a:lstStyle/>
          <a:p>
            <a:r>
              <a:rPr lang="en-US"/>
              <a:t>Copyright © 2016 Accenture  All rights reserved.</a:t>
            </a:r>
            <a:endParaRPr lang="en-AU" dirty="0"/>
          </a:p>
        </p:txBody>
      </p:sp>
    </p:spTree>
    <p:extLst>
      <p:ext uri="{BB962C8B-B14F-4D97-AF65-F5344CB8AC3E}">
        <p14:creationId xmlns:p14="http://schemas.microsoft.com/office/powerpoint/2010/main" val="191038299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r>
              <a:rPr lang="en-US" dirty="0"/>
              <a:t>Page </a:t>
            </a: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p>
            <a:r>
              <a:rPr lang="en-US"/>
              <a:t>Click to edit Master title style</a:t>
            </a:r>
            <a:endParaRPr lang="en-AU"/>
          </a:p>
        </p:txBody>
      </p:sp>
      <p:sp>
        <p:nvSpPr>
          <p:cNvPr id="2" name="Footer Placeholder 1"/>
          <p:cNvSpPr>
            <a:spLocks noGrp="1"/>
          </p:cNvSpPr>
          <p:nvPr>
            <p:ph type="ftr" sz="quarter" idx="12"/>
          </p:nvPr>
        </p:nvSpPr>
        <p:spPr/>
        <p:txBody>
          <a:bodyPr/>
          <a:lstStyle/>
          <a:p>
            <a:r>
              <a:rPr lang="en-US"/>
              <a:t>Copyright © 2016 Accenture  All rights reserved.</a:t>
            </a:r>
            <a:endParaRPr lang="en-AU" dirty="0"/>
          </a:p>
        </p:txBody>
      </p:sp>
    </p:spTree>
    <p:extLst>
      <p:ext uri="{BB962C8B-B14F-4D97-AF65-F5344CB8AC3E}">
        <p14:creationId xmlns:p14="http://schemas.microsoft.com/office/powerpoint/2010/main" val="395704069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pSp>
        <p:nvGrpSpPr>
          <p:cNvPr id="27" name="Group 26"/>
          <p:cNvGrpSpPr/>
          <p:nvPr userDrawn="1"/>
        </p:nvGrpSpPr>
        <p:grpSpPr>
          <a:xfrm>
            <a:off x="0" y="6472009"/>
            <a:ext cx="9144000" cy="385992"/>
            <a:chOff x="0" y="6442029"/>
            <a:chExt cx="9144000" cy="385992"/>
          </a:xfrm>
        </p:grpSpPr>
        <p:pic>
          <p:nvPicPr>
            <p:cNvPr id="28" name="Picture 27"/>
            <p:cNvPicPr>
              <a:picLocks noChangeAspect="1"/>
            </p:cNvPicPr>
            <p:nvPr userDrawn="1"/>
          </p:nvPicPr>
          <p:blipFill rotWithShape="1">
            <a:blip r:embed="rId2">
              <a:extLst>
                <a:ext uri="{28A0092B-C50C-407E-A947-70E740481C1C}">
                  <a14:useLocalDpi xmlns:a14="http://schemas.microsoft.com/office/drawing/2010/main" val="0"/>
                </a:ext>
              </a:extLst>
            </a:blip>
            <a:srcRect r="16662" b="7208"/>
            <a:stretch/>
          </p:blipFill>
          <p:spPr>
            <a:xfrm>
              <a:off x="4595017" y="6442029"/>
              <a:ext cx="4548983" cy="385992"/>
            </a:xfrm>
            <a:prstGeom prst="rect">
              <a:avLst/>
            </a:prstGeom>
          </p:spPr>
        </p:pic>
        <p:pic>
          <p:nvPicPr>
            <p:cNvPr id="29" name="Picture 28"/>
            <p:cNvPicPr>
              <a:picLocks noChangeAspect="1"/>
            </p:cNvPicPr>
            <p:nvPr userDrawn="1"/>
          </p:nvPicPr>
          <p:blipFill rotWithShape="1">
            <a:blip r:embed="rId2">
              <a:extLst>
                <a:ext uri="{28A0092B-C50C-407E-A947-70E740481C1C}">
                  <a14:useLocalDpi xmlns:a14="http://schemas.microsoft.com/office/drawing/2010/main" val="0"/>
                </a:ext>
              </a:extLst>
            </a:blip>
            <a:srcRect r="49882" b="7208"/>
            <a:stretch/>
          </p:blipFill>
          <p:spPr>
            <a:xfrm>
              <a:off x="0" y="6442029"/>
              <a:ext cx="4595017" cy="385992"/>
            </a:xfrm>
            <a:prstGeom prst="rect">
              <a:avLst/>
            </a:prstGeom>
          </p:spPr>
        </p:pic>
      </p:grpSp>
      <p:grpSp>
        <p:nvGrpSpPr>
          <p:cNvPr id="6" name="Group 5" hidden="1"/>
          <p:cNvGrpSpPr/>
          <p:nvPr userDrawn="1"/>
        </p:nvGrpSpPr>
        <p:grpSpPr>
          <a:xfrm>
            <a:off x="0" y="0"/>
            <a:ext cx="9144000" cy="6858000"/>
            <a:chOff x="0" y="0"/>
            <a:chExt cx="9144000" cy="6858000"/>
          </a:xfrm>
        </p:grpSpPr>
        <p:cxnSp>
          <p:nvCxnSpPr>
            <p:cNvPr id="7" name="Straight Connector 6"/>
            <p:cNvCxnSpPr/>
            <p:nvPr/>
          </p:nvCxnSpPr>
          <p:spPr>
            <a:xfrm>
              <a:off x="455613"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6883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28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36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70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016625"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518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26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0" y="38893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0" y="105568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0" y="1162050"/>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0" y="1278439"/>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0" y="34274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0" y="389096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0" y="649287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0" y="657542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0" y="67040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572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7376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grpSp>
      <p:sp>
        <p:nvSpPr>
          <p:cNvPr id="34" name="Slide Number Placeholder 4"/>
          <p:cNvSpPr>
            <a:spLocks noGrp="1"/>
          </p:cNvSpPr>
          <p:nvPr>
            <p:ph type="sldNum" sz="quarter" idx="4"/>
          </p:nvPr>
        </p:nvSpPr>
        <p:spPr>
          <a:xfrm>
            <a:off x="4297984" y="6575425"/>
            <a:ext cx="548033" cy="128588"/>
          </a:xfrm>
          <a:prstGeom prst="rect">
            <a:avLst/>
          </a:prstGeom>
        </p:spPr>
        <p:txBody>
          <a:bodyPr vert="horz" wrap="square" lIns="0" tIns="45720" rIns="0" bIns="45720" numCol="1" anchor="ctr" anchorCtr="0" compatLnSpc="1">
            <a:prstTxWarp prst="textNoShape">
              <a:avLst/>
            </a:prstTxWarp>
            <a:noAutofit/>
          </a:bodyPr>
          <a:lstStyle>
            <a:lvl1pPr algn="ctr">
              <a:defRPr sz="900">
                <a:solidFill>
                  <a:schemeClr val="bg1"/>
                </a:solidFill>
                <a:latin typeface="+mn-lt"/>
              </a:defRPr>
            </a:lvl1pPr>
          </a:lstStyle>
          <a:p>
            <a:pPr>
              <a:defRPr/>
            </a:pPr>
            <a:r>
              <a:rPr lang="en-US" dirty="0"/>
              <a:t>Page </a:t>
            </a:r>
            <a:fld id="{90CBDC3A-D49F-4631-A8C7-55D59B33E5FA}" type="slidenum">
              <a:rPr lang="en-US" smtClean="0"/>
              <a:pPr>
                <a:defRPr/>
              </a:pPr>
              <a:t>‹#›</a:t>
            </a:fld>
            <a:endParaRPr lang="en-US" dirty="0"/>
          </a:p>
        </p:txBody>
      </p:sp>
      <p:sp>
        <p:nvSpPr>
          <p:cNvPr id="35" name="Footer Placeholder 3"/>
          <p:cNvSpPr>
            <a:spLocks noGrp="1"/>
          </p:cNvSpPr>
          <p:nvPr>
            <p:ph type="ftr" sz="quarter" idx="3"/>
          </p:nvPr>
        </p:nvSpPr>
        <p:spPr>
          <a:xfrm>
            <a:off x="455613" y="6575425"/>
            <a:ext cx="3600000"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a:t>Copyright © 2016 Accenture  All rights reserved.</a:t>
            </a:r>
            <a:endParaRPr lang="en-US" dirty="0"/>
          </a:p>
        </p:txBody>
      </p:sp>
    </p:spTree>
    <p:extLst>
      <p:ext uri="{BB962C8B-B14F-4D97-AF65-F5344CB8AC3E}">
        <p14:creationId xmlns:p14="http://schemas.microsoft.com/office/powerpoint/2010/main" val="438085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6472009"/>
            <a:ext cx="9144000" cy="385992"/>
            <a:chOff x="0" y="6442029"/>
            <a:chExt cx="9144000" cy="385992"/>
          </a:xfrm>
        </p:grpSpPr>
        <p:pic>
          <p:nvPicPr>
            <p:cNvPr id="12" name="Picture 11"/>
            <p:cNvPicPr>
              <a:picLocks noChangeAspect="1"/>
            </p:cNvPicPr>
            <p:nvPr userDrawn="1"/>
          </p:nvPicPr>
          <p:blipFill rotWithShape="1">
            <a:blip r:embed="rId16">
              <a:extLst>
                <a:ext uri="{28A0092B-C50C-407E-A947-70E740481C1C}">
                  <a14:useLocalDpi xmlns:a14="http://schemas.microsoft.com/office/drawing/2010/main" val="0"/>
                </a:ext>
              </a:extLst>
            </a:blip>
            <a:srcRect r="16662" b="7208"/>
            <a:stretch/>
          </p:blipFill>
          <p:spPr>
            <a:xfrm>
              <a:off x="4595017" y="6442029"/>
              <a:ext cx="4548983" cy="385992"/>
            </a:xfrm>
            <a:prstGeom prst="rect">
              <a:avLst/>
            </a:prstGeom>
          </p:spPr>
        </p:pic>
        <p:pic>
          <p:nvPicPr>
            <p:cNvPr id="13" name="Picture 12"/>
            <p:cNvPicPr>
              <a:picLocks noChangeAspect="1"/>
            </p:cNvPicPr>
            <p:nvPr userDrawn="1"/>
          </p:nvPicPr>
          <p:blipFill rotWithShape="1">
            <a:blip r:embed="rId16">
              <a:extLst>
                <a:ext uri="{28A0092B-C50C-407E-A947-70E740481C1C}">
                  <a14:useLocalDpi xmlns:a14="http://schemas.microsoft.com/office/drawing/2010/main" val="0"/>
                </a:ext>
              </a:extLst>
            </a:blip>
            <a:srcRect r="49882" b="7208"/>
            <a:stretch/>
          </p:blipFill>
          <p:spPr>
            <a:xfrm>
              <a:off x="0" y="6442029"/>
              <a:ext cx="4595017" cy="385992"/>
            </a:xfrm>
            <a:prstGeom prst="rect">
              <a:avLst/>
            </a:prstGeom>
          </p:spPr>
        </p:pic>
      </p:grpSp>
      <p:sp>
        <p:nvSpPr>
          <p:cNvPr id="3" name="Text Placeholder 2"/>
          <p:cNvSpPr>
            <a:spLocks noGrp="1"/>
          </p:cNvSpPr>
          <p:nvPr>
            <p:ph type="body" idx="1"/>
          </p:nvPr>
        </p:nvSpPr>
        <p:spPr>
          <a:xfrm>
            <a:off x="455613" y="1194794"/>
            <a:ext cx="8232775" cy="5139332"/>
          </a:xfrm>
          <a:prstGeom prst="rect">
            <a:avLst/>
          </a:prstGeom>
        </p:spPr>
        <p:txBody>
          <a:bodyPr vert="horz" lIns="0" tIns="4572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Placeholder 1"/>
          <p:cNvSpPr>
            <a:spLocks noGrp="1"/>
          </p:cNvSpPr>
          <p:nvPr>
            <p:ph type="title"/>
          </p:nvPr>
        </p:nvSpPr>
        <p:spPr>
          <a:xfrm>
            <a:off x="455613" y="116205"/>
            <a:ext cx="8232775" cy="1002979"/>
          </a:xfrm>
          <a:prstGeom prst="rect">
            <a:avLst/>
          </a:prstGeom>
        </p:spPr>
        <p:txBody>
          <a:bodyPr vert="horz" lIns="0" tIns="45720" rIns="0" bIns="0" rtlCol="0" anchor="b" anchorCtr="0">
            <a:noAutofit/>
          </a:bodyPr>
          <a:lstStyle/>
          <a:p>
            <a:pPr lvl="0"/>
            <a:r>
              <a:rPr lang="en-US" dirty="0"/>
              <a:t>Click to edit Master title style</a:t>
            </a:r>
            <a:endParaRPr lang="en-AU" dirty="0"/>
          </a:p>
        </p:txBody>
      </p:sp>
      <p:sp>
        <p:nvSpPr>
          <p:cNvPr id="5" name="Slide Number Placeholder 4"/>
          <p:cNvSpPr>
            <a:spLocks noGrp="1"/>
          </p:cNvSpPr>
          <p:nvPr>
            <p:ph type="sldNum" sz="quarter" idx="4"/>
          </p:nvPr>
        </p:nvSpPr>
        <p:spPr>
          <a:xfrm>
            <a:off x="4297984" y="6575425"/>
            <a:ext cx="548033" cy="128588"/>
          </a:xfrm>
          <a:prstGeom prst="rect">
            <a:avLst/>
          </a:prstGeom>
        </p:spPr>
        <p:txBody>
          <a:bodyPr vert="horz" wrap="square" lIns="0" tIns="45720" rIns="0" bIns="45720" numCol="1" anchor="ctr" anchorCtr="0" compatLnSpc="1">
            <a:prstTxWarp prst="textNoShape">
              <a:avLst/>
            </a:prstTxWarp>
            <a:noAutofit/>
          </a:bodyPr>
          <a:lstStyle>
            <a:lvl1pPr algn="ctr">
              <a:defRPr sz="900">
                <a:solidFill>
                  <a:schemeClr val="bg1"/>
                </a:solidFill>
                <a:latin typeface="+mn-lt"/>
              </a:defRPr>
            </a:lvl1pPr>
          </a:lstStyle>
          <a:p>
            <a:pPr>
              <a:defRPr/>
            </a:pPr>
            <a:r>
              <a:rPr lang="en-US" dirty="0"/>
              <a:t>Page </a:t>
            </a:r>
            <a:fld id="{90CBDC3A-D49F-4631-A8C7-55D59B33E5FA}" type="slidenum">
              <a:rPr lang="en-US" smtClean="0"/>
              <a:pPr>
                <a:defRPr/>
              </a:pPr>
              <a:t>‹#›</a:t>
            </a:fld>
            <a:endParaRPr lang="en-US" dirty="0"/>
          </a:p>
        </p:txBody>
      </p:sp>
      <p:sp>
        <p:nvSpPr>
          <p:cNvPr id="4" name="Footer Placeholder 3"/>
          <p:cNvSpPr>
            <a:spLocks noGrp="1"/>
          </p:cNvSpPr>
          <p:nvPr>
            <p:ph type="ftr" sz="quarter" idx="3"/>
          </p:nvPr>
        </p:nvSpPr>
        <p:spPr>
          <a:xfrm>
            <a:off x="455613" y="6575425"/>
            <a:ext cx="3600000"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a:t>Copyright © 2016 Accenture  All rights reserved.</a:t>
            </a:r>
            <a:endParaRPr lang="en-US" dirty="0"/>
          </a:p>
        </p:txBody>
      </p:sp>
    </p:spTree>
  </p:cSld>
  <p:clrMap bg1="lt1" tx1="dk1" bg2="lt2" tx2="dk2" accent1="accent1" accent2="accent2" accent3="accent3" accent4="accent4" accent5="accent5" accent6="accent6" hlink="hlink" folHlink="folHlink"/>
  <p:sldLayoutIdLst>
    <p:sldLayoutId id="2147483732" r:id="rId1"/>
    <p:sldLayoutId id="2147483720" r:id="rId2"/>
    <p:sldLayoutId id="2147483728" r:id="rId3"/>
    <p:sldLayoutId id="2147483731" r:id="rId4"/>
    <p:sldLayoutId id="2147483721" r:id="rId5"/>
    <p:sldLayoutId id="2147483725" r:id="rId6"/>
    <p:sldLayoutId id="2147483744" r:id="rId7"/>
    <p:sldLayoutId id="2147483727" r:id="rId8"/>
    <p:sldLayoutId id="2147483729" r:id="rId9"/>
    <p:sldLayoutId id="2147483724" r:id="rId10"/>
    <p:sldLayoutId id="2147483736" r:id="rId11"/>
    <p:sldLayoutId id="2147483746" r:id="rId12"/>
    <p:sldLayoutId id="2147483749" r:id="rId13"/>
    <p:sldLayoutId id="2147483750" r:id="rId14"/>
  </p:sldLayoutIdLst>
  <p:hf hdr="0" dt="0"/>
  <p:txStyles>
    <p:titleStyle>
      <a:lvl1pPr algn="l" rtl="0" eaLnBrk="1" fontAlgn="base" hangingPunct="1">
        <a:lnSpc>
          <a:spcPct val="100000"/>
        </a:lnSpc>
        <a:spcBef>
          <a:spcPct val="0"/>
        </a:spcBef>
        <a:spcAft>
          <a:spcPct val="0"/>
        </a:spcAft>
        <a:buFont typeface="Arial" charset="0"/>
        <a:defRPr lang="en-AU" sz="28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p:titleStyle>
    <p:body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jpe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blog.thecodewhisperer.com/2010/10/16/integrated-tests-are-a-scam/" TargetMode="External"/><Relationship Id="rId11" Type="http://schemas.openxmlformats.org/officeDocument/2006/relationships/image" Target="../media/image14.png"/><Relationship Id="rId5" Type="http://schemas.openxmlformats.org/officeDocument/2006/relationships/hyperlink" Target="http://codedetective.blogspot.co.uk/2014/09/do-you-really-need-test-frameworks.html" TargetMode="External"/><Relationship Id="rId10" Type="http://schemas.openxmlformats.org/officeDocument/2006/relationships/hyperlink" Target="http://benjiweber.co.uk/talks/pipeline/#/" TargetMode="External"/><Relationship Id="rId4" Type="http://schemas.openxmlformats.org/officeDocument/2006/relationships/image" Target="../media/image11.png"/><Relationship Id="rId9" Type="http://schemas.openxmlformats.org/officeDocument/2006/relationships/hyperlink" Target="http://www.slideshare.net/joelittlejohn/bursting-the-pipeline-evolving-continuous-delivery-at-mixradi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nemo.sonarqube.org/drilldown/issues/219971?rids%5b%5d=219996&amp;rule=squid:S1181&amp;rule_sev=BLOCKER&amp;severity=BLOCKER"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hyperlink" Target="http://docs.codehaus.org/display/SONAR/Developers'+Seven+Deadly+Sins"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dannorth.net/introducing-bdd/"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www.varnish-software.com/blog/selenium-grid-parallel-automation-testing-varnish-administration-consol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www.osnews.com/comic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jpe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hyperlink" Target="https://alm.accenture.com/wiki/display/DOT/Module+4+Introduction"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Software_testing"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Software_testin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agilemanifesto.or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www.theautomatedtester.co.uk/blog/2008.htm" TargetMode="External"/><Relationship Id="rId5" Type="http://schemas.openxmlformats.org/officeDocument/2006/relationships/hyperlink" Target="http://www.augmentum.com/what-we-do/our-services/software-qa-test"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Module 4</a:t>
            </a:r>
            <a:br>
              <a:rPr lang="en-GB"/>
            </a:br>
            <a:r>
              <a:rPr lang="en-GB"/>
              <a:t>Code Quality</a:t>
            </a:r>
            <a:endParaRPr lang="en-GB" dirty="0"/>
          </a:p>
        </p:txBody>
      </p:sp>
      <p:sp>
        <p:nvSpPr>
          <p:cNvPr id="6" name="Text Placeholder 5"/>
          <p:cNvSpPr>
            <a:spLocks noGrp="1"/>
          </p:cNvSpPr>
          <p:nvPr>
            <p:ph type="body" sz="quarter" idx="10"/>
          </p:nvPr>
        </p:nvSpPr>
        <p:spPr/>
        <p:txBody>
          <a:bodyPr/>
          <a:lstStyle/>
          <a:p>
            <a:r>
              <a:rPr lang="en-US" dirty="0"/>
              <a:t>DevOps Academy</a:t>
            </a:r>
          </a:p>
        </p:txBody>
      </p:sp>
    </p:spTree>
    <p:extLst>
      <p:ext uri="{BB962C8B-B14F-4D97-AF65-F5344CB8AC3E}">
        <p14:creationId xmlns:p14="http://schemas.microsoft.com/office/powerpoint/2010/main" val="2414205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10</a:t>
            </a:fld>
            <a:endParaRPr lang="en-US" altLang="en-US" dirty="0"/>
          </a:p>
        </p:txBody>
      </p:sp>
      <p:sp>
        <p:nvSpPr>
          <p:cNvPr id="518146" name="Rectangle 2"/>
          <p:cNvSpPr>
            <a:spLocks noGrp="1" noChangeArrowheads="1"/>
          </p:cNvSpPr>
          <p:nvPr>
            <p:ph type="title"/>
          </p:nvPr>
        </p:nvSpPr>
        <p:spPr/>
        <p:txBody>
          <a:bodyPr/>
          <a:lstStyle/>
          <a:p>
            <a:r>
              <a:rPr lang="en-GB" altLang="en-US"/>
              <a:t>What is testing?	</a:t>
            </a:r>
            <a:endParaRPr lang="en-GB" altLang="en-US" dirty="0"/>
          </a:p>
        </p:txBody>
      </p:sp>
      <p:sp>
        <p:nvSpPr>
          <p:cNvPr id="2" name="Text Placeholder 1"/>
          <p:cNvSpPr>
            <a:spLocks noGrp="1"/>
          </p:cNvSpPr>
          <p:nvPr>
            <p:ph type="body" sz="quarter" idx="10"/>
          </p:nvPr>
        </p:nvSpPr>
        <p:spPr/>
        <p:txBody>
          <a:bodyPr/>
          <a:lstStyle/>
          <a:p>
            <a:r>
              <a:rPr lang="en-GB"/>
              <a:t>Is the V-Model all wrong?</a:t>
            </a:r>
            <a:endParaRPr lang="en-GB" dirty="0"/>
          </a:p>
        </p:txBody>
      </p:sp>
      <p:sp>
        <p:nvSpPr>
          <p:cNvPr id="113" name="Footer Placeholder 4"/>
          <p:cNvSpPr>
            <a:spLocks noGrp="1"/>
          </p:cNvSpPr>
          <p:nvPr>
            <p:ph type="ftr" sz="quarter" idx="13"/>
          </p:nvPr>
        </p:nvSpPr>
        <p:spPr/>
        <p:txBody>
          <a:bodyPr/>
          <a:lstStyle/>
          <a:p>
            <a:r>
              <a:rPr lang="en-US" altLang="en-US"/>
              <a:t>Copyright © 2016 Accenture  All rights reserved.</a:t>
            </a:r>
            <a:endParaRPr lang="en-US" altLang="en-US" dirty="0"/>
          </a:p>
        </p:txBody>
      </p:sp>
      <p:sp>
        <p:nvSpPr>
          <p:cNvPr id="79" name="TextBox 78"/>
          <p:cNvSpPr txBox="1"/>
          <p:nvPr/>
        </p:nvSpPr>
        <p:spPr>
          <a:xfrm>
            <a:off x="4935613" y="3441319"/>
            <a:ext cx="634469" cy="135422"/>
          </a:xfrm>
          <a:prstGeom prst="rect">
            <a:avLst/>
          </a:prstGeom>
          <a:noFill/>
        </p:spPr>
        <p:txBody>
          <a:bodyPr wrap="none" lIns="0" tIns="0" rIns="0" bIns="0" rtlCol="0">
            <a:noAutofit/>
          </a:bodyPr>
          <a:lstStyle/>
          <a:p>
            <a:pPr eaLnBrk="0" hangingPunct="0">
              <a:lnSpc>
                <a:spcPct val="80000"/>
              </a:lnSpc>
            </a:pPr>
            <a:r>
              <a:rPr lang="en-GB" sz="1100" spc="-20" dirty="0">
                <a:solidFill>
                  <a:schemeClr val="accent5"/>
                </a:solidFill>
              </a:rPr>
              <a:t>“FAIL”</a:t>
            </a:r>
          </a:p>
        </p:txBody>
      </p:sp>
      <p:sp>
        <p:nvSpPr>
          <p:cNvPr id="80" name="Rectangle 33"/>
          <p:cNvSpPr>
            <a:spLocks noChangeArrowheads="1"/>
          </p:cNvSpPr>
          <p:nvPr/>
        </p:nvSpPr>
        <p:spPr bwMode="auto">
          <a:xfrm>
            <a:off x="1298530" y="3756303"/>
            <a:ext cx="4328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Design </a:t>
            </a:r>
          </a:p>
          <a:p>
            <a:pPr eaLnBrk="0" hangingPunct="0">
              <a:lnSpc>
                <a:spcPct val="80000"/>
              </a:lnSpc>
              <a:buClrTx/>
              <a:buFontTx/>
              <a:buNone/>
            </a:pPr>
            <a:r>
              <a:rPr lang="en-GB" altLang="en-US" sz="1000" b="0" i="0" dirty="0">
                <a:solidFill>
                  <a:schemeClr val="tx2"/>
                </a:solidFill>
              </a:rPr>
              <a:t>Review</a:t>
            </a:r>
            <a:endParaRPr lang="en-GB" altLang="en-US" sz="1000" i="0" dirty="0">
              <a:solidFill>
                <a:schemeClr val="tx2"/>
              </a:solidFill>
            </a:endParaRPr>
          </a:p>
        </p:txBody>
      </p:sp>
      <p:sp>
        <p:nvSpPr>
          <p:cNvPr id="81" name="Rectangle 34"/>
          <p:cNvSpPr>
            <a:spLocks noChangeArrowheads="1"/>
          </p:cNvSpPr>
          <p:nvPr/>
        </p:nvSpPr>
        <p:spPr bwMode="auto">
          <a:xfrm>
            <a:off x="2201185" y="4587534"/>
            <a:ext cx="4328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Design </a:t>
            </a:r>
          </a:p>
          <a:p>
            <a:pPr eaLnBrk="0" hangingPunct="0">
              <a:lnSpc>
                <a:spcPct val="80000"/>
              </a:lnSpc>
              <a:buClrTx/>
              <a:buFontTx/>
              <a:buNone/>
            </a:pPr>
            <a:r>
              <a:rPr lang="en-GB" altLang="en-US" sz="1000" b="0" i="0" dirty="0">
                <a:solidFill>
                  <a:schemeClr val="tx2"/>
                </a:solidFill>
              </a:rPr>
              <a:t>Review</a:t>
            </a:r>
            <a:endParaRPr lang="en-GB" altLang="en-US" sz="1000" i="0" dirty="0">
              <a:solidFill>
                <a:schemeClr val="tx2"/>
              </a:solidFill>
            </a:endParaRPr>
          </a:p>
        </p:txBody>
      </p:sp>
      <p:sp>
        <p:nvSpPr>
          <p:cNvPr id="82" name="Rectangle 35"/>
          <p:cNvSpPr>
            <a:spLocks noChangeArrowheads="1"/>
          </p:cNvSpPr>
          <p:nvPr/>
        </p:nvSpPr>
        <p:spPr bwMode="auto">
          <a:xfrm>
            <a:off x="3100003" y="5424621"/>
            <a:ext cx="4199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Design</a:t>
            </a:r>
          </a:p>
          <a:p>
            <a:pPr eaLnBrk="0" hangingPunct="0">
              <a:lnSpc>
                <a:spcPct val="80000"/>
              </a:lnSpc>
              <a:buClrTx/>
              <a:buFontTx/>
              <a:buNone/>
            </a:pPr>
            <a:r>
              <a:rPr lang="en-GB" altLang="en-US" sz="1000" b="0" i="0" dirty="0">
                <a:solidFill>
                  <a:schemeClr val="tx2"/>
                </a:solidFill>
              </a:rPr>
              <a:t>Review</a:t>
            </a:r>
            <a:endParaRPr lang="en-GB" altLang="en-US" sz="1000" i="0" dirty="0">
              <a:solidFill>
                <a:schemeClr val="tx2"/>
              </a:solidFill>
            </a:endParaRPr>
          </a:p>
        </p:txBody>
      </p:sp>
      <p:sp>
        <p:nvSpPr>
          <p:cNvPr id="83" name="Rectangle 36"/>
          <p:cNvSpPr>
            <a:spLocks noChangeArrowheads="1"/>
          </p:cNvSpPr>
          <p:nvPr/>
        </p:nvSpPr>
        <p:spPr bwMode="auto">
          <a:xfrm>
            <a:off x="5571940" y="5428800"/>
            <a:ext cx="7598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Code</a:t>
            </a:r>
            <a:br>
              <a:rPr lang="en-GB" altLang="en-US" sz="1000" b="0" i="0" dirty="0">
                <a:solidFill>
                  <a:schemeClr val="tx2"/>
                </a:solidFill>
              </a:rPr>
            </a:br>
            <a:r>
              <a:rPr lang="en-GB" altLang="en-US" sz="1000" b="0" i="0" dirty="0">
                <a:solidFill>
                  <a:schemeClr val="tx2"/>
                </a:solidFill>
              </a:rPr>
              <a:t>Review</a:t>
            </a:r>
            <a:endParaRPr lang="en-GB" altLang="en-US" sz="1000" i="0" dirty="0">
              <a:solidFill>
                <a:schemeClr val="tx2"/>
              </a:solidFill>
            </a:endParaRPr>
          </a:p>
        </p:txBody>
      </p:sp>
      <p:sp>
        <p:nvSpPr>
          <p:cNvPr id="84" name="Rectangle 37"/>
          <p:cNvSpPr>
            <a:spLocks noChangeArrowheads="1"/>
          </p:cNvSpPr>
          <p:nvPr/>
        </p:nvSpPr>
        <p:spPr bwMode="auto">
          <a:xfrm>
            <a:off x="6489357" y="4587077"/>
            <a:ext cx="703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Test </a:t>
            </a:r>
            <a:br>
              <a:rPr lang="en-GB" altLang="en-US" sz="1000" b="0" i="0" dirty="0">
                <a:solidFill>
                  <a:schemeClr val="tx2"/>
                </a:solidFill>
              </a:rPr>
            </a:br>
            <a:r>
              <a:rPr lang="en-GB" altLang="en-US" sz="1000" b="0" i="0" dirty="0">
                <a:solidFill>
                  <a:schemeClr val="tx2"/>
                </a:solidFill>
              </a:rPr>
              <a:t>Review</a:t>
            </a:r>
            <a:endParaRPr lang="en-GB" altLang="en-US" sz="1000" i="0" dirty="0">
              <a:solidFill>
                <a:schemeClr val="tx2"/>
              </a:solidFill>
            </a:endParaRPr>
          </a:p>
        </p:txBody>
      </p:sp>
      <p:sp>
        <p:nvSpPr>
          <p:cNvPr id="85" name="Rectangle 38"/>
          <p:cNvSpPr>
            <a:spLocks noChangeArrowheads="1"/>
          </p:cNvSpPr>
          <p:nvPr/>
        </p:nvSpPr>
        <p:spPr bwMode="auto">
          <a:xfrm>
            <a:off x="7401489" y="3755855"/>
            <a:ext cx="703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Test </a:t>
            </a:r>
            <a:br>
              <a:rPr lang="en-GB" altLang="en-US" sz="1000" b="0" i="0" dirty="0">
                <a:solidFill>
                  <a:schemeClr val="tx2"/>
                </a:solidFill>
              </a:rPr>
            </a:br>
            <a:r>
              <a:rPr lang="en-GB" altLang="en-US" sz="1000" b="0" i="0" dirty="0">
                <a:solidFill>
                  <a:schemeClr val="tx2"/>
                </a:solidFill>
              </a:rPr>
              <a:t>Review</a:t>
            </a:r>
            <a:endParaRPr lang="en-GB" altLang="en-US" sz="1000" i="0" dirty="0">
              <a:solidFill>
                <a:schemeClr val="tx2"/>
              </a:solidFill>
            </a:endParaRPr>
          </a:p>
        </p:txBody>
      </p:sp>
      <p:sp>
        <p:nvSpPr>
          <p:cNvPr id="86" name="Rectangle 74"/>
          <p:cNvSpPr>
            <a:spLocks noChangeArrowheads="1"/>
          </p:cNvSpPr>
          <p:nvPr/>
        </p:nvSpPr>
        <p:spPr bwMode="auto">
          <a:xfrm>
            <a:off x="650478" y="3194933"/>
            <a:ext cx="6235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Scope </a:t>
            </a:r>
          </a:p>
          <a:p>
            <a:pPr eaLnBrk="0" hangingPunct="0">
              <a:lnSpc>
                <a:spcPct val="80000"/>
              </a:lnSpc>
              <a:buClrTx/>
              <a:buFontTx/>
              <a:buNone/>
            </a:pPr>
            <a:r>
              <a:rPr lang="en-GB" altLang="en-US" sz="1000" b="0" i="0" dirty="0">
                <a:solidFill>
                  <a:schemeClr val="tx2"/>
                </a:solidFill>
              </a:rPr>
              <a:t>Agreement</a:t>
            </a:r>
          </a:p>
        </p:txBody>
      </p:sp>
      <p:cxnSp>
        <p:nvCxnSpPr>
          <p:cNvPr id="87" name="Elbow Connector 86"/>
          <p:cNvCxnSpPr>
            <a:stCxn id="114" idx="2"/>
            <a:endCxn id="111" idx="1"/>
          </p:cNvCxnSpPr>
          <p:nvPr/>
        </p:nvCxnSpPr>
        <p:spPr>
          <a:xfrm rot="16200000" flipH="1">
            <a:off x="892398" y="2597430"/>
            <a:ext cx="524049" cy="389619"/>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111" idx="2"/>
            <a:endCxn id="108" idx="1"/>
          </p:cNvCxnSpPr>
          <p:nvPr/>
        </p:nvCxnSpPr>
        <p:spPr>
          <a:xfrm rot="16200000" flipH="1">
            <a:off x="1786017" y="3427479"/>
            <a:ext cx="524049" cy="389619"/>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108" idx="2"/>
            <a:endCxn id="109" idx="1"/>
          </p:cNvCxnSpPr>
          <p:nvPr/>
        </p:nvCxnSpPr>
        <p:spPr>
          <a:xfrm rot="16200000" flipH="1">
            <a:off x="2679636" y="4257528"/>
            <a:ext cx="524049" cy="389619"/>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90" name="Elbow Connector 89"/>
          <p:cNvCxnSpPr>
            <a:stCxn id="109" idx="2"/>
            <a:endCxn id="103" idx="1"/>
          </p:cNvCxnSpPr>
          <p:nvPr/>
        </p:nvCxnSpPr>
        <p:spPr>
          <a:xfrm rot="16200000" flipH="1">
            <a:off x="3573255" y="5087577"/>
            <a:ext cx="524048" cy="389619"/>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103" idx="3"/>
            <a:endCxn id="105" idx="2"/>
          </p:cNvCxnSpPr>
          <p:nvPr/>
        </p:nvCxnSpPr>
        <p:spPr>
          <a:xfrm flipV="1">
            <a:off x="5038089" y="5016886"/>
            <a:ext cx="401524" cy="527525"/>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105" idx="3"/>
            <a:endCxn id="106" idx="2"/>
          </p:cNvCxnSpPr>
          <p:nvPr/>
        </p:nvCxnSpPr>
        <p:spPr>
          <a:xfrm flipV="1">
            <a:off x="5943613" y="4183362"/>
            <a:ext cx="401524" cy="527524"/>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106" idx="3"/>
            <a:endCxn id="107" idx="2"/>
          </p:cNvCxnSpPr>
          <p:nvPr/>
        </p:nvCxnSpPr>
        <p:spPr>
          <a:xfrm flipV="1">
            <a:off x="6849137" y="3349838"/>
            <a:ext cx="401524" cy="527524"/>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107" idx="3"/>
            <a:endCxn id="112" idx="2"/>
          </p:cNvCxnSpPr>
          <p:nvPr/>
        </p:nvCxnSpPr>
        <p:spPr>
          <a:xfrm flipV="1">
            <a:off x="7754661" y="2516314"/>
            <a:ext cx="401524" cy="527524"/>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5" name="Freeform 85"/>
          <p:cNvSpPr>
            <a:spLocks/>
          </p:cNvSpPr>
          <p:nvPr/>
        </p:nvSpPr>
        <p:spPr bwMode="auto">
          <a:xfrm>
            <a:off x="8068051" y="2951276"/>
            <a:ext cx="180000" cy="180000"/>
          </a:xfrm>
          <a:custGeom>
            <a:avLst/>
            <a:gdLst>
              <a:gd name="T0" fmla="*/ 0 w 215"/>
              <a:gd name="T1" fmla="*/ 64 h 129"/>
              <a:gd name="T2" fmla="*/ 107 w 215"/>
              <a:gd name="T3" fmla="*/ 0 h 129"/>
              <a:gd name="T4" fmla="*/ 215 w 215"/>
              <a:gd name="T5" fmla="*/ 64 h 129"/>
              <a:gd name="T6" fmla="*/ 107 w 215"/>
              <a:gd name="T7" fmla="*/ 129 h 129"/>
              <a:gd name="T8" fmla="*/ 0 w 215"/>
              <a:gd name="T9" fmla="*/ 64 h 129"/>
            </a:gdLst>
            <a:ahLst/>
            <a:cxnLst>
              <a:cxn ang="0">
                <a:pos x="T0" y="T1"/>
              </a:cxn>
              <a:cxn ang="0">
                <a:pos x="T2" y="T3"/>
              </a:cxn>
              <a:cxn ang="0">
                <a:pos x="T4" y="T5"/>
              </a:cxn>
              <a:cxn ang="0">
                <a:pos x="T6" y="T7"/>
              </a:cxn>
              <a:cxn ang="0">
                <a:pos x="T8" y="T9"/>
              </a:cxn>
            </a:cxnLst>
            <a:rect l="0" t="0" r="r" b="b"/>
            <a:pathLst>
              <a:path w="215" h="129">
                <a:moveTo>
                  <a:pt x="0" y="64"/>
                </a:moveTo>
                <a:lnTo>
                  <a:pt x="107" y="0"/>
                </a:lnTo>
                <a:lnTo>
                  <a:pt x="215" y="64"/>
                </a:lnTo>
                <a:lnTo>
                  <a:pt x="107" y="129"/>
                </a:lnTo>
                <a:lnTo>
                  <a:pt x="0" y="64"/>
                </a:lnTo>
                <a:close/>
              </a:path>
            </a:pathLst>
          </a:custGeom>
          <a:solidFill>
            <a:schemeClr val="accent5"/>
          </a:solidFill>
          <a:ln w="19050">
            <a:solidFill>
              <a:schemeClr val="bg1"/>
            </a:solidFill>
          </a:ln>
          <a:extLst/>
        </p:spPr>
        <p:txBody>
          <a:bodyPr/>
          <a:lstStyle/>
          <a:p>
            <a:endParaRPr lang="en-GB" sz="1200" dirty="0"/>
          </a:p>
        </p:txBody>
      </p:sp>
      <p:sp>
        <p:nvSpPr>
          <p:cNvPr id="96" name="Freeform 32"/>
          <p:cNvSpPr>
            <a:spLocks/>
          </p:cNvSpPr>
          <p:nvPr/>
        </p:nvSpPr>
        <p:spPr bwMode="auto">
          <a:xfrm>
            <a:off x="7162527" y="3784400"/>
            <a:ext cx="180000" cy="180000"/>
          </a:xfrm>
          <a:custGeom>
            <a:avLst/>
            <a:gdLst>
              <a:gd name="T0" fmla="*/ 0 w 215"/>
              <a:gd name="T1" fmla="*/ 65 h 129"/>
              <a:gd name="T2" fmla="*/ 107 w 215"/>
              <a:gd name="T3" fmla="*/ 0 h 129"/>
              <a:gd name="T4" fmla="*/ 215 w 215"/>
              <a:gd name="T5" fmla="*/ 65 h 129"/>
              <a:gd name="T6" fmla="*/ 107 w 215"/>
              <a:gd name="T7" fmla="*/ 129 h 129"/>
              <a:gd name="T8" fmla="*/ 0 w 215"/>
              <a:gd name="T9" fmla="*/ 65 h 129"/>
            </a:gdLst>
            <a:ahLst/>
            <a:cxnLst>
              <a:cxn ang="0">
                <a:pos x="T0" y="T1"/>
              </a:cxn>
              <a:cxn ang="0">
                <a:pos x="T2" y="T3"/>
              </a:cxn>
              <a:cxn ang="0">
                <a:pos x="T4" y="T5"/>
              </a:cxn>
              <a:cxn ang="0">
                <a:pos x="T6" y="T7"/>
              </a:cxn>
              <a:cxn ang="0">
                <a:pos x="T8" y="T9"/>
              </a:cxn>
            </a:cxnLst>
            <a:rect l="0" t="0" r="r" b="b"/>
            <a:pathLst>
              <a:path w="215" h="129">
                <a:moveTo>
                  <a:pt x="0" y="65"/>
                </a:moveTo>
                <a:lnTo>
                  <a:pt x="107" y="0"/>
                </a:lnTo>
                <a:lnTo>
                  <a:pt x="215" y="65"/>
                </a:lnTo>
                <a:lnTo>
                  <a:pt x="107" y="129"/>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97" name="Freeform 28"/>
          <p:cNvSpPr>
            <a:spLocks/>
          </p:cNvSpPr>
          <p:nvPr/>
        </p:nvSpPr>
        <p:spPr bwMode="auto">
          <a:xfrm>
            <a:off x="5350050" y="5447481"/>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98" name="Freeform 30"/>
          <p:cNvSpPr>
            <a:spLocks/>
          </p:cNvSpPr>
          <p:nvPr/>
        </p:nvSpPr>
        <p:spPr bwMode="auto">
          <a:xfrm>
            <a:off x="6257003" y="4616579"/>
            <a:ext cx="180000" cy="180000"/>
          </a:xfrm>
          <a:custGeom>
            <a:avLst/>
            <a:gdLst>
              <a:gd name="T0" fmla="*/ 0 w 215"/>
              <a:gd name="T1" fmla="*/ 64 h 129"/>
              <a:gd name="T2" fmla="*/ 108 w 215"/>
              <a:gd name="T3" fmla="*/ 0 h 129"/>
              <a:gd name="T4" fmla="*/ 215 w 215"/>
              <a:gd name="T5" fmla="*/ 64 h 129"/>
              <a:gd name="T6" fmla="*/ 108 w 215"/>
              <a:gd name="T7" fmla="*/ 129 h 129"/>
              <a:gd name="T8" fmla="*/ 0 w 215"/>
              <a:gd name="T9" fmla="*/ 64 h 129"/>
            </a:gdLst>
            <a:ahLst/>
            <a:cxnLst>
              <a:cxn ang="0">
                <a:pos x="T0" y="T1"/>
              </a:cxn>
              <a:cxn ang="0">
                <a:pos x="T2" y="T3"/>
              </a:cxn>
              <a:cxn ang="0">
                <a:pos x="T4" y="T5"/>
              </a:cxn>
              <a:cxn ang="0">
                <a:pos x="T6" y="T7"/>
              </a:cxn>
              <a:cxn ang="0">
                <a:pos x="T8" y="T9"/>
              </a:cxn>
            </a:cxnLst>
            <a:rect l="0" t="0" r="r" b="b"/>
            <a:pathLst>
              <a:path w="215" h="129">
                <a:moveTo>
                  <a:pt x="0" y="64"/>
                </a:moveTo>
                <a:lnTo>
                  <a:pt x="108" y="0"/>
                </a:lnTo>
                <a:lnTo>
                  <a:pt x="215" y="64"/>
                </a:lnTo>
                <a:lnTo>
                  <a:pt x="108" y="129"/>
                </a:lnTo>
                <a:lnTo>
                  <a:pt x="0" y="64"/>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99" name="Freeform 28"/>
          <p:cNvSpPr>
            <a:spLocks/>
          </p:cNvSpPr>
          <p:nvPr/>
        </p:nvSpPr>
        <p:spPr bwMode="auto">
          <a:xfrm>
            <a:off x="3550470" y="5447481"/>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100" name="Freeform 28"/>
          <p:cNvSpPr>
            <a:spLocks/>
          </p:cNvSpPr>
          <p:nvPr/>
        </p:nvSpPr>
        <p:spPr bwMode="auto">
          <a:xfrm>
            <a:off x="2656851" y="4623959"/>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101" name="Freeform 28"/>
          <p:cNvSpPr>
            <a:spLocks/>
          </p:cNvSpPr>
          <p:nvPr/>
        </p:nvSpPr>
        <p:spPr bwMode="auto">
          <a:xfrm>
            <a:off x="1756833" y="3794193"/>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102" name="Freeform 28"/>
          <p:cNvSpPr>
            <a:spLocks/>
          </p:cNvSpPr>
          <p:nvPr/>
        </p:nvSpPr>
        <p:spPr bwMode="auto">
          <a:xfrm>
            <a:off x="872263" y="2956342"/>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103" name="Rectangle 5"/>
          <p:cNvSpPr>
            <a:spLocks noChangeArrowheads="1"/>
          </p:cNvSpPr>
          <p:nvPr/>
        </p:nvSpPr>
        <p:spPr bwMode="auto">
          <a:xfrm>
            <a:off x="4030089" y="5238411"/>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a:solidFill>
                  <a:schemeClr val="accent5"/>
                </a:solidFill>
              </a:rPr>
              <a:t>CODE</a:t>
            </a:r>
            <a:br>
              <a:rPr lang="en-GB" altLang="en-US" sz="1100" b="0" i="0" spc="-20">
                <a:solidFill>
                  <a:schemeClr val="accent5"/>
                </a:solidFill>
              </a:rPr>
            </a:br>
            <a:r>
              <a:rPr lang="en-GB" altLang="en-US" sz="1100" b="0" i="0" spc="-20">
                <a:solidFill>
                  <a:schemeClr val="accent5"/>
                </a:solidFill>
              </a:rPr>
              <a:t>UNIT TEST</a:t>
            </a:r>
            <a:endParaRPr lang="en-GB" altLang="en-US" sz="1100" i="0" spc="-20" dirty="0">
              <a:solidFill>
                <a:schemeClr val="accent5"/>
              </a:solidFill>
            </a:endParaRPr>
          </a:p>
        </p:txBody>
      </p:sp>
      <p:sp>
        <p:nvSpPr>
          <p:cNvPr id="105" name="Rectangle 12"/>
          <p:cNvSpPr>
            <a:spLocks noChangeArrowheads="1"/>
          </p:cNvSpPr>
          <p:nvPr/>
        </p:nvSpPr>
        <p:spPr bwMode="auto">
          <a:xfrm>
            <a:off x="4935613" y="4404886"/>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a:solidFill>
                  <a:schemeClr val="accent5"/>
                </a:solidFill>
              </a:rPr>
              <a:t>LINK</a:t>
            </a:r>
            <a:br>
              <a:rPr lang="en-GB" altLang="en-US" sz="1100" b="0" i="0" spc="-20" dirty="0">
                <a:solidFill>
                  <a:schemeClr val="accent5"/>
                </a:solidFill>
              </a:rPr>
            </a:br>
            <a:r>
              <a:rPr lang="en-GB" altLang="en-US" sz="1100" b="0" i="0" spc="-20" dirty="0">
                <a:solidFill>
                  <a:schemeClr val="accent5"/>
                </a:solidFill>
              </a:rPr>
              <a:t>TEST</a:t>
            </a:r>
            <a:endParaRPr lang="en-GB" altLang="en-US" sz="1100" i="0" spc="-20" dirty="0">
              <a:solidFill>
                <a:schemeClr val="accent5"/>
              </a:solidFill>
            </a:endParaRPr>
          </a:p>
        </p:txBody>
      </p:sp>
      <p:sp>
        <p:nvSpPr>
          <p:cNvPr id="106" name="Rectangle 16"/>
          <p:cNvSpPr>
            <a:spLocks noChangeArrowheads="1"/>
          </p:cNvSpPr>
          <p:nvPr/>
        </p:nvSpPr>
        <p:spPr bwMode="auto">
          <a:xfrm>
            <a:off x="5841137" y="3571362"/>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a:solidFill>
                  <a:schemeClr val="accent5"/>
                </a:solidFill>
              </a:rPr>
              <a:t>ASSEMBLY</a:t>
            </a:r>
            <a:br>
              <a:rPr lang="en-GB" altLang="en-US" sz="1100" b="0" i="0" spc="-20" dirty="0">
                <a:solidFill>
                  <a:schemeClr val="accent5"/>
                </a:solidFill>
              </a:rPr>
            </a:br>
            <a:r>
              <a:rPr lang="en-GB" altLang="en-US" sz="1100" b="0" i="0" spc="-20" dirty="0">
                <a:solidFill>
                  <a:schemeClr val="accent5"/>
                </a:solidFill>
              </a:rPr>
              <a:t>TEST</a:t>
            </a:r>
            <a:endParaRPr lang="en-GB" altLang="en-US" sz="1100" i="0" spc="-20" dirty="0">
              <a:solidFill>
                <a:schemeClr val="accent5"/>
              </a:solidFill>
            </a:endParaRPr>
          </a:p>
        </p:txBody>
      </p:sp>
      <p:sp>
        <p:nvSpPr>
          <p:cNvPr id="107" name="Rectangle 20"/>
          <p:cNvSpPr>
            <a:spLocks noChangeArrowheads="1"/>
          </p:cNvSpPr>
          <p:nvPr/>
        </p:nvSpPr>
        <p:spPr bwMode="auto">
          <a:xfrm>
            <a:off x="6746661" y="2737838"/>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a:solidFill>
                  <a:schemeClr val="accent5"/>
                </a:solidFill>
              </a:rPr>
              <a:t>BUSINESS</a:t>
            </a:r>
            <a:br>
              <a:rPr lang="en-GB" altLang="en-US" sz="1100" b="0" i="0" spc="-20" dirty="0">
                <a:solidFill>
                  <a:schemeClr val="accent5"/>
                </a:solidFill>
              </a:rPr>
            </a:br>
            <a:r>
              <a:rPr lang="en-GB" altLang="en-US" sz="1100" b="0" i="0" spc="-20" dirty="0">
                <a:solidFill>
                  <a:schemeClr val="accent5"/>
                </a:solidFill>
              </a:rPr>
              <a:t>PROCESS </a:t>
            </a:r>
          </a:p>
          <a:p>
            <a:pPr algn="ctr" eaLnBrk="0" hangingPunct="0">
              <a:lnSpc>
                <a:spcPct val="80000"/>
              </a:lnSpc>
              <a:buClrTx/>
              <a:buFontTx/>
              <a:buNone/>
            </a:pPr>
            <a:r>
              <a:rPr lang="en-GB" altLang="en-US" sz="1100" b="0" i="0" spc="-20" dirty="0">
                <a:solidFill>
                  <a:schemeClr val="accent5"/>
                </a:solidFill>
              </a:rPr>
              <a:t>TEST</a:t>
            </a:r>
            <a:endParaRPr lang="en-GB" altLang="en-US" sz="1100" i="0" spc="-20" dirty="0">
              <a:solidFill>
                <a:schemeClr val="accent5"/>
              </a:solidFill>
            </a:endParaRPr>
          </a:p>
        </p:txBody>
      </p:sp>
      <p:sp>
        <p:nvSpPr>
          <p:cNvPr id="108" name="Rectangle 44"/>
          <p:cNvSpPr>
            <a:spLocks noChangeArrowheads="1"/>
          </p:cNvSpPr>
          <p:nvPr/>
        </p:nvSpPr>
        <p:spPr bwMode="auto">
          <a:xfrm>
            <a:off x="2242851" y="3578314"/>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a:solidFill>
                  <a:schemeClr val="accent5"/>
                </a:solidFill>
              </a:rPr>
              <a:t>FUNC.</a:t>
            </a:r>
            <a:br>
              <a:rPr lang="en-GB" altLang="en-US" sz="1100" b="0" i="0" spc="-20" dirty="0">
                <a:solidFill>
                  <a:schemeClr val="accent5"/>
                </a:solidFill>
              </a:rPr>
            </a:br>
            <a:r>
              <a:rPr lang="en-GB" altLang="en-US" sz="1100" b="0" i="0" spc="-20" dirty="0">
                <a:solidFill>
                  <a:schemeClr val="accent5"/>
                </a:solidFill>
              </a:rPr>
              <a:t>DESIGN</a:t>
            </a:r>
            <a:endParaRPr lang="en-GB" altLang="en-US" sz="1100" i="0" spc="-20" dirty="0">
              <a:solidFill>
                <a:schemeClr val="accent5"/>
              </a:solidFill>
            </a:endParaRPr>
          </a:p>
        </p:txBody>
      </p:sp>
      <p:sp>
        <p:nvSpPr>
          <p:cNvPr id="109" name="Rectangle 48"/>
          <p:cNvSpPr>
            <a:spLocks noChangeArrowheads="1"/>
          </p:cNvSpPr>
          <p:nvPr/>
        </p:nvSpPr>
        <p:spPr bwMode="auto">
          <a:xfrm>
            <a:off x="3136470" y="4408363"/>
            <a:ext cx="1008000" cy="612000"/>
          </a:xfrm>
          <a:prstGeom prst="roundRect">
            <a:avLst/>
          </a:prstGeom>
          <a:solidFill>
            <a:schemeClr val="bg1"/>
          </a:solidFill>
          <a:ln w="19050">
            <a:solidFill>
              <a:schemeClr val="accent2"/>
            </a:solidFill>
            <a:miter lim="800000"/>
            <a:headEnd/>
            <a:tailEnd/>
          </a:ln>
          <a:extLst/>
        </p:spPr>
        <p:txBody>
          <a:bodyPr lIns="0" tIns="72000" rIns="0" bIns="0" anchor="ctr">
            <a:noAutofit/>
          </a:bodyPr>
          <a:lstStyle/>
          <a:p>
            <a:pPr algn="ctr" eaLnBrk="0" hangingPunct="0">
              <a:lnSpc>
                <a:spcPct val="80000"/>
              </a:lnSpc>
              <a:buClrTx/>
              <a:buFontTx/>
              <a:buNone/>
            </a:pPr>
            <a:r>
              <a:rPr lang="en-GB" altLang="en-US" sz="1100" b="0" i="0" spc="-20" dirty="0">
                <a:solidFill>
                  <a:schemeClr val="accent5"/>
                </a:solidFill>
              </a:rPr>
              <a:t>TECH</a:t>
            </a:r>
            <a:br>
              <a:rPr lang="en-GB" altLang="en-US" sz="1100" b="0" i="0" spc="-20" dirty="0">
                <a:solidFill>
                  <a:schemeClr val="accent5"/>
                </a:solidFill>
              </a:rPr>
            </a:br>
            <a:r>
              <a:rPr lang="en-GB" altLang="en-US" sz="1100" b="0" i="0" spc="-20" dirty="0">
                <a:solidFill>
                  <a:schemeClr val="accent5"/>
                </a:solidFill>
              </a:rPr>
              <a:t>DESIGN</a:t>
            </a:r>
            <a:endParaRPr lang="en-GB" altLang="en-US" sz="1100" i="0" spc="-20" dirty="0">
              <a:solidFill>
                <a:schemeClr val="accent5"/>
              </a:solidFill>
            </a:endParaRPr>
          </a:p>
        </p:txBody>
      </p:sp>
      <p:sp>
        <p:nvSpPr>
          <p:cNvPr id="111" name="Rectangle 80"/>
          <p:cNvSpPr>
            <a:spLocks noChangeArrowheads="1"/>
          </p:cNvSpPr>
          <p:nvPr/>
        </p:nvSpPr>
        <p:spPr bwMode="auto">
          <a:xfrm>
            <a:off x="1349232" y="2748265"/>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a:solidFill>
                  <a:schemeClr val="accent5"/>
                </a:solidFill>
              </a:rPr>
              <a:t>HLD</a:t>
            </a:r>
            <a:endParaRPr lang="en-GB" altLang="en-US" sz="1100" i="0" spc="-20" dirty="0">
              <a:solidFill>
                <a:schemeClr val="accent5"/>
              </a:solidFill>
            </a:endParaRPr>
          </a:p>
        </p:txBody>
      </p:sp>
      <p:sp>
        <p:nvSpPr>
          <p:cNvPr id="112" name="Rectangle 84"/>
          <p:cNvSpPr>
            <a:spLocks noChangeArrowheads="1"/>
          </p:cNvSpPr>
          <p:nvPr/>
        </p:nvSpPr>
        <p:spPr bwMode="auto">
          <a:xfrm>
            <a:off x="7652185" y="1904314"/>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40" dirty="0">
                <a:solidFill>
                  <a:schemeClr val="accent5"/>
                </a:solidFill>
              </a:rPr>
              <a:t>USER</a:t>
            </a:r>
            <a:br>
              <a:rPr lang="en-GB" altLang="en-US" sz="1100" b="0" i="0" spc="-40" dirty="0">
                <a:solidFill>
                  <a:schemeClr val="accent5"/>
                </a:solidFill>
              </a:rPr>
            </a:br>
            <a:r>
              <a:rPr lang="en-GB" altLang="en-US" sz="1100" b="0" i="0" spc="-40" dirty="0">
                <a:solidFill>
                  <a:schemeClr val="accent5"/>
                </a:solidFill>
              </a:rPr>
              <a:t>ACCEPTANCE</a:t>
            </a:r>
            <a:br>
              <a:rPr lang="en-GB" altLang="en-US" sz="1100" b="0" i="0" spc="-40" dirty="0">
                <a:solidFill>
                  <a:schemeClr val="accent5"/>
                </a:solidFill>
              </a:rPr>
            </a:br>
            <a:r>
              <a:rPr lang="en-GB" altLang="en-US" sz="1100" b="0" i="0" spc="-40" dirty="0">
                <a:solidFill>
                  <a:schemeClr val="accent5"/>
                </a:solidFill>
              </a:rPr>
              <a:t>TEST</a:t>
            </a:r>
            <a:endParaRPr lang="en-GB" altLang="en-US" sz="1100" i="0" spc="-40" dirty="0">
              <a:solidFill>
                <a:schemeClr val="accent5"/>
              </a:solidFill>
            </a:endParaRPr>
          </a:p>
        </p:txBody>
      </p:sp>
      <p:sp>
        <p:nvSpPr>
          <p:cNvPr id="114" name="Rectangle 71"/>
          <p:cNvSpPr>
            <a:spLocks noChangeArrowheads="1"/>
          </p:cNvSpPr>
          <p:nvPr/>
        </p:nvSpPr>
        <p:spPr bwMode="auto">
          <a:xfrm>
            <a:off x="455613" y="1918216"/>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a:solidFill>
                  <a:schemeClr val="accent5"/>
                </a:solidFill>
              </a:rPr>
              <a:t>SCOPE</a:t>
            </a:r>
            <a:endParaRPr lang="en-GB" altLang="en-US" sz="1100" i="0" spc="-20" dirty="0">
              <a:solidFill>
                <a:schemeClr val="accent5"/>
              </a:solidFill>
            </a:endParaRPr>
          </a:p>
        </p:txBody>
      </p:sp>
      <p:cxnSp>
        <p:nvCxnSpPr>
          <p:cNvPr id="116" name="Elbow Connector 115"/>
          <p:cNvCxnSpPr/>
          <p:nvPr/>
        </p:nvCxnSpPr>
        <p:spPr>
          <a:xfrm rot="10800000">
            <a:off x="5393183" y="3511799"/>
            <a:ext cx="1812475" cy="288000"/>
          </a:xfrm>
          <a:prstGeom prst="bentConnector3">
            <a:avLst>
              <a:gd name="adj1" fmla="val -450"/>
            </a:avLst>
          </a:prstGeom>
          <a:ln w="19050">
            <a:solidFill>
              <a:schemeClr val="accent5"/>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107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11</a:t>
            </a:fld>
            <a:endParaRPr lang="en-US" altLang="en-US" dirty="0"/>
          </a:p>
        </p:txBody>
      </p:sp>
      <p:sp>
        <p:nvSpPr>
          <p:cNvPr id="518146" name="Rectangle 2"/>
          <p:cNvSpPr>
            <a:spLocks noGrp="1" noChangeArrowheads="1"/>
          </p:cNvSpPr>
          <p:nvPr>
            <p:ph type="title"/>
          </p:nvPr>
        </p:nvSpPr>
        <p:spPr/>
        <p:txBody>
          <a:bodyPr/>
          <a:lstStyle/>
          <a:p>
            <a:r>
              <a:rPr lang="en-GB" altLang="en-US"/>
              <a:t>What about LEAN?	</a:t>
            </a:r>
            <a:endParaRPr lang="en-GB" altLang="en-US" dirty="0"/>
          </a:p>
        </p:txBody>
      </p:sp>
      <p:sp>
        <p:nvSpPr>
          <p:cNvPr id="2" name="Text Placeholder 1"/>
          <p:cNvSpPr>
            <a:spLocks noGrp="1"/>
          </p:cNvSpPr>
          <p:nvPr>
            <p:ph type="body" sz="quarter" idx="10"/>
          </p:nvPr>
        </p:nvSpPr>
        <p:spPr/>
        <p:txBody>
          <a:bodyPr/>
          <a:lstStyle/>
          <a:p>
            <a:r>
              <a:rPr lang="en-GB"/>
              <a:t>Does drawing it like this make us feel better?</a:t>
            </a:r>
            <a:endParaRPr lang="en-GB" dirty="0"/>
          </a:p>
        </p:txBody>
      </p:sp>
      <p:sp>
        <p:nvSpPr>
          <p:cNvPr id="17" name="Footer Placeholder 16"/>
          <p:cNvSpPr>
            <a:spLocks noGrp="1"/>
          </p:cNvSpPr>
          <p:nvPr>
            <p:ph type="ftr" sz="quarter" idx="13"/>
          </p:nvPr>
        </p:nvSpPr>
        <p:spPr/>
        <p:txBody>
          <a:bodyPr/>
          <a:lstStyle/>
          <a:p>
            <a:r>
              <a:rPr lang="en-US"/>
              <a:t>Copyright © 2016 Accenture  All rights reserved.</a:t>
            </a:r>
            <a:endParaRPr lang="en-GB" dirty="0"/>
          </a:p>
        </p:txBody>
      </p:sp>
      <p:sp>
        <p:nvSpPr>
          <p:cNvPr id="518192" name="Rectangle 48"/>
          <p:cNvSpPr>
            <a:spLocks noChangeArrowheads="1"/>
          </p:cNvSpPr>
          <p:nvPr/>
        </p:nvSpPr>
        <p:spPr bwMode="auto">
          <a:xfrm>
            <a:off x="481925" y="2258906"/>
            <a:ext cx="973746" cy="13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0" hangingPunct="0">
              <a:lnSpc>
                <a:spcPct val="80000"/>
              </a:lnSpc>
              <a:buClrTx/>
              <a:buFontTx/>
              <a:buNone/>
            </a:pPr>
            <a:endParaRPr lang="en-GB" altLang="en-US" sz="1100" i="0" dirty="0">
              <a:solidFill>
                <a:schemeClr val="tx1"/>
              </a:solidFill>
            </a:endParaRPr>
          </a:p>
        </p:txBody>
      </p:sp>
      <p:cxnSp>
        <p:nvCxnSpPr>
          <p:cNvPr id="12" name="Straight Arrow Connector 11"/>
          <p:cNvCxnSpPr/>
          <p:nvPr/>
        </p:nvCxnSpPr>
        <p:spPr>
          <a:xfrm flipV="1">
            <a:off x="2172870" y="2687147"/>
            <a:ext cx="0" cy="992179"/>
          </a:xfrm>
          <a:prstGeom prst="straightConnector1">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2882727378"/>
              </p:ext>
            </p:extLst>
          </p:nvPr>
        </p:nvGraphicFramePr>
        <p:xfrm>
          <a:off x="455612" y="5388575"/>
          <a:ext cx="8231189" cy="648072"/>
        </p:xfrm>
        <a:graphic>
          <a:graphicData uri="http://schemas.openxmlformats.org/drawingml/2006/table">
            <a:tbl>
              <a:tblPr firstRow="1" bandRow="1">
                <a:tableStyleId>{2D5ABB26-0587-4C30-8999-92F81FD0307C}</a:tableStyleId>
              </a:tblPr>
              <a:tblGrid>
                <a:gridCol w="1051725">
                  <a:extLst>
                    <a:ext uri="{9D8B030D-6E8A-4147-A177-3AD203B41FA5}">
                      <a16:colId xmlns:a16="http://schemas.microsoft.com/office/drawing/2014/main" val="20000"/>
                    </a:ext>
                  </a:extLst>
                </a:gridCol>
                <a:gridCol w="217560">
                  <a:extLst>
                    <a:ext uri="{9D8B030D-6E8A-4147-A177-3AD203B41FA5}">
                      <a16:colId xmlns:a16="http://schemas.microsoft.com/office/drawing/2014/main" val="20001"/>
                    </a:ext>
                  </a:extLst>
                </a:gridCol>
                <a:gridCol w="1015277">
                  <a:extLst>
                    <a:ext uri="{9D8B030D-6E8A-4147-A177-3AD203B41FA5}">
                      <a16:colId xmlns:a16="http://schemas.microsoft.com/office/drawing/2014/main" val="20002"/>
                    </a:ext>
                  </a:extLst>
                </a:gridCol>
                <a:gridCol w="217560">
                  <a:extLst>
                    <a:ext uri="{9D8B030D-6E8A-4147-A177-3AD203B41FA5}">
                      <a16:colId xmlns:a16="http://schemas.microsoft.com/office/drawing/2014/main" val="20003"/>
                    </a:ext>
                  </a:extLst>
                </a:gridCol>
                <a:gridCol w="1015277">
                  <a:extLst>
                    <a:ext uri="{9D8B030D-6E8A-4147-A177-3AD203B41FA5}">
                      <a16:colId xmlns:a16="http://schemas.microsoft.com/office/drawing/2014/main" val="20004"/>
                    </a:ext>
                  </a:extLst>
                </a:gridCol>
                <a:gridCol w="217560">
                  <a:extLst>
                    <a:ext uri="{9D8B030D-6E8A-4147-A177-3AD203B41FA5}">
                      <a16:colId xmlns:a16="http://schemas.microsoft.com/office/drawing/2014/main" val="20005"/>
                    </a:ext>
                  </a:extLst>
                </a:gridCol>
                <a:gridCol w="1015277">
                  <a:extLst>
                    <a:ext uri="{9D8B030D-6E8A-4147-A177-3AD203B41FA5}">
                      <a16:colId xmlns:a16="http://schemas.microsoft.com/office/drawing/2014/main" val="20006"/>
                    </a:ext>
                  </a:extLst>
                </a:gridCol>
                <a:gridCol w="290080">
                  <a:extLst>
                    <a:ext uri="{9D8B030D-6E8A-4147-A177-3AD203B41FA5}">
                      <a16:colId xmlns:a16="http://schemas.microsoft.com/office/drawing/2014/main" val="20007"/>
                    </a:ext>
                  </a:extLst>
                </a:gridCol>
                <a:gridCol w="1015277">
                  <a:extLst>
                    <a:ext uri="{9D8B030D-6E8A-4147-A177-3AD203B41FA5}">
                      <a16:colId xmlns:a16="http://schemas.microsoft.com/office/drawing/2014/main" val="20008"/>
                    </a:ext>
                  </a:extLst>
                </a:gridCol>
                <a:gridCol w="290080">
                  <a:extLst>
                    <a:ext uri="{9D8B030D-6E8A-4147-A177-3AD203B41FA5}">
                      <a16:colId xmlns:a16="http://schemas.microsoft.com/office/drawing/2014/main" val="20009"/>
                    </a:ext>
                  </a:extLst>
                </a:gridCol>
                <a:gridCol w="1004593">
                  <a:extLst>
                    <a:ext uri="{9D8B030D-6E8A-4147-A177-3AD203B41FA5}">
                      <a16:colId xmlns:a16="http://schemas.microsoft.com/office/drawing/2014/main" val="20010"/>
                    </a:ext>
                  </a:extLst>
                </a:gridCol>
                <a:gridCol w="229755">
                  <a:extLst>
                    <a:ext uri="{9D8B030D-6E8A-4147-A177-3AD203B41FA5}">
                      <a16:colId xmlns:a16="http://schemas.microsoft.com/office/drawing/2014/main" val="20011"/>
                    </a:ext>
                  </a:extLst>
                </a:gridCol>
                <a:gridCol w="651168">
                  <a:extLst>
                    <a:ext uri="{9D8B030D-6E8A-4147-A177-3AD203B41FA5}">
                      <a16:colId xmlns:a16="http://schemas.microsoft.com/office/drawing/2014/main" val="20012"/>
                    </a:ext>
                  </a:extLst>
                </a:gridCol>
              </a:tblGrid>
              <a:tr h="648072">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GB"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5" name="TextBox 24"/>
          <p:cNvSpPr txBox="1"/>
          <p:nvPr/>
        </p:nvSpPr>
        <p:spPr>
          <a:xfrm>
            <a:off x="3347634" y="4960843"/>
            <a:ext cx="2448733" cy="338554"/>
          </a:xfrm>
          <a:prstGeom prst="rect">
            <a:avLst/>
          </a:prstGeom>
          <a:solidFill>
            <a:schemeClr val="bg1"/>
          </a:solidFill>
        </p:spPr>
        <p:txBody>
          <a:bodyPr wrap="square" rtlCol="0">
            <a:spAutoFit/>
          </a:bodyPr>
          <a:lstStyle/>
          <a:p>
            <a:pPr algn="ctr"/>
            <a:r>
              <a:rPr lang="en-US" sz="1600" dirty="0">
                <a:solidFill>
                  <a:schemeClr val="tx2"/>
                </a:solidFill>
              </a:rPr>
              <a:t>Value Stream Mapping </a:t>
            </a:r>
          </a:p>
        </p:txBody>
      </p:sp>
      <p:sp>
        <p:nvSpPr>
          <p:cNvPr id="27" name="TextBox 26"/>
          <p:cNvSpPr txBox="1"/>
          <p:nvPr/>
        </p:nvSpPr>
        <p:spPr>
          <a:xfrm>
            <a:off x="448751" y="5112340"/>
            <a:ext cx="1352550" cy="233428"/>
          </a:xfrm>
          <a:prstGeom prst="rect">
            <a:avLst/>
          </a:prstGeom>
          <a:noFill/>
        </p:spPr>
        <p:txBody>
          <a:bodyPr wrap="square" lIns="0" tIns="0" rIns="0" bIns="0" rtlCol="0">
            <a:noAutofit/>
          </a:bodyPr>
          <a:lstStyle/>
          <a:p>
            <a:r>
              <a:rPr lang="en-GB" sz="1400" dirty="0">
                <a:solidFill>
                  <a:schemeClr val="tx2"/>
                </a:solidFill>
              </a:rPr>
              <a:t>Processing time		</a:t>
            </a:r>
          </a:p>
          <a:p>
            <a:endParaRPr lang="en-US" sz="1400" dirty="0">
              <a:solidFill>
                <a:schemeClr val="tx2"/>
              </a:solidFill>
            </a:endParaRPr>
          </a:p>
        </p:txBody>
      </p:sp>
      <p:sp>
        <p:nvSpPr>
          <p:cNvPr id="197" name="TextBox 196"/>
          <p:cNvSpPr txBox="1"/>
          <p:nvPr/>
        </p:nvSpPr>
        <p:spPr>
          <a:xfrm>
            <a:off x="448751" y="6107637"/>
            <a:ext cx="1352550" cy="233428"/>
          </a:xfrm>
          <a:prstGeom prst="rect">
            <a:avLst/>
          </a:prstGeom>
          <a:noFill/>
        </p:spPr>
        <p:txBody>
          <a:bodyPr wrap="square" lIns="0" tIns="0" rIns="0" bIns="0" rtlCol="0">
            <a:noAutofit/>
          </a:bodyPr>
          <a:lstStyle/>
          <a:p>
            <a:r>
              <a:rPr lang="en-GB" sz="1400" dirty="0">
                <a:solidFill>
                  <a:schemeClr val="tx2"/>
                </a:solidFill>
              </a:rPr>
              <a:t>Waiting time		</a:t>
            </a:r>
          </a:p>
          <a:p>
            <a:endParaRPr lang="en-US" sz="1400" dirty="0">
              <a:solidFill>
                <a:schemeClr val="tx2"/>
              </a:solidFill>
            </a:endParaRPr>
          </a:p>
        </p:txBody>
      </p:sp>
      <p:sp>
        <p:nvSpPr>
          <p:cNvPr id="428" name="Rectangle 71"/>
          <p:cNvSpPr>
            <a:spLocks noChangeArrowheads="1"/>
          </p:cNvSpPr>
          <p:nvPr/>
        </p:nvSpPr>
        <p:spPr bwMode="auto">
          <a:xfrm>
            <a:off x="455613" y="2060034"/>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spc="-20" dirty="0">
                <a:solidFill>
                  <a:schemeClr val="accent5"/>
                </a:solidFill>
              </a:rPr>
              <a:t>(ALL “DESIGN” </a:t>
            </a:r>
            <a:br>
              <a:rPr lang="en-GB" altLang="en-US" sz="1100" spc="-20" dirty="0">
                <a:solidFill>
                  <a:schemeClr val="accent5"/>
                </a:solidFill>
              </a:rPr>
            </a:br>
            <a:r>
              <a:rPr lang="en-GB" altLang="en-US" sz="1100" spc="-20" dirty="0">
                <a:solidFill>
                  <a:schemeClr val="accent5"/>
                </a:solidFill>
              </a:rPr>
              <a:t>STEPS)</a:t>
            </a:r>
          </a:p>
        </p:txBody>
      </p:sp>
      <p:sp>
        <p:nvSpPr>
          <p:cNvPr id="429" name="Rectangle 71"/>
          <p:cNvSpPr>
            <a:spLocks noChangeArrowheads="1"/>
          </p:cNvSpPr>
          <p:nvPr/>
        </p:nvSpPr>
        <p:spPr bwMode="auto">
          <a:xfrm>
            <a:off x="1723859" y="2060034"/>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spc="-20" dirty="0">
                <a:solidFill>
                  <a:schemeClr val="accent5"/>
                </a:solidFill>
              </a:rPr>
              <a:t>DEVELOP</a:t>
            </a:r>
            <a:br>
              <a:rPr lang="en-GB" altLang="en-US" sz="1100" spc="-20" dirty="0">
                <a:solidFill>
                  <a:schemeClr val="accent5"/>
                </a:solidFill>
              </a:rPr>
            </a:br>
            <a:r>
              <a:rPr lang="en-GB" altLang="en-US" sz="1100" spc="-20" dirty="0">
                <a:solidFill>
                  <a:schemeClr val="accent5"/>
                </a:solidFill>
              </a:rPr>
              <a:t>UNIT TEST</a:t>
            </a:r>
          </a:p>
        </p:txBody>
      </p:sp>
      <p:sp>
        <p:nvSpPr>
          <p:cNvPr id="430" name="Rectangle 71"/>
          <p:cNvSpPr>
            <a:spLocks noChangeArrowheads="1"/>
          </p:cNvSpPr>
          <p:nvPr/>
        </p:nvSpPr>
        <p:spPr bwMode="auto">
          <a:xfrm>
            <a:off x="2992106" y="2060034"/>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spc="-20" dirty="0">
                <a:solidFill>
                  <a:schemeClr val="accent5"/>
                </a:solidFill>
              </a:rPr>
              <a:t>LINK TEST</a:t>
            </a:r>
          </a:p>
        </p:txBody>
      </p:sp>
      <p:sp>
        <p:nvSpPr>
          <p:cNvPr id="431" name="Rectangle 71"/>
          <p:cNvSpPr>
            <a:spLocks noChangeArrowheads="1"/>
          </p:cNvSpPr>
          <p:nvPr/>
        </p:nvSpPr>
        <p:spPr bwMode="auto">
          <a:xfrm>
            <a:off x="4260353" y="2060034"/>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spc="-20" dirty="0">
                <a:solidFill>
                  <a:schemeClr val="accent5"/>
                </a:solidFill>
              </a:rPr>
              <a:t>ASSEMBLY</a:t>
            </a:r>
            <a:br>
              <a:rPr lang="en-GB" altLang="en-US" sz="1100" spc="-20" dirty="0">
                <a:solidFill>
                  <a:schemeClr val="accent5"/>
                </a:solidFill>
              </a:rPr>
            </a:br>
            <a:r>
              <a:rPr lang="en-GB" altLang="en-US" sz="1100" spc="-20" dirty="0">
                <a:solidFill>
                  <a:schemeClr val="accent5"/>
                </a:solidFill>
              </a:rPr>
              <a:t>TEST</a:t>
            </a:r>
          </a:p>
        </p:txBody>
      </p:sp>
      <p:sp>
        <p:nvSpPr>
          <p:cNvPr id="432" name="Rectangle 71"/>
          <p:cNvSpPr>
            <a:spLocks noChangeArrowheads="1"/>
          </p:cNvSpPr>
          <p:nvPr/>
        </p:nvSpPr>
        <p:spPr bwMode="auto">
          <a:xfrm>
            <a:off x="5528600" y="2060034"/>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spc="-20" dirty="0">
                <a:solidFill>
                  <a:schemeClr val="accent5"/>
                </a:solidFill>
              </a:rPr>
              <a:t>BUSINESS</a:t>
            </a:r>
            <a:br>
              <a:rPr lang="en-GB" altLang="en-US" sz="1100" spc="-20" dirty="0">
                <a:solidFill>
                  <a:schemeClr val="accent5"/>
                </a:solidFill>
              </a:rPr>
            </a:br>
            <a:r>
              <a:rPr lang="en-GB" altLang="en-US" sz="1100" spc="-20" dirty="0">
                <a:solidFill>
                  <a:schemeClr val="accent5"/>
                </a:solidFill>
              </a:rPr>
              <a:t>PROCESS </a:t>
            </a:r>
          </a:p>
          <a:p>
            <a:pPr algn="ctr" eaLnBrk="0" hangingPunct="0">
              <a:lnSpc>
                <a:spcPct val="80000"/>
              </a:lnSpc>
              <a:buClrTx/>
              <a:buFontTx/>
              <a:buNone/>
            </a:pPr>
            <a:r>
              <a:rPr lang="en-GB" altLang="en-US" sz="1100" spc="-20" dirty="0">
                <a:solidFill>
                  <a:schemeClr val="accent5"/>
                </a:solidFill>
              </a:rPr>
              <a:t>TEST</a:t>
            </a:r>
          </a:p>
        </p:txBody>
      </p:sp>
      <p:sp>
        <p:nvSpPr>
          <p:cNvPr id="433" name="Rectangle 71"/>
          <p:cNvSpPr>
            <a:spLocks noChangeArrowheads="1"/>
          </p:cNvSpPr>
          <p:nvPr/>
        </p:nvSpPr>
        <p:spPr bwMode="auto">
          <a:xfrm>
            <a:off x="6796848" y="2060034"/>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spc="-20" dirty="0">
                <a:solidFill>
                  <a:schemeClr val="accent5"/>
                </a:solidFill>
              </a:rPr>
              <a:t>USER</a:t>
            </a:r>
            <a:br>
              <a:rPr lang="en-GB" altLang="en-US" sz="1100" spc="-20" dirty="0">
                <a:solidFill>
                  <a:schemeClr val="accent5"/>
                </a:solidFill>
              </a:rPr>
            </a:br>
            <a:r>
              <a:rPr lang="en-GB" altLang="en-US" sz="1100" spc="-20" dirty="0">
                <a:solidFill>
                  <a:schemeClr val="accent5"/>
                </a:solidFill>
              </a:rPr>
              <a:t>ACCEPTANCE</a:t>
            </a:r>
            <a:br>
              <a:rPr lang="en-GB" altLang="en-US" sz="1100" spc="-20" dirty="0">
                <a:solidFill>
                  <a:schemeClr val="accent5"/>
                </a:solidFill>
              </a:rPr>
            </a:br>
            <a:r>
              <a:rPr lang="en-GB" altLang="en-US" sz="1100" spc="-20" dirty="0">
                <a:solidFill>
                  <a:schemeClr val="accent5"/>
                </a:solidFill>
              </a:rPr>
              <a:t>TEST</a:t>
            </a:r>
          </a:p>
        </p:txBody>
      </p:sp>
      <p:sp>
        <p:nvSpPr>
          <p:cNvPr id="434" name="Freeform 28"/>
          <p:cNvSpPr>
            <a:spLocks/>
          </p:cNvSpPr>
          <p:nvPr/>
        </p:nvSpPr>
        <p:spPr bwMode="auto">
          <a:xfrm>
            <a:off x="1503736" y="2608475"/>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435" name="Freeform 28"/>
          <p:cNvSpPr>
            <a:spLocks/>
          </p:cNvSpPr>
          <p:nvPr/>
        </p:nvSpPr>
        <p:spPr bwMode="auto">
          <a:xfrm>
            <a:off x="2771983" y="2608475"/>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436" name="Freeform 28"/>
          <p:cNvSpPr>
            <a:spLocks/>
          </p:cNvSpPr>
          <p:nvPr/>
        </p:nvSpPr>
        <p:spPr bwMode="auto">
          <a:xfrm>
            <a:off x="4040230" y="2608475"/>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437" name="Freeform 28"/>
          <p:cNvSpPr>
            <a:spLocks/>
          </p:cNvSpPr>
          <p:nvPr/>
        </p:nvSpPr>
        <p:spPr bwMode="auto">
          <a:xfrm>
            <a:off x="5308477" y="2608475"/>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438" name="Freeform 28"/>
          <p:cNvSpPr>
            <a:spLocks/>
          </p:cNvSpPr>
          <p:nvPr/>
        </p:nvSpPr>
        <p:spPr bwMode="auto">
          <a:xfrm>
            <a:off x="6576724" y="2608475"/>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cxnSp>
        <p:nvCxnSpPr>
          <p:cNvPr id="16" name="Elbow Connector 15"/>
          <p:cNvCxnSpPr/>
          <p:nvPr/>
        </p:nvCxnSpPr>
        <p:spPr>
          <a:xfrm rot="16200000" flipH="1">
            <a:off x="2137556" y="2868135"/>
            <a:ext cx="613975" cy="252000"/>
          </a:xfrm>
          <a:prstGeom prst="bentConnector2">
            <a:avLst/>
          </a:prstGeom>
          <a:ln w="19050">
            <a:solidFill>
              <a:schemeClr val="accent3"/>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353" name="Group 352"/>
          <p:cNvGrpSpPr/>
          <p:nvPr/>
        </p:nvGrpSpPr>
        <p:grpSpPr>
          <a:xfrm>
            <a:off x="1905759" y="3055840"/>
            <a:ext cx="6775886" cy="2222276"/>
            <a:chOff x="443562" y="2444749"/>
            <a:chExt cx="8232894" cy="2700129"/>
          </a:xfrm>
        </p:grpSpPr>
        <p:grpSp>
          <p:nvGrpSpPr>
            <p:cNvPr id="354" name="Group 353"/>
            <p:cNvGrpSpPr/>
            <p:nvPr/>
          </p:nvGrpSpPr>
          <p:grpSpPr>
            <a:xfrm>
              <a:off x="1260933" y="2444749"/>
              <a:ext cx="737137" cy="1989864"/>
              <a:chOff x="1269486" y="2444749"/>
              <a:chExt cx="737137" cy="1989864"/>
            </a:xfrm>
          </p:grpSpPr>
          <p:grpSp>
            <p:nvGrpSpPr>
              <p:cNvPr id="407" name="Group 406"/>
              <p:cNvGrpSpPr/>
              <p:nvPr/>
            </p:nvGrpSpPr>
            <p:grpSpPr>
              <a:xfrm>
                <a:off x="1270968" y="2444749"/>
                <a:ext cx="735654" cy="559323"/>
                <a:chOff x="1270968" y="2444749"/>
                <a:chExt cx="735654" cy="559323"/>
              </a:xfrm>
            </p:grpSpPr>
            <p:sp>
              <p:nvSpPr>
                <p:cNvPr id="418" name="Rounded Rectangle 417"/>
                <p:cNvSpPr/>
                <p:nvPr/>
              </p:nvSpPr>
              <p:spPr bwMode="auto">
                <a:xfrm>
                  <a:off x="1270968" y="2444749"/>
                  <a:ext cx="735654" cy="559323"/>
                </a:xfrm>
                <a:prstGeom prst="roundRect">
                  <a:avLst>
                    <a:gd name="adj" fmla="val 5869"/>
                  </a:avLst>
                </a:prstGeom>
                <a:solidFill>
                  <a:schemeClr val="accent1"/>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419" name="Rounded Rectangle 418"/>
                <p:cNvSpPr/>
                <p:nvPr/>
              </p:nvSpPr>
              <p:spPr bwMode="auto">
                <a:xfrm>
                  <a:off x="1294699" y="2474371"/>
                  <a:ext cx="688192" cy="25003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650" dirty="0">
                      <a:solidFill>
                        <a:schemeClr val="tx1"/>
                      </a:solidFill>
                    </a:rPr>
                    <a:t>Compile &amp; Package</a:t>
                  </a:r>
                </a:p>
              </p:txBody>
            </p:sp>
            <p:pic>
              <p:nvPicPr>
                <p:cNvPr id="420"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359" y="2789437"/>
                  <a:ext cx="87573" cy="146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1"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675" y="2789437"/>
                  <a:ext cx="87573" cy="146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8" name="Group 407"/>
              <p:cNvGrpSpPr/>
              <p:nvPr/>
            </p:nvGrpSpPr>
            <p:grpSpPr>
              <a:xfrm>
                <a:off x="1270968" y="3158277"/>
                <a:ext cx="735654" cy="561065"/>
                <a:chOff x="1270968" y="3159149"/>
                <a:chExt cx="735654" cy="561065"/>
              </a:xfrm>
            </p:grpSpPr>
            <p:sp>
              <p:nvSpPr>
                <p:cNvPr id="414" name="Rounded Rectangle 413"/>
                <p:cNvSpPr/>
                <p:nvPr/>
              </p:nvSpPr>
              <p:spPr bwMode="auto">
                <a:xfrm>
                  <a:off x="1270968" y="3159149"/>
                  <a:ext cx="735654" cy="561065"/>
                </a:xfrm>
                <a:prstGeom prst="roundRect">
                  <a:avLst>
                    <a:gd name="adj" fmla="val 5869"/>
                  </a:avLst>
                </a:prstGeom>
                <a:solidFill>
                  <a:schemeClr val="accent1"/>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415" name="Rounded Rectangle 414"/>
                <p:cNvSpPr/>
                <p:nvPr/>
              </p:nvSpPr>
              <p:spPr bwMode="auto">
                <a:xfrm>
                  <a:off x="1294699" y="3188771"/>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650" dirty="0">
                      <a:solidFill>
                        <a:schemeClr val="tx1"/>
                      </a:solidFill>
                    </a:rPr>
                    <a:t>Sonar Code Analysis</a:t>
                  </a:r>
                </a:p>
              </p:txBody>
            </p:sp>
            <p:pic>
              <p:nvPicPr>
                <p:cNvPr id="416"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359" y="3507281"/>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7"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675" y="3507281"/>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9" name="Group 408"/>
              <p:cNvGrpSpPr/>
              <p:nvPr/>
            </p:nvGrpSpPr>
            <p:grpSpPr>
              <a:xfrm>
                <a:off x="1269486" y="3873548"/>
                <a:ext cx="737137" cy="561065"/>
                <a:chOff x="1269486" y="3873548"/>
                <a:chExt cx="737137" cy="561065"/>
              </a:xfrm>
            </p:grpSpPr>
            <p:sp>
              <p:nvSpPr>
                <p:cNvPr id="410" name="Rounded Rectangle 409"/>
                <p:cNvSpPr/>
                <p:nvPr/>
              </p:nvSpPr>
              <p:spPr bwMode="auto">
                <a:xfrm>
                  <a:off x="1269486" y="3873548"/>
                  <a:ext cx="737137" cy="561065"/>
                </a:xfrm>
                <a:prstGeom prst="roundRect">
                  <a:avLst>
                    <a:gd name="adj" fmla="val 5869"/>
                  </a:avLst>
                </a:prstGeom>
                <a:solidFill>
                  <a:schemeClr val="accent1"/>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411" name="Rounded Rectangle 410"/>
                <p:cNvSpPr/>
                <p:nvPr/>
              </p:nvSpPr>
              <p:spPr bwMode="auto">
                <a:xfrm>
                  <a:off x="1293217" y="3903170"/>
                  <a:ext cx="689675"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650" dirty="0">
                      <a:solidFill>
                        <a:schemeClr val="tx1"/>
                      </a:solidFill>
                    </a:rPr>
                    <a:t>Run Unit Tests</a:t>
                  </a:r>
                </a:p>
              </p:txBody>
            </p:sp>
            <p:pic>
              <p:nvPicPr>
                <p:cNvPr id="412"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859" y="422168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3"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430" y="422168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55" name="Group 354"/>
            <p:cNvGrpSpPr/>
            <p:nvPr/>
          </p:nvGrpSpPr>
          <p:grpSpPr>
            <a:xfrm>
              <a:off x="2094619" y="3162634"/>
              <a:ext cx="737137" cy="561065"/>
              <a:chOff x="2105996" y="3162634"/>
              <a:chExt cx="737137" cy="561065"/>
            </a:xfrm>
          </p:grpSpPr>
          <p:sp>
            <p:nvSpPr>
              <p:cNvPr id="403" name="Rounded Rectangle 402"/>
              <p:cNvSpPr/>
              <p:nvPr/>
            </p:nvSpPr>
            <p:spPr bwMode="auto">
              <a:xfrm>
                <a:off x="2105996" y="3162634"/>
                <a:ext cx="737137" cy="561065"/>
              </a:xfrm>
              <a:prstGeom prst="roundRect">
                <a:avLst>
                  <a:gd name="adj" fmla="val 5869"/>
                </a:avLst>
              </a:prstGeom>
              <a:solidFill>
                <a:schemeClr val="accent1"/>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404" name="Rounded Rectangle 403"/>
              <p:cNvSpPr/>
              <p:nvPr/>
            </p:nvSpPr>
            <p:spPr bwMode="auto">
              <a:xfrm>
                <a:off x="2129727" y="3192256"/>
                <a:ext cx="689675"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650" dirty="0">
                    <a:solidFill>
                      <a:schemeClr val="tx1"/>
                    </a:solidFill>
                  </a:rPr>
                  <a:t>Create ST env</a:t>
                </a:r>
              </a:p>
            </p:txBody>
          </p:sp>
          <p:pic>
            <p:nvPicPr>
              <p:cNvPr id="405"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4369" y="3510766"/>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6"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0940" y="3510766"/>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6" name="Group 355"/>
            <p:cNvGrpSpPr/>
            <p:nvPr/>
          </p:nvGrpSpPr>
          <p:grpSpPr>
            <a:xfrm>
              <a:off x="2928305" y="3162634"/>
              <a:ext cx="735654" cy="561065"/>
              <a:chOff x="2942506" y="3162634"/>
              <a:chExt cx="735654" cy="561065"/>
            </a:xfrm>
          </p:grpSpPr>
          <p:sp>
            <p:nvSpPr>
              <p:cNvPr id="399" name="Rounded Rectangle 398"/>
              <p:cNvSpPr/>
              <p:nvPr/>
            </p:nvSpPr>
            <p:spPr bwMode="auto">
              <a:xfrm>
                <a:off x="2942506" y="3162634"/>
                <a:ext cx="735654" cy="561065"/>
              </a:xfrm>
              <a:prstGeom prst="roundRect">
                <a:avLst>
                  <a:gd name="adj" fmla="val 5869"/>
                </a:avLst>
              </a:prstGeom>
              <a:solidFill>
                <a:schemeClr val="accent1"/>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400" name="Rounded Rectangle 399"/>
              <p:cNvSpPr/>
              <p:nvPr/>
            </p:nvSpPr>
            <p:spPr bwMode="auto">
              <a:xfrm>
                <a:off x="2966237" y="3192256"/>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650" dirty="0">
                    <a:solidFill>
                      <a:schemeClr val="tx1"/>
                    </a:solidFill>
                  </a:rPr>
                  <a:t>Deploy Code</a:t>
                </a:r>
              </a:p>
            </p:txBody>
          </p:sp>
          <p:pic>
            <p:nvPicPr>
              <p:cNvPr id="401"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897"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2"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213"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7" name="Rounded Rectangle 356"/>
            <p:cNvSpPr/>
            <p:nvPr/>
          </p:nvSpPr>
          <p:spPr bwMode="auto">
            <a:xfrm>
              <a:off x="5424914" y="3162634"/>
              <a:ext cx="737137"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58" name="Rounded Rectangle 357"/>
            <p:cNvSpPr/>
            <p:nvPr/>
          </p:nvSpPr>
          <p:spPr bwMode="auto">
            <a:xfrm>
              <a:off x="5448645" y="3192256"/>
              <a:ext cx="689675"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650" dirty="0">
                  <a:solidFill>
                    <a:schemeClr val="tx1"/>
                  </a:solidFill>
                </a:rPr>
                <a:t>Create clustered env</a:t>
              </a:r>
            </a:p>
          </p:txBody>
        </p:sp>
        <p:pic>
          <p:nvPicPr>
            <p:cNvPr id="359"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287" y="3510766"/>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9858" y="3510766"/>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1" name="Group 360"/>
            <p:cNvGrpSpPr/>
            <p:nvPr/>
          </p:nvGrpSpPr>
          <p:grpSpPr>
            <a:xfrm>
              <a:off x="5424914" y="3873548"/>
              <a:ext cx="737137" cy="561065"/>
              <a:chOff x="5439745" y="3873548"/>
              <a:chExt cx="737137" cy="561065"/>
            </a:xfrm>
          </p:grpSpPr>
          <p:sp>
            <p:nvSpPr>
              <p:cNvPr id="395" name="Rounded Rectangle 394"/>
              <p:cNvSpPr/>
              <p:nvPr/>
            </p:nvSpPr>
            <p:spPr bwMode="auto">
              <a:xfrm>
                <a:off x="5439745" y="3873548"/>
                <a:ext cx="737137"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96" name="Rounded Rectangle 395"/>
              <p:cNvSpPr/>
              <p:nvPr/>
            </p:nvSpPr>
            <p:spPr bwMode="auto">
              <a:xfrm>
                <a:off x="5463476" y="3903170"/>
                <a:ext cx="689675"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650" dirty="0">
                    <a:solidFill>
                      <a:schemeClr val="tx1"/>
                    </a:solidFill>
                  </a:rPr>
                  <a:t>Tear down</a:t>
                </a:r>
                <a:br>
                  <a:rPr lang="en-GB" sz="650" dirty="0">
                    <a:solidFill>
                      <a:schemeClr val="tx1"/>
                    </a:solidFill>
                  </a:rPr>
                </a:br>
                <a:r>
                  <a:rPr lang="en-GB" sz="650" dirty="0">
                    <a:solidFill>
                      <a:schemeClr val="tx1"/>
                    </a:solidFill>
                  </a:rPr>
                  <a:t>ST env</a:t>
                </a:r>
              </a:p>
            </p:txBody>
          </p:sp>
          <p:pic>
            <p:nvPicPr>
              <p:cNvPr id="39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118" y="422168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689" y="422168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2" name="Rounded Rectangle 361"/>
            <p:cNvSpPr/>
            <p:nvPr/>
          </p:nvSpPr>
          <p:spPr bwMode="auto">
            <a:xfrm>
              <a:off x="6273431" y="3162634"/>
              <a:ext cx="735654"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63" name="Rounded Rectangle 362"/>
            <p:cNvSpPr/>
            <p:nvPr/>
          </p:nvSpPr>
          <p:spPr bwMode="auto">
            <a:xfrm>
              <a:off x="6297162" y="3192256"/>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650" dirty="0">
                  <a:solidFill>
                    <a:schemeClr val="tx1"/>
                  </a:solidFill>
                </a:rPr>
                <a:t>Deploy Code</a:t>
              </a:r>
            </a:p>
          </p:txBody>
        </p:sp>
        <p:pic>
          <p:nvPicPr>
            <p:cNvPr id="364"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0822"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5"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7138"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6" name="Rounded Rectangle 365"/>
            <p:cNvSpPr/>
            <p:nvPr/>
          </p:nvSpPr>
          <p:spPr bwMode="auto">
            <a:xfrm>
              <a:off x="7105634" y="3162634"/>
              <a:ext cx="737138"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67" name="Rounded Rectangle 366"/>
            <p:cNvSpPr/>
            <p:nvPr/>
          </p:nvSpPr>
          <p:spPr bwMode="auto">
            <a:xfrm>
              <a:off x="7129365" y="3192256"/>
              <a:ext cx="689676"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650" dirty="0">
                  <a:solidFill>
                    <a:schemeClr val="tx1"/>
                  </a:solidFill>
                </a:rPr>
                <a:t>Run Perf Test</a:t>
              </a:r>
            </a:p>
          </p:txBody>
        </p:sp>
        <p:pic>
          <p:nvPicPr>
            <p:cNvPr id="368"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008" y="3510766"/>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0579" y="3510766"/>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0" name="Rounded Rectangle 369"/>
            <p:cNvSpPr/>
            <p:nvPr/>
          </p:nvSpPr>
          <p:spPr bwMode="auto">
            <a:xfrm>
              <a:off x="7105634" y="3873548"/>
              <a:ext cx="737138"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71" name="Rounded Rectangle 370"/>
            <p:cNvSpPr/>
            <p:nvPr/>
          </p:nvSpPr>
          <p:spPr bwMode="auto">
            <a:xfrm>
              <a:off x="7129365" y="3903170"/>
              <a:ext cx="689676"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650" dirty="0">
                  <a:solidFill>
                    <a:schemeClr val="tx1"/>
                  </a:solidFill>
                </a:rPr>
                <a:t>Run Security Test</a:t>
              </a:r>
            </a:p>
          </p:txBody>
        </p:sp>
        <p:pic>
          <p:nvPicPr>
            <p:cNvPr id="372"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008" y="422168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3"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0579" y="422168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4" name="Rounded Rectangle 373"/>
            <p:cNvSpPr/>
            <p:nvPr/>
          </p:nvSpPr>
          <p:spPr bwMode="auto">
            <a:xfrm>
              <a:off x="7105634" y="4583813"/>
              <a:ext cx="737138"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75" name="Rounded Rectangle 374"/>
            <p:cNvSpPr/>
            <p:nvPr/>
          </p:nvSpPr>
          <p:spPr bwMode="auto">
            <a:xfrm>
              <a:off x="7129365" y="4613435"/>
              <a:ext cx="689676"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650" dirty="0">
                  <a:solidFill>
                    <a:schemeClr val="tx1"/>
                  </a:solidFill>
                </a:rPr>
                <a:t>Run Ops Test</a:t>
              </a:r>
            </a:p>
          </p:txBody>
        </p:sp>
        <p:pic>
          <p:nvPicPr>
            <p:cNvPr id="376"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008" y="4931945"/>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7"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0579" y="4931945"/>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 name="Rounded Rectangle 377"/>
            <p:cNvSpPr/>
            <p:nvPr/>
          </p:nvSpPr>
          <p:spPr bwMode="auto">
            <a:xfrm>
              <a:off x="7939318" y="3880518"/>
              <a:ext cx="737138"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79" name="Rounded Rectangle 378"/>
            <p:cNvSpPr/>
            <p:nvPr/>
          </p:nvSpPr>
          <p:spPr bwMode="auto">
            <a:xfrm>
              <a:off x="7963049" y="3910140"/>
              <a:ext cx="689676"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650" dirty="0">
                  <a:solidFill>
                    <a:schemeClr val="tx1"/>
                  </a:solidFill>
                </a:rPr>
                <a:t>Prod deploy</a:t>
              </a:r>
            </a:p>
          </p:txBody>
        </p:sp>
        <p:pic>
          <p:nvPicPr>
            <p:cNvPr id="380"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7692" y="422865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263" y="422865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2" name="Group 381"/>
            <p:cNvGrpSpPr/>
            <p:nvPr/>
          </p:nvGrpSpPr>
          <p:grpSpPr>
            <a:xfrm>
              <a:off x="443562" y="3158278"/>
              <a:ext cx="720822" cy="561064"/>
              <a:chOff x="435942" y="3219495"/>
              <a:chExt cx="720822" cy="499848"/>
            </a:xfrm>
          </p:grpSpPr>
          <p:sp>
            <p:nvSpPr>
              <p:cNvPr id="393" name="Rounded Rectangle 392"/>
              <p:cNvSpPr/>
              <p:nvPr/>
            </p:nvSpPr>
            <p:spPr bwMode="auto">
              <a:xfrm>
                <a:off x="435942" y="3219495"/>
                <a:ext cx="720822" cy="499848"/>
              </a:xfrm>
              <a:prstGeom prst="roundRect">
                <a:avLst>
                  <a:gd name="adj" fmla="val 5869"/>
                </a:avLst>
              </a:prstGeom>
              <a:solidFill>
                <a:schemeClr val="bg1">
                  <a:lumMod val="75000"/>
                </a:schemeClr>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lIns="36000" tIns="432000" rIns="36000" bIns="36000" anchor="b"/>
              <a:lstStyle/>
              <a:p>
                <a:pPr algn="ctr">
                  <a:spcAft>
                    <a:spcPts val="200"/>
                  </a:spcAft>
                </a:pPr>
                <a:r>
                  <a:rPr lang="en-GB" sz="500" dirty="0">
                    <a:solidFill>
                      <a:schemeClr val="tx1"/>
                    </a:solidFill>
                  </a:rPr>
                  <a:t>Committer: jdoe</a:t>
                </a:r>
                <a:br>
                  <a:rPr lang="en-GB" sz="500" dirty="0">
                    <a:solidFill>
                      <a:schemeClr val="tx1"/>
                    </a:solidFill>
                  </a:rPr>
                </a:br>
                <a:r>
                  <a:rPr lang="en-GB" sz="500" dirty="0">
                    <a:solidFill>
                      <a:schemeClr val="tx1"/>
                    </a:solidFill>
                  </a:rPr>
                  <a:t>Story:25</a:t>
                </a:r>
              </a:p>
            </p:txBody>
          </p:sp>
          <p:sp>
            <p:nvSpPr>
              <p:cNvPr id="394" name="Rounded Rectangle 393"/>
              <p:cNvSpPr/>
              <p:nvPr/>
            </p:nvSpPr>
            <p:spPr bwMode="auto">
              <a:xfrm>
                <a:off x="459673" y="3248554"/>
                <a:ext cx="673361" cy="226032"/>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650" dirty="0">
                    <a:solidFill>
                      <a:schemeClr val="tx1"/>
                    </a:solidFill>
                  </a:rPr>
                  <a:t>Commit ID: 113</a:t>
                </a:r>
              </a:p>
            </p:txBody>
          </p:sp>
        </p:grpSp>
        <p:grpSp>
          <p:nvGrpSpPr>
            <p:cNvPr id="383" name="Group 382"/>
            <p:cNvGrpSpPr/>
            <p:nvPr/>
          </p:nvGrpSpPr>
          <p:grpSpPr>
            <a:xfrm>
              <a:off x="4592711" y="3162634"/>
              <a:ext cx="735654" cy="561065"/>
              <a:chOff x="4614042" y="3162634"/>
              <a:chExt cx="735654" cy="561065"/>
            </a:xfrm>
          </p:grpSpPr>
          <p:sp>
            <p:nvSpPr>
              <p:cNvPr id="389" name="Rounded Rectangle 388"/>
              <p:cNvSpPr/>
              <p:nvPr/>
            </p:nvSpPr>
            <p:spPr bwMode="auto">
              <a:xfrm>
                <a:off x="4614042" y="3162634"/>
                <a:ext cx="735654" cy="561065"/>
              </a:xfrm>
              <a:prstGeom prst="roundRect">
                <a:avLst>
                  <a:gd name="adj" fmla="val 5869"/>
                </a:avLst>
              </a:prstGeom>
              <a:solidFill>
                <a:schemeClr val="accent1">
                  <a:lumMod val="75000"/>
                </a:schemeClr>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90" name="Rounded Rectangle 389"/>
              <p:cNvSpPr/>
              <p:nvPr/>
            </p:nvSpPr>
            <p:spPr bwMode="auto">
              <a:xfrm>
                <a:off x="4637773" y="3192256"/>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650" dirty="0">
                    <a:solidFill>
                      <a:schemeClr val="tx1"/>
                    </a:solidFill>
                  </a:rPr>
                  <a:t>Run Test Harness</a:t>
                </a:r>
              </a:p>
            </p:txBody>
          </p:sp>
          <p:pic>
            <p:nvPicPr>
              <p:cNvPr id="391"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1433"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2"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7749"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3"/>
            <p:cNvGrpSpPr/>
            <p:nvPr/>
          </p:nvGrpSpPr>
          <p:grpSpPr>
            <a:xfrm>
              <a:off x="3760508" y="3162634"/>
              <a:ext cx="735654" cy="561065"/>
              <a:chOff x="3747869" y="3162634"/>
              <a:chExt cx="735654" cy="561065"/>
            </a:xfrm>
          </p:grpSpPr>
          <p:sp>
            <p:nvSpPr>
              <p:cNvPr id="385" name="Rounded Rectangle 384"/>
              <p:cNvSpPr/>
              <p:nvPr/>
            </p:nvSpPr>
            <p:spPr bwMode="auto">
              <a:xfrm>
                <a:off x="3747869" y="3162634"/>
                <a:ext cx="735654" cy="561065"/>
              </a:xfrm>
              <a:prstGeom prst="roundRect">
                <a:avLst>
                  <a:gd name="adj" fmla="val 5869"/>
                </a:avLst>
              </a:prstGeom>
              <a:solidFill>
                <a:schemeClr val="accent1"/>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86" name="Rounded Rectangle 385"/>
              <p:cNvSpPr/>
              <p:nvPr/>
            </p:nvSpPr>
            <p:spPr bwMode="auto">
              <a:xfrm>
                <a:off x="3771600" y="3192256"/>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650" dirty="0">
                    <a:solidFill>
                      <a:schemeClr val="tx1"/>
                    </a:solidFill>
                  </a:rPr>
                  <a:t>Load Test Data</a:t>
                </a:r>
              </a:p>
            </p:txBody>
          </p:sp>
          <p:pic>
            <p:nvPicPr>
              <p:cNvPr id="38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5260"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1576"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19" name="Elbow Connector 18"/>
          <p:cNvCxnSpPr>
            <a:stCxn id="389" idx="0"/>
            <a:endCxn id="430" idx="2"/>
          </p:cNvCxnSpPr>
          <p:nvPr/>
        </p:nvCxnSpPr>
        <p:spPr>
          <a:xfrm rot="16200000" flipV="1">
            <a:off x="4072405" y="2095735"/>
            <a:ext cx="974644" cy="2127242"/>
          </a:xfrm>
          <a:prstGeom prst="bentConnector3">
            <a:avLst>
              <a:gd name="adj1" fmla="val 36043"/>
            </a:avLst>
          </a:prstGeom>
          <a:ln w="1905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362" idx="0"/>
            <a:endCxn id="431" idx="2"/>
          </p:cNvCxnSpPr>
          <p:nvPr/>
        </p:nvCxnSpPr>
        <p:spPr>
          <a:xfrm rot="16200000" flipV="1">
            <a:off x="5398167" y="2038220"/>
            <a:ext cx="974644" cy="2242271"/>
          </a:xfrm>
          <a:prstGeom prst="bentConnector3">
            <a:avLst/>
          </a:prstGeom>
          <a:ln w="1905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366" idx="0"/>
            <a:endCxn id="432" idx="2"/>
          </p:cNvCxnSpPr>
          <p:nvPr/>
        </p:nvCxnSpPr>
        <p:spPr>
          <a:xfrm rot="16200000" flipV="1">
            <a:off x="6375058" y="2329576"/>
            <a:ext cx="974644" cy="1659560"/>
          </a:xfrm>
          <a:prstGeom prst="bentConnector3">
            <a:avLst>
              <a:gd name="adj1" fmla="val 65507"/>
            </a:avLst>
          </a:prstGeom>
          <a:ln w="1905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366" idx="3"/>
            <a:endCxn id="433" idx="3"/>
          </p:cNvCxnSpPr>
          <p:nvPr/>
        </p:nvCxnSpPr>
        <p:spPr>
          <a:xfrm flipH="1" flipV="1">
            <a:off x="7804848" y="2366034"/>
            <a:ext cx="190654" cy="1511530"/>
          </a:xfrm>
          <a:prstGeom prst="bentConnector3">
            <a:avLst>
              <a:gd name="adj1" fmla="val -60447"/>
            </a:avLst>
          </a:prstGeom>
          <a:ln w="1905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6" name="Freeform 65"/>
          <p:cNvSpPr/>
          <p:nvPr/>
        </p:nvSpPr>
        <p:spPr>
          <a:xfrm>
            <a:off x="453421" y="1715445"/>
            <a:ext cx="7373451" cy="304401"/>
          </a:xfrm>
          <a:custGeom>
            <a:avLst/>
            <a:gdLst>
              <a:gd name="connsiteX0" fmla="*/ 0 w 8237158"/>
              <a:gd name="connsiteY0" fmla="*/ 204040 h 415637"/>
              <a:gd name="connsiteX1" fmla="*/ 581891 w 8237158"/>
              <a:gd name="connsiteY1" fmla="*/ 415637 h 415637"/>
              <a:gd name="connsiteX2" fmla="*/ 8237158 w 8237158"/>
              <a:gd name="connsiteY2" fmla="*/ 0 h 415637"/>
              <a:gd name="connsiteX0" fmla="*/ 0 w 8237158"/>
              <a:gd name="connsiteY0" fmla="*/ 204040 h 415637"/>
              <a:gd name="connsiteX1" fmla="*/ 528992 w 8237158"/>
              <a:gd name="connsiteY1" fmla="*/ 415637 h 415637"/>
              <a:gd name="connsiteX2" fmla="*/ 8237158 w 8237158"/>
              <a:gd name="connsiteY2" fmla="*/ 0 h 415637"/>
            </a:gdLst>
            <a:ahLst/>
            <a:cxnLst>
              <a:cxn ang="0">
                <a:pos x="connsiteX0" y="connsiteY0"/>
              </a:cxn>
              <a:cxn ang="0">
                <a:pos x="connsiteX1" y="connsiteY1"/>
              </a:cxn>
              <a:cxn ang="0">
                <a:pos x="connsiteX2" y="connsiteY2"/>
              </a:cxn>
            </a:cxnLst>
            <a:rect l="l" t="t" r="r" b="b"/>
            <a:pathLst>
              <a:path w="8237158" h="415637">
                <a:moveTo>
                  <a:pt x="0" y="204040"/>
                </a:moveTo>
                <a:lnTo>
                  <a:pt x="528992" y="415637"/>
                </a:lnTo>
                <a:lnTo>
                  <a:pt x="8237158" y="0"/>
                </a:lnTo>
              </a:path>
            </a:pathLst>
          </a:cu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3374569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sng\Desktop\macbook-pro-mockup-hom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917" t="11332" r="10781" b="10488"/>
          <a:stretch/>
        </p:blipFill>
        <p:spPr bwMode="auto">
          <a:xfrm>
            <a:off x="4614452" y="3977727"/>
            <a:ext cx="3396284" cy="2007866"/>
          </a:xfrm>
          <a:prstGeom prst="rect">
            <a:avLst/>
          </a:prstGeom>
          <a:noFill/>
          <a:extLst>
            <a:ext uri="{909E8E84-426E-40DD-AFC4-6F175D3DCCD1}">
              <a14:hiddenFill xmlns:a14="http://schemas.microsoft.com/office/drawing/2010/main">
                <a:solidFill>
                  <a:srgbClr val="FFFFFF"/>
                </a:solidFill>
              </a14:hiddenFill>
            </a:ext>
          </a:extLst>
        </p:spPr>
      </p:pic>
      <p:sp>
        <p:nvSpPr>
          <p:cNvPr id="19"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12</a:t>
            </a:fld>
            <a:endParaRPr lang="en-US" altLang="en-US" dirty="0"/>
          </a:p>
        </p:txBody>
      </p:sp>
      <p:sp>
        <p:nvSpPr>
          <p:cNvPr id="518146" name="Rectangle 2"/>
          <p:cNvSpPr>
            <a:spLocks noGrp="1" noChangeArrowheads="1"/>
          </p:cNvSpPr>
          <p:nvPr>
            <p:ph type="title"/>
          </p:nvPr>
        </p:nvSpPr>
        <p:spPr/>
        <p:txBody>
          <a:bodyPr/>
          <a:lstStyle/>
          <a:p>
            <a:r>
              <a:rPr lang="en-GB" altLang="en-US"/>
              <a:t>What about LEAN?	</a:t>
            </a:r>
            <a:endParaRPr lang="en-GB" altLang="en-US" dirty="0"/>
          </a:p>
        </p:txBody>
      </p:sp>
      <p:sp>
        <p:nvSpPr>
          <p:cNvPr id="2" name="Text Placeholder 1"/>
          <p:cNvSpPr>
            <a:spLocks noGrp="1"/>
          </p:cNvSpPr>
          <p:nvPr>
            <p:ph type="body" sz="quarter" idx="10"/>
          </p:nvPr>
        </p:nvSpPr>
        <p:spPr/>
        <p:txBody>
          <a:bodyPr/>
          <a:lstStyle/>
          <a:p>
            <a:r>
              <a:rPr lang="en-GB"/>
              <a:t>To “healthy” extremes</a:t>
            </a:r>
            <a:endParaRPr lang="en-GB" dirty="0"/>
          </a:p>
        </p:txBody>
      </p:sp>
      <p:sp>
        <p:nvSpPr>
          <p:cNvPr id="113" name="Footer Placeholder 4"/>
          <p:cNvSpPr>
            <a:spLocks noGrp="1"/>
          </p:cNvSpPr>
          <p:nvPr>
            <p:ph type="ftr" sz="quarter" idx="13"/>
          </p:nvPr>
        </p:nvSpPr>
        <p:spPr/>
        <p:txBody>
          <a:bodyPr/>
          <a:lstStyle/>
          <a:p>
            <a:r>
              <a:rPr lang="en-US" altLang="en-US"/>
              <a:t>Copyright © 2016 Accenture  All rights reserved.</a:t>
            </a:r>
            <a:endParaRPr lang="en-US" altLang="en-US" dirty="0"/>
          </a:p>
        </p:txBody>
      </p:sp>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891" r="1536" b="5779"/>
          <a:stretch/>
        </p:blipFill>
        <p:spPr bwMode="auto">
          <a:xfrm>
            <a:off x="5099050" y="4163523"/>
            <a:ext cx="2463800" cy="15377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63276" y="3652332"/>
            <a:ext cx="3247223" cy="325395"/>
          </a:xfrm>
          <a:prstGeom prst="rect">
            <a:avLst/>
          </a:prstGeom>
        </p:spPr>
        <p:txBody>
          <a:bodyPr wrap="square" lIns="0" tIns="0" rIns="0" bIns="0">
            <a:noAutofit/>
          </a:bodyPr>
          <a:lstStyle/>
          <a:p>
            <a:r>
              <a:rPr lang="en-GB" sz="900" dirty="0">
                <a:hlinkClick r:id="rId5"/>
              </a:rPr>
              <a:t>http://codedetective.blogspot.co.uk/2014/09/do-you-really-need-test-frameworks.html</a:t>
            </a:r>
            <a:r>
              <a:rPr lang="en-GB" sz="900" dirty="0"/>
              <a:t> </a:t>
            </a:r>
          </a:p>
        </p:txBody>
      </p:sp>
      <p:pic>
        <p:nvPicPr>
          <p:cNvPr id="21" name="Picture 2" descr="C:\Users\sng\Desktop\macbook-pro-mockup-hom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917" t="11332" r="10781" b="10488"/>
          <a:stretch/>
        </p:blipFill>
        <p:spPr bwMode="auto">
          <a:xfrm>
            <a:off x="368843" y="1624334"/>
            <a:ext cx="3396284" cy="20078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679950" y="3652332"/>
            <a:ext cx="3441162" cy="325395"/>
          </a:xfrm>
          <a:prstGeom prst="rect">
            <a:avLst/>
          </a:prstGeom>
        </p:spPr>
        <p:txBody>
          <a:bodyPr wrap="square" lIns="0" tIns="0" rIns="0" bIns="0">
            <a:noAutofit/>
          </a:bodyPr>
          <a:lstStyle/>
          <a:p>
            <a:r>
              <a:rPr lang="en-GB" sz="900" dirty="0">
                <a:hlinkClick r:id="rId6"/>
              </a:rPr>
              <a:t>http://blog.thecodewhisperer.com/2010/10/16/integrated-tests-are-a-scam/</a:t>
            </a:r>
            <a:r>
              <a:rPr lang="en-GB" sz="900" dirty="0"/>
              <a:t> </a:t>
            </a:r>
          </a:p>
        </p:txBody>
      </p:sp>
      <p:pic>
        <p:nvPicPr>
          <p:cNvPr id="25"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2202" r="4433"/>
          <a:stretch/>
        </p:blipFill>
        <p:spPr bwMode="auto">
          <a:xfrm>
            <a:off x="853499" y="1806258"/>
            <a:ext cx="2457451" cy="153253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8" name="Group 7"/>
          <p:cNvGrpSpPr/>
          <p:nvPr/>
        </p:nvGrpSpPr>
        <p:grpSpPr>
          <a:xfrm>
            <a:off x="4614452" y="1624334"/>
            <a:ext cx="3396284" cy="2007866"/>
            <a:chOff x="4614452" y="1624334"/>
            <a:chExt cx="3396284" cy="2007866"/>
          </a:xfrm>
        </p:grpSpPr>
        <p:pic>
          <p:nvPicPr>
            <p:cNvPr id="26" name="Picture 2" descr="C:\Users\sng\Desktop\macbook-pro-mockup-hom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917" t="11332" r="10781" b="10488"/>
            <a:stretch/>
          </p:blipFill>
          <p:spPr bwMode="auto">
            <a:xfrm>
              <a:off x="4614452" y="1624334"/>
              <a:ext cx="3396284" cy="200786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688" r="8162"/>
            <a:stretch/>
          </p:blipFill>
          <p:spPr bwMode="auto">
            <a:xfrm>
              <a:off x="5103812" y="1806258"/>
              <a:ext cx="2459038" cy="153253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29" name="Rectangle 28"/>
          <p:cNvSpPr/>
          <p:nvPr/>
        </p:nvSpPr>
        <p:spPr>
          <a:xfrm>
            <a:off x="455613" y="6005725"/>
            <a:ext cx="3254885" cy="325395"/>
          </a:xfrm>
          <a:prstGeom prst="rect">
            <a:avLst/>
          </a:prstGeom>
        </p:spPr>
        <p:txBody>
          <a:bodyPr wrap="square" lIns="0" tIns="0" rIns="0" bIns="0">
            <a:noAutofit/>
          </a:bodyPr>
          <a:lstStyle/>
          <a:p>
            <a:r>
              <a:rPr lang="en-GB" sz="900" dirty="0">
                <a:hlinkClick r:id="rId9"/>
              </a:rPr>
              <a:t>http://www.slideshare.net/joelittlejohn/bursting-the-pipeline-evolving-continuous-delivery-at-mixradio</a:t>
            </a:r>
            <a:r>
              <a:rPr lang="en-GB" sz="900" dirty="0"/>
              <a:t> </a:t>
            </a:r>
          </a:p>
        </p:txBody>
      </p:sp>
      <p:sp>
        <p:nvSpPr>
          <p:cNvPr id="31" name="Rectangle 30"/>
          <p:cNvSpPr/>
          <p:nvPr/>
        </p:nvSpPr>
        <p:spPr>
          <a:xfrm>
            <a:off x="4679950" y="6005725"/>
            <a:ext cx="3441162" cy="325395"/>
          </a:xfrm>
          <a:prstGeom prst="rect">
            <a:avLst/>
          </a:prstGeom>
        </p:spPr>
        <p:txBody>
          <a:bodyPr wrap="square" lIns="0" tIns="0" rIns="0" bIns="0">
            <a:noAutofit/>
          </a:bodyPr>
          <a:lstStyle/>
          <a:p>
            <a:r>
              <a:rPr lang="en-GB" sz="900" dirty="0">
                <a:hlinkClick r:id="rId10"/>
              </a:rPr>
              <a:t>http://benjiweber.co.uk/talks/pipeline/#/</a:t>
            </a:r>
            <a:r>
              <a:rPr lang="en-GB" sz="900" dirty="0"/>
              <a:t> </a:t>
            </a:r>
          </a:p>
        </p:txBody>
      </p:sp>
      <p:grpSp>
        <p:nvGrpSpPr>
          <p:cNvPr id="9" name="Group 8"/>
          <p:cNvGrpSpPr/>
          <p:nvPr/>
        </p:nvGrpSpPr>
        <p:grpSpPr>
          <a:xfrm>
            <a:off x="368843" y="3977727"/>
            <a:ext cx="3396284" cy="2007866"/>
            <a:chOff x="179918" y="3977727"/>
            <a:chExt cx="3396284" cy="2007866"/>
          </a:xfrm>
        </p:grpSpPr>
        <p:pic>
          <p:nvPicPr>
            <p:cNvPr id="30" name="Picture 2" descr="C:\Users\sng\Desktop\macbook-pro-mockup-hom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917" t="11332" r="10781" b="10488"/>
            <a:stretch/>
          </p:blipFill>
          <p:spPr bwMode="auto">
            <a:xfrm>
              <a:off x="179918" y="3977727"/>
              <a:ext cx="3396284" cy="200786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144" t="252" r="231" b="-252"/>
            <a:stretch/>
          </p:blipFill>
          <p:spPr bwMode="auto">
            <a:xfrm>
              <a:off x="653961" y="4163523"/>
              <a:ext cx="2478676" cy="15377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764200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0575" r="536"/>
          <a:stretch/>
        </p:blipFill>
        <p:spPr>
          <a:xfrm>
            <a:off x="0" y="0"/>
            <a:ext cx="9144000" cy="6858000"/>
          </a:xfrm>
          <a:prstGeom prst="rect">
            <a:avLst/>
          </a:prstGeom>
        </p:spPr>
      </p:pic>
      <p:sp>
        <p:nvSpPr>
          <p:cNvPr id="13" name="Title 12"/>
          <p:cNvSpPr>
            <a:spLocks noGrp="1"/>
          </p:cNvSpPr>
          <p:nvPr>
            <p:ph type="ctrTitle"/>
          </p:nvPr>
        </p:nvSpPr>
        <p:spPr/>
        <p:txBody>
          <a:bodyPr/>
          <a:lstStyle/>
          <a:p>
            <a:r>
              <a:rPr lang="en-GB" altLang="en-US"/>
              <a:t>WHAT DOES THIS </a:t>
            </a:r>
            <a:br>
              <a:rPr lang="en-GB" altLang="en-US"/>
            </a:br>
            <a:r>
              <a:rPr lang="en-GB" altLang="en-US"/>
              <a:t>MEAN FOR PEOPLE?</a:t>
            </a:r>
            <a:endParaRPr lang="en-US" dirty="0"/>
          </a:p>
        </p:txBody>
      </p:sp>
      <p:sp>
        <p:nvSpPr>
          <p:cNvPr id="5" name="Footer Placeholder 4"/>
          <p:cNvSpPr>
            <a:spLocks noGrp="1"/>
          </p:cNvSpPr>
          <p:nvPr>
            <p:ph type="ftr" sz="quarter" idx="12"/>
          </p:nvPr>
        </p:nvSpPr>
        <p:spPr/>
        <p:txBody>
          <a:bodyPr/>
          <a:lstStyle/>
          <a:p>
            <a:r>
              <a:rPr lang="en-AU"/>
              <a:t>Copyright © 2016 Accenture  All rights reserved.</a:t>
            </a:r>
            <a:endParaRPr lang="en-AU" dirty="0"/>
          </a:p>
        </p:txBody>
      </p:sp>
      <p:grpSp>
        <p:nvGrpSpPr>
          <p:cNvPr id="18" name="Group 17"/>
          <p:cNvGrpSpPr/>
          <p:nvPr/>
        </p:nvGrpSpPr>
        <p:grpSpPr>
          <a:xfrm>
            <a:off x="482802" y="1723933"/>
            <a:ext cx="929682" cy="929680"/>
            <a:chOff x="482802" y="2072373"/>
            <a:chExt cx="929682" cy="929680"/>
          </a:xfrm>
        </p:grpSpPr>
        <p:sp>
          <p:nvSpPr>
            <p:cNvPr id="7" name="Oval 6"/>
            <p:cNvSpPr/>
            <p:nvPr/>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Freeform 6"/>
            <p:cNvSpPr>
              <a:spLocks noEditPoints="1"/>
            </p:cNvSpPr>
            <p:nvPr/>
          </p:nvSpPr>
          <p:spPr bwMode="auto">
            <a:xfrm>
              <a:off x="616649" y="2206059"/>
              <a:ext cx="661987" cy="662308"/>
            </a:xfrm>
            <a:custGeom>
              <a:avLst/>
              <a:gdLst>
                <a:gd name="T0" fmla="*/ 437 w 874"/>
                <a:gd name="T1" fmla="*/ 874 h 874"/>
                <a:gd name="T2" fmla="*/ 874 w 874"/>
                <a:gd name="T3" fmla="*/ 437 h 874"/>
                <a:gd name="T4" fmla="*/ 437 w 874"/>
                <a:gd name="T5" fmla="*/ 0 h 874"/>
                <a:gd name="T6" fmla="*/ 0 w 874"/>
                <a:gd name="T7" fmla="*/ 437 h 874"/>
                <a:gd name="T8" fmla="*/ 437 w 874"/>
                <a:gd name="T9" fmla="*/ 874 h 874"/>
                <a:gd name="T10" fmla="*/ 437 w 874"/>
                <a:gd name="T11" fmla="*/ 133 h 874"/>
                <a:gd name="T12" fmla="*/ 575 w 874"/>
                <a:gd name="T13" fmla="*/ 272 h 874"/>
                <a:gd name="T14" fmla="*/ 437 w 874"/>
                <a:gd name="T15" fmla="*/ 410 h 874"/>
                <a:gd name="T16" fmla="*/ 299 w 874"/>
                <a:gd name="T17" fmla="*/ 272 h 874"/>
                <a:gd name="T18" fmla="*/ 437 w 874"/>
                <a:gd name="T19" fmla="*/ 133 h 874"/>
                <a:gd name="T20" fmla="*/ 198 w 874"/>
                <a:gd name="T21" fmla="*/ 559 h 874"/>
                <a:gd name="T22" fmla="*/ 306 w 874"/>
                <a:gd name="T23" fmla="*/ 451 h 874"/>
                <a:gd name="T24" fmla="*/ 568 w 874"/>
                <a:gd name="T25" fmla="*/ 451 h 874"/>
                <a:gd name="T26" fmla="*/ 675 w 874"/>
                <a:gd name="T27" fmla="*/ 559 h 874"/>
                <a:gd name="T28" fmla="*/ 675 w 874"/>
                <a:gd name="T29" fmla="*/ 659 h 874"/>
                <a:gd name="T30" fmla="*/ 651 w 874"/>
                <a:gd name="T31" fmla="*/ 712 h 874"/>
                <a:gd name="T32" fmla="*/ 437 w 874"/>
                <a:gd name="T33" fmla="*/ 785 h 874"/>
                <a:gd name="T34" fmla="*/ 216 w 874"/>
                <a:gd name="T35" fmla="*/ 707 h 874"/>
                <a:gd name="T36" fmla="*/ 198 w 874"/>
                <a:gd name="T37" fmla="*/ 657 h 874"/>
                <a:gd name="T38" fmla="*/ 198 w 874"/>
                <a:gd name="T39" fmla="*/ 559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4" h="874">
                  <a:moveTo>
                    <a:pt x="437" y="874"/>
                  </a:moveTo>
                  <a:cubicBezTo>
                    <a:pt x="678" y="874"/>
                    <a:pt x="874" y="678"/>
                    <a:pt x="874" y="437"/>
                  </a:cubicBezTo>
                  <a:cubicBezTo>
                    <a:pt x="874" y="196"/>
                    <a:pt x="678" y="0"/>
                    <a:pt x="437" y="0"/>
                  </a:cubicBezTo>
                  <a:cubicBezTo>
                    <a:pt x="195" y="0"/>
                    <a:pt x="0" y="196"/>
                    <a:pt x="0" y="437"/>
                  </a:cubicBezTo>
                  <a:cubicBezTo>
                    <a:pt x="0" y="678"/>
                    <a:pt x="195" y="874"/>
                    <a:pt x="437" y="874"/>
                  </a:cubicBezTo>
                  <a:close/>
                  <a:moveTo>
                    <a:pt x="437" y="133"/>
                  </a:moveTo>
                  <a:cubicBezTo>
                    <a:pt x="513" y="133"/>
                    <a:pt x="575" y="195"/>
                    <a:pt x="575" y="272"/>
                  </a:cubicBezTo>
                  <a:cubicBezTo>
                    <a:pt x="575" y="348"/>
                    <a:pt x="513" y="410"/>
                    <a:pt x="437" y="410"/>
                  </a:cubicBezTo>
                  <a:cubicBezTo>
                    <a:pt x="360" y="410"/>
                    <a:pt x="299" y="348"/>
                    <a:pt x="299" y="272"/>
                  </a:cubicBezTo>
                  <a:cubicBezTo>
                    <a:pt x="299" y="195"/>
                    <a:pt x="360" y="133"/>
                    <a:pt x="437" y="133"/>
                  </a:cubicBezTo>
                  <a:close/>
                  <a:moveTo>
                    <a:pt x="198" y="559"/>
                  </a:moveTo>
                  <a:cubicBezTo>
                    <a:pt x="198" y="499"/>
                    <a:pt x="246" y="451"/>
                    <a:pt x="306" y="451"/>
                  </a:cubicBezTo>
                  <a:cubicBezTo>
                    <a:pt x="568" y="451"/>
                    <a:pt x="568" y="451"/>
                    <a:pt x="568" y="451"/>
                  </a:cubicBezTo>
                  <a:cubicBezTo>
                    <a:pt x="627" y="451"/>
                    <a:pt x="675" y="499"/>
                    <a:pt x="675" y="559"/>
                  </a:cubicBezTo>
                  <a:cubicBezTo>
                    <a:pt x="675" y="659"/>
                    <a:pt x="675" y="659"/>
                    <a:pt x="675" y="659"/>
                  </a:cubicBezTo>
                  <a:cubicBezTo>
                    <a:pt x="675" y="678"/>
                    <a:pt x="666" y="700"/>
                    <a:pt x="651" y="712"/>
                  </a:cubicBezTo>
                  <a:cubicBezTo>
                    <a:pt x="592" y="758"/>
                    <a:pt x="517" y="785"/>
                    <a:pt x="437" y="785"/>
                  </a:cubicBezTo>
                  <a:cubicBezTo>
                    <a:pt x="353" y="785"/>
                    <a:pt x="276" y="756"/>
                    <a:pt x="216" y="707"/>
                  </a:cubicBezTo>
                  <a:cubicBezTo>
                    <a:pt x="201" y="694"/>
                    <a:pt x="198" y="676"/>
                    <a:pt x="198" y="657"/>
                  </a:cubicBezTo>
                  <a:lnTo>
                    <a:pt x="198" y="55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5" name="Slide Number Placeholder 14"/>
          <p:cNvSpPr>
            <a:spLocks noGrp="1"/>
          </p:cNvSpPr>
          <p:nvPr>
            <p:ph type="sldNum" sz="quarter" idx="11"/>
          </p:nvPr>
        </p:nvSpPr>
        <p:spPr/>
        <p:txBody>
          <a:bodyPr/>
          <a:lstStyle/>
          <a:p>
            <a:pPr>
              <a:defRPr/>
            </a:pPr>
            <a:r>
              <a:rPr lang="en-US"/>
              <a:t>Page </a:t>
            </a:r>
            <a:fld id="{90CBDC3A-D49F-4631-A8C7-55D59B33E5FA}" type="slidenum">
              <a:rPr lang="en-US" smtClean="0"/>
              <a:pPr>
                <a:defRPr/>
              </a:pPr>
              <a:t>13</a:t>
            </a:fld>
            <a:endParaRPr lang="en-US" dirty="0"/>
          </a:p>
        </p:txBody>
      </p:sp>
    </p:spTree>
    <p:extLst>
      <p:ext uri="{BB962C8B-B14F-4D97-AF65-F5344CB8AC3E}">
        <p14:creationId xmlns:p14="http://schemas.microsoft.com/office/powerpoint/2010/main" val="4165850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l="5556" r="5556"/>
          <a:stretch/>
        </p:blipFill>
        <p:spPr>
          <a:xfrm>
            <a:off x="0" y="0"/>
            <a:ext cx="9144000" cy="6858000"/>
          </a:xfrm>
          <a:prstGeom prst="rect">
            <a:avLst/>
          </a:prstGeom>
        </p:spPr>
      </p:pic>
      <p:sp>
        <p:nvSpPr>
          <p:cNvPr id="18" name="Rectangle 17"/>
          <p:cNvSpPr/>
          <p:nvPr/>
        </p:nvSpPr>
        <p:spPr>
          <a:xfrm>
            <a:off x="0" y="0"/>
            <a:ext cx="9144000" cy="6857999"/>
          </a:xfrm>
          <a:prstGeom prst="rect">
            <a:avLst/>
          </a:prstGeom>
          <a:gradFill flip="none" rotWithShape="1">
            <a:gsLst>
              <a:gs pos="0">
                <a:schemeClr val="accent1">
                  <a:alpha val="0"/>
                </a:schemeClr>
              </a:gs>
              <a:gs pos="73000">
                <a:schemeClr val="accent1">
                  <a:shade val="67500"/>
                  <a:satMod val="115000"/>
                  <a:alpha val="0"/>
                </a:schemeClr>
              </a:gs>
              <a:gs pos="89000">
                <a:srgbClr val="002200"/>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ctrTitle"/>
          </p:nvPr>
        </p:nvSpPr>
        <p:spPr/>
        <p:txBody>
          <a:bodyPr/>
          <a:lstStyle/>
          <a:p>
            <a:r>
              <a:rPr lang="en-GB" cap="all" dirty="0"/>
              <a:t>Types of Quality Gate</a:t>
            </a:r>
            <a:endParaRPr lang="en-US" cap="all" dirty="0"/>
          </a:p>
        </p:txBody>
      </p:sp>
      <p:sp>
        <p:nvSpPr>
          <p:cNvPr id="12" name="Footer Placeholder 4"/>
          <p:cNvSpPr>
            <a:spLocks noGrp="1"/>
          </p:cNvSpPr>
          <p:nvPr>
            <p:ph type="ftr" sz="quarter" idx="12"/>
          </p:nvPr>
        </p:nvSpPr>
        <p:spPr/>
        <p:txBody>
          <a:bodyPr/>
          <a:lstStyle/>
          <a:p>
            <a:r>
              <a:rPr lang="en-AU" dirty="0"/>
              <a:t>Copyright © 2016 Accenture  All rights reserved.</a:t>
            </a:r>
          </a:p>
        </p:txBody>
      </p:sp>
      <p:grpSp>
        <p:nvGrpSpPr>
          <p:cNvPr id="4" name="Group 3"/>
          <p:cNvGrpSpPr/>
          <p:nvPr/>
        </p:nvGrpSpPr>
        <p:grpSpPr>
          <a:xfrm>
            <a:off x="482802" y="1723933"/>
            <a:ext cx="929682" cy="929680"/>
            <a:chOff x="482802" y="2072373"/>
            <a:chExt cx="929682" cy="929680"/>
          </a:xfrm>
        </p:grpSpPr>
        <p:sp>
          <p:nvSpPr>
            <p:cNvPr id="8" name="Oval 7"/>
            <p:cNvSpPr/>
            <p:nvPr/>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 name="Group 6"/>
            <p:cNvGrpSpPr>
              <a:grpSpLocks noChangeAspect="1"/>
            </p:cNvGrpSpPr>
            <p:nvPr/>
          </p:nvGrpSpPr>
          <p:grpSpPr bwMode="auto">
            <a:xfrm>
              <a:off x="619559" y="2209129"/>
              <a:ext cx="656167" cy="656167"/>
              <a:chOff x="2072" y="1352"/>
              <a:chExt cx="1616" cy="1616"/>
            </a:xfrm>
            <a:solidFill>
              <a:schemeClr val="accent4"/>
            </a:solidFill>
          </p:grpSpPr>
          <p:sp>
            <p:nvSpPr>
              <p:cNvPr id="7" name="Freeform 7"/>
              <p:cNvSpPr>
                <a:spLocks/>
              </p:cNvSpPr>
              <p:nvPr/>
            </p:nvSpPr>
            <p:spPr bwMode="auto">
              <a:xfrm>
                <a:off x="2072" y="1352"/>
                <a:ext cx="1132" cy="1132"/>
              </a:xfrm>
              <a:custGeom>
                <a:avLst/>
                <a:gdLst>
                  <a:gd name="T0" fmla="*/ 484 w 1132"/>
                  <a:gd name="T1" fmla="*/ 971 h 1132"/>
                  <a:gd name="T2" fmla="*/ 324 w 1132"/>
                  <a:gd name="T3" fmla="*/ 1132 h 1132"/>
                  <a:gd name="T4" fmla="*/ 165 w 1132"/>
                  <a:gd name="T5" fmla="*/ 974 h 1132"/>
                  <a:gd name="T6" fmla="*/ 158 w 1132"/>
                  <a:gd name="T7" fmla="*/ 966 h 1132"/>
                  <a:gd name="T8" fmla="*/ 0 w 1132"/>
                  <a:gd name="T9" fmla="*/ 808 h 1132"/>
                  <a:gd name="T10" fmla="*/ 808 w 1132"/>
                  <a:gd name="T11" fmla="*/ 0 h 1132"/>
                  <a:gd name="T12" fmla="*/ 966 w 1132"/>
                  <a:gd name="T13" fmla="*/ 158 h 1132"/>
                  <a:gd name="T14" fmla="*/ 976 w 1132"/>
                  <a:gd name="T15" fmla="*/ 166 h 1132"/>
                  <a:gd name="T16" fmla="*/ 1132 w 1132"/>
                  <a:gd name="T17" fmla="*/ 324 h 1132"/>
                  <a:gd name="T18" fmla="*/ 971 w 1132"/>
                  <a:gd name="T19" fmla="*/ 485 h 1132"/>
                  <a:gd name="T20" fmla="*/ 813 w 1132"/>
                  <a:gd name="T21" fmla="*/ 329 h 1132"/>
                  <a:gd name="T22" fmla="*/ 652 w 1132"/>
                  <a:gd name="T23" fmla="*/ 489 h 1132"/>
                  <a:gd name="T24" fmla="*/ 808 w 1132"/>
                  <a:gd name="T25" fmla="*/ 648 h 1132"/>
                  <a:gd name="T26" fmla="*/ 647 w 1132"/>
                  <a:gd name="T27" fmla="*/ 808 h 1132"/>
                  <a:gd name="T28" fmla="*/ 489 w 1132"/>
                  <a:gd name="T29" fmla="*/ 652 h 1132"/>
                  <a:gd name="T30" fmla="*/ 328 w 1132"/>
                  <a:gd name="T31" fmla="*/ 813 h 1132"/>
                  <a:gd name="T32" fmla="*/ 484 w 1132"/>
                  <a:gd name="T33" fmla="*/ 971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2" h="1132">
                    <a:moveTo>
                      <a:pt x="484" y="971"/>
                    </a:moveTo>
                    <a:lnTo>
                      <a:pt x="324" y="1132"/>
                    </a:lnTo>
                    <a:lnTo>
                      <a:pt x="165" y="974"/>
                    </a:lnTo>
                    <a:lnTo>
                      <a:pt x="158" y="966"/>
                    </a:lnTo>
                    <a:lnTo>
                      <a:pt x="0" y="808"/>
                    </a:lnTo>
                    <a:lnTo>
                      <a:pt x="808" y="0"/>
                    </a:lnTo>
                    <a:lnTo>
                      <a:pt x="966" y="158"/>
                    </a:lnTo>
                    <a:lnTo>
                      <a:pt x="976" y="166"/>
                    </a:lnTo>
                    <a:lnTo>
                      <a:pt x="1132" y="324"/>
                    </a:lnTo>
                    <a:lnTo>
                      <a:pt x="971" y="485"/>
                    </a:lnTo>
                    <a:lnTo>
                      <a:pt x="813" y="329"/>
                    </a:lnTo>
                    <a:lnTo>
                      <a:pt x="652" y="489"/>
                    </a:lnTo>
                    <a:lnTo>
                      <a:pt x="808" y="648"/>
                    </a:lnTo>
                    <a:lnTo>
                      <a:pt x="647" y="808"/>
                    </a:lnTo>
                    <a:lnTo>
                      <a:pt x="489" y="652"/>
                    </a:lnTo>
                    <a:lnTo>
                      <a:pt x="328" y="813"/>
                    </a:lnTo>
                    <a:lnTo>
                      <a:pt x="484" y="9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2556" y="1837"/>
                <a:ext cx="1132" cy="1131"/>
              </a:xfrm>
              <a:custGeom>
                <a:avLst/>
                <a:gdLst>
                  <a:gd name="T0" fmla="*/ 648 w 1132"/>
                  <a:gd name="T1" fmla="*/ 160 h 1131"/>
                  <a:gd name="T2" fmla="*/ 808 w 1132"/>
                  <a:gd name="T3" fmla="*/ 0 h 1131"/>
                  <a:gd name="T4" fmla="*/ 966 w 1132"/>
                  <a:gd name="T5" fmla="*/ 158 h 1131"/>
                  <a:gd name="T6" fmla="*/ 974 w 1132"/>
                  <a:gd name="T7" fmla="*/ 165 h 1131"/>
                  <a:gd name="T8" fmla="*/ 1132 w 1132"/>
                  <a:gd name="T9" fmla="*/ 323 h 1131"/>
                  <a:gd name="T10" fmla="*/ 324 w 1132"/>
                  <a:gd name="T11" fmla="*/ 1131 h 1131"/>
                  <a:gd name="T12" fmla="*/ 166 w 1132"/>
                  <a:gd name="T13" fmla="*/ 973 h 1131"/>
                  <a:gd name="T14" fmla="*/ 158 w 1132"/>
                  <a:gd name="T15" fmla="*/ 966 h 1131"/>
                  <a:gd name="T16" fmla="*/ 0 w 1132"/>
                  <a:gd name="T17" fmla="*/ 808 h 1131"/>
                  <a:gd name="T18" fmla="*/ 161 w 1132"/>
                  <a:gd name="T19" fmla="*/ 647 h 1131"/>
                  <a:gd name="T20" fmla="*/ 319 w 1132"/>
                  <a:gd name="T21" fmla="*/ 803 h 1131"/>
                  <a:gd name="T22" fmla="*/ 480 w 1132"/>
                  <a:gd name="T23" fmla="*/ 642 h 1131"/>
                  <a:gd name="T24" fmla="*/ 324 w 1132"/>
                  <a:gd name="T25" fmla="*/ 484 h 1131"/>
                  <a:gd name="T26" fmla="*/ 485 w 1132"/>
                  <a:gd name="T27" fmla="*/ 323 h 1131"/>
                  <a:gd name="T28" fmla="*/ 643 w 1132"/>
                  <a:gd name="T29" fmla="*/ 479 h 1131"/>
                  <a:gd name="T30" fmla="*/ 803 w 1132"/>
                  <a:gd name="T31" fmla="*/ 318 h 1131"/>
                  <a:gd name="T32" fmla="*/ 648 w 1132"/>
                  <a:gd name="T33" fmla="*/ 16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2" h="1131">
                    <a:moveTo>
                      <a:pt x="648" y="160"/>
                    </a:moveTo>
                    <a:lnTo>
                      <a:pt x="808" y="0"/>
                    </a:lnTo>
                    <a:lnTo>
                      <a:pt x="966" y="158"/>
                    </a:lnTo>
                    <a:lnTo>
                      <a:pt x="974" y="165"/>
                    </a:lnTo>
                    <a:lnTo>
                      <a:pt x="1132" y="323"/>
                    </a:lnTo>
                    <a:lnTo>
                      <a:pt x="324" y="1131"/>
                    </a:lnTo>
                    <a:lnTo>
                      <a:pt x="166" y="973"/>
                    </a:lnTo>
                    <a:lnTo>
                      <a:pt x="158" y="966"/>
                    </a:lnTo>
                    <a:lnTo>
                      <a:pt x="0" y="808"/>
                    </a:lnTo>
                    <a:lnTo>
                      <a:pt x="161" y="647"/>
                    </a:lnTo>
                    <a:lnTo>
                      <a:pt x="319" y="803"/>
                    </a:lnTo>
                    <a:lnTo>
                      <a:pt x="480" y="642"/>
                    </a:lnTo>
                    <a:lnTo>
                      <a:pt x="324" y="484"/>
                    </a:lnTo>
                    <a:lnTo>
                      <a:pt x="485" y="323"/>
                    </a:lnTo>
                    <a:lnTo>
                      <a:pt x="643" y="479"/>
                    </a:lnTo>
                    <a:lnTo>
                      <a:pt x="803" y="318"/>
                    </a:lnTo>
                    <a:lnTo>
                      <a:pt x="648"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0" name="Slide Number Placeholder 9"/>
          <p:cNvSpPr>
            <a:spLocks noGrp="1"/>
          </p:cNvSpPr>
          <p:nvPr>
            <p:ph type="sldNum" sz="quarter" idx="11"/>
          </p:nvPr>
        </p:nvSpPr>
        <p:spPr/>
        <p:txBody>
          <a:bodyPr/>
          <a:lstStyle/>
          <a:p>
            <a:pPr>
              <a:defRPr/>
            </a:pPr>
            <a:r>
              <a:rPr lang="en-US"/>
              <a:t>Page </a:t>
            </a:r>
            <a:fld id="{90CBDC3A-D49F-4631-A8C7-55D59B33E5FA}" type="slidenum">
              <a:rPr lang="en-US" smtClean="0"/>
              <a:pPr>
                <a:defRPr/>
              </a:pPr>
              <a:t>14</a:t>
            </a:fld>
            <a:endParaRPr lang="en-US" dirty="0"/>
          </a:p>
        </p:txBody>
      </p:sp>
    </p:spTree>
    <p:extLst>
      <p:ext uri="{BB962C8B-B14F-4D97-AF65-F5344CB8AC3E}">
        <p14:creationId xmlns:p14="http://schemas.microsoft.com/office/powerpoint/2010/main" val="740255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Flow control using Code Quality</a:t>
            </a:r>
          </a:p>
        </p:txBody>
      </p:sp>
      <p:sp>
        <p:nvSpPr>
          <p:cNvPr id="3" name="Content Placeholder 2"/>
          <p:cNvSpPr>
            <a:spLocks noGrp="1"/>
          </p:cNvSpPr>
          <p:nvPr>
            <p:ph sz="quarter" idx="11"/>
          </p:nvPr>
        </p:nvSpPr>
        <p:spPr>
          <a:xfrm>
            <a:off x="455613" y="1576800"/>
            <a:ext cx="8232775" cy="1320383"/>
          </a:xfrm>
        </p:spPr>
        <p:txBody>
          <a:bodyPr/>
          <a:lstStyle/>
          <a:p>
            <a:pPr marL="180000" indent="-180000"/>
            <a:r>
              <a:rPr lang="en-GB" dirty="0"/>
              <a:t>Quality gates are a set of conditions that determine whether your project build passes </a:t>
            </a:r>
            <a:br>
              <a:rPr lang="en-GB" dirty="0"/>
            </a:br>
            <a:r>
              <a:rPr lang="en-GB" dirty="0"/>
              <a:t>or fails.</a:t>
            </a:r>
          </a:p>
          <a:p>
            <a:pPr marL="180000" indent="-180000"/>
            <a:r>
              <a:rPr lang="en-GB" dirty="0"/>
              <a:t>These are used as checkpoints to assess whether the projects code quality is good enough to continue in the build and deploy process or the code quality needs to be improved</a:t>
            </a:r>
          </a:p>
          <a:p>
            <a:endParaRPr lang="en-GB" dirty="0"/>
          </a:p>
        </p:txBody>
      </p:sp>
      <p:sp>
        <p:nvSpPr>
          <p:cNvPr id="4" name="Title 3"/>
          <p:cNvSpPr>
            <a:spLocks noGrp="1"/>
          </p:cNvSpPr>
          <p:nvPr>
            <p:ph type="title"/>
          </p:nvPr>
        </p:nvSpPr>
        <p:spPr/>
        <p:txBody>
          <a:bodyPr/>
          <a:lstStyle/>
          <a:p>
            <a:r>
              <a:rPr lang="en-GB"/>
              <a:t>Quality Gates</a:t>
            </a:r>
            <a:endParaRPr lang="en-GB" dirty="0"/>
          </a:p>
        </p:txBody>
      </p:sp>
      <p:sp>
        <p:nvSpPr>
          <p:cNvPr id="8" name="Footer Placeholder 7"/>
          <p:cNvSpPr>
            <a:spLocks noGrp="1"/>
          </p:cNvSpPr>
          <p:nvPr>
            <p:ph type="ftr" sz="quarter" idx="12"/>
          </p:nvPr>
        </p:nvSpPr>
        <p:spPr/>
        <p:txBody>
          <a:bodyPr/>
          <a:lstStyle/>
          <a:p>
            <a:r>
              <a:rPr lang="en-US" dirty="0"/>
              <a:t>Copyright © 2016 Accenture  All rights reserved.</a:t>
            </a:r>
            <a:endParaRPr lang="en-AU" dirty="0"/>
          </a:p>
        </p:txBody>
      </p:sp>
      <p:sp>
        <p:nvSpPr>
          <p:cNvPr id="9" name="Slide Number Placeholder 3"/>
          <p:cNvSpPr>
            <a:spLocks noGrp="1"/>
          </p:cNvSpPr>
          <p:nvPr>
            <p:ph type="sldNum" sz="quarter" idx="4"/>
          </p:nvPr>
        </p:nvSpPr>
        <p:spPr>
          <a:xfrm>
            <a:off x="4226140" y="6575425"/>
            <a:ext cx="691721" cy="128588"/>
          </a:xfrm>
        </p:spPr>
        <p:txBody>
          <a:bodyPr/>
          <a:lstStyle/>
          <a:p>
            <a:r>
              <a:rPr lang="en-US" altLang="en-US" dirty="0"/>
              <a:t>Page </a:t>
            </a:r>
            <a:fld id="{118706CE-C4CF-4422-AA09-30EBACBA8DBA}" type="slidenum">
              <a:rPr lang="en-US" altLang="en-US" smtClean="0"/>
              <a:pPr/>
              <a:t>15</a:t>
            </a:fld>
            <a:endParaRPr lang="en-US"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762" y="3523046"/>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sp>
        <p:nvSpPr>
          <p:cNvPr id="11" name="Content Placeholder 2"/>
          <p:cNvSpPr txBox="1">
            <a:spLocks/>
          </p:cNvSpPr>
          <p:nvPr/>
        </p:nvSpPr>
        <p:spPr>
          <a:xfrm>
            <a:off x="455613" y="1695045"/>
            <a:ext cx="8232775" cy="1279925"/>
          </a:xfrm>
          <a:prstGeom prst="rect">
            <a:avLst/>
          </a:prstGeom>
        </p:spPr>
        <p:txBody>
          <a:bodyPr vert="horz" lIns="0" tIns="45720" rIns="0" bIns="0" numCol="2" rtlCol="0">
            <a:noAutofit/>
          </a:bodyPr>
          <a:lstStyle>
            <a:lvl1pPr marL="266700" indent="-177800" eaLnBrk="1" hangingPunct="1">
              <a:spcBef>
                <a:spcPts val="1200"/>
              </a:spcBef>
              <a:buFont typeface="Arial" pitchFamily="34" charset="0"/>
              <a:buChar char="•"/>
              <a:defRPr sz="1800">
                <a:solidFill>
                  <a:schemeClr val="tx2"/>
                </a:solidFill>
                <a:latin typeface="+mn-lt"/>
                <a:ea typeface="Arial" pitchFamily="-105" charset="-52"/>
                <a:cs typeface="Arial" pitchFamily="34" charset="0"/>
              </a:defRPr>
            </a:lvl1pPr>
            <a:lvl2pPr marL="361950" lvl="1" indent="-185738" eaLnBrk="1" hangingPunct="1">
              <a:spcBef>
                <a:spcPts val="1200"/>
              </a:spcBef>
              <a:buFont typeface="Arial" pitchFamily="34" charset="0"/>
              <a:buChar char="–"/>
              <a:defRPr sz="1600">
                <a:solidFill>
                  <a:schemeClr val="tx2"/>
                </a:solidFill>
                <a:latin typeface="+mn-lt"/>
                <a:ea typeface="Arial" pitchFamily="-105" charset="-52"/>
                <a:cs typeface="Arial" pitchFamily="34" charset="0"/>
              </a:defRPr>
            </a:lvl2pPr>
            <a:lvl3pPr marL="538163" indent="-176213"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3pPr>
            <a:lvl4pPr marL="715963" indent="-17780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4pPr>
            <a:lvl5pPr marL="900113" indent="-18415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5pPr>
            <a:lvl6pPr marL="2514600" indent="-228600">
              <a:spcBef>
                <a:spcPct val="20000"/>
              </a:spcBef>
              <a:buFont typeface="Arial" pitchFamily="34" charset="0"/>
              <a:buChar char="•"/>
              <a:defRPr sz="2000">
                <a:latin typeface="+mn-lt"/>
                <a:cs typeface="+mn-cs"/>
              </a:defRPr>
            </a:lvl6pPr>
            <a:lvl7pPr marL="2971800" indent="-228600">
              <a:spcBef>
                <a:spcPct val="20000"/>
              </a:spcBef>
              <a:buFont typeface="Arial" pitchFamily="34" charset="0"/>
              <a:buChar char="•"/>
              <a:defRPr sz="2000">
                <a:latin typeface="+mn-lt"/>
                <a:cs typeface="+mn-cs"/>
              </a:defRPr>
            </a:lvl7pPr>
            <a:lvl8pPr marL="3429000" indent="-228600">
              <a:spcBef>
                <a:spcPct val="20000"/>
              </a:spcBef>
              <a:buFont typeface="Arial" pitchFamily="34" charset="0"/>
              <a:buChar char="•"/>
              <a:defRPr sz="2000">
                <a:latin typeface="+mn-lt"/>
                <a:cs typeface="+mn-cs"/>
              </a:defRPr>
            </a:lvl8pPr>
            <a:lvl9pPr marL="3886200" indent="-228600">
              <a:spcBef>
                <a:spcPct val="20000"/>
              </a:spcBef>
              <a:buFont typeface="Arial" pitchFamily="34" charset="0"/>
              <a:buChar char="•"/>
              <a:defRPr sz="2000">
                <a:latin typeface="+mn-lt"/>
                <a:cs typeface="+mn-cs"/>
              </a:defRPr>
            </a:lvl9pPr>
          </a:lstStyle>
          <a:p>
            <a:pPr marL="0" indent="0">
              <a:buNone/>
            </a:pPr>
            <a:endParaRPr lang="en-US" dirty="0"/>
          </a:p>
        </p:txBody>
      </p:sp>
      <p:sp>
        <p:nvSpPr>
          <p:cNvPr id="29" name="Content Placeholder 2"/>
          <p:cNvSpPr txBox="1">
            <a:spLocks/>
          </p:cNvSpPr>
          <p:nvPr/>
        </p:nvSpPr>
        <p:spPr>
          <a:xfrm>
            <a:off x="455613" y="3319565"/>
            <a:ext cx="8232775" cy="2346606"/>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dirty="0">
                <a:solidFill>
                  <a:schemeClr val="accent2"/>
                </a:solidFill>
              </a:rPr>
              <a:t>Types of Quality gates that can go into a pipeline:</a:t>
            </a:r>
          </a:p>
          <a:p>
            <a:pPr marL="180000" lvl="1" indent="-180000">
              <a:buFont typeface="Arial" panose="020B0604020202020204" pitchFamily="34" charset="0"/>
              <a:buChar char="•"/>
              <a:tabLst>
                <a:tab pos="171450" algn="l"/>
                <a:tab pos="400050" algn="l"/>
              </a:tabLst>
            </a:pPr>
            <a:r>
              <a:rPr lang="en-GB" dirty="0"/>
              <a:t>Static</a:t>
            </a:r>
          </a:p>
          <a:p>
            <a:pPr marL="180000" lvl="1" indent="-180000">
              <a:buFont typeface="Arial" panose="020B0604020202020204" pitchFamily="34" charset="0"/>
              <a:buChar char="•"/>
            </a:pPr>
            <a:r>
              <a:rPr lang="en-GB" dirty="0"/>
              <a:t>Unit test</a:t>
            </a:r>
          </a:p>
          <a:p>
            <a:pPr marL="180000" lvl="1" indent="-180000">
              <a:buFont typeface="Arial" panose="020B0604020202020204" pitchFamily="34" charset="0"/>
              <a:buChar char="•"/>
            </a:pPr>
            <a:r>
              <a:rPr lang="en-GB" dirty="0"/>
              <a:t>Functional</a:t>
            </a:r>
          </a:p>
          <a:p>
            <a:pPr marL="180000" lvl="1" indent="-180000">
              <a:buFont typeface="Arial" panose="020B0604020202020204" pitchFamily="34" charset="0"/>
              <a:buChar char="•"/>
            </a:pPr>
            <a:r>
              <a:rPr lang="en-GB" dirty="0"/>
              <a:t>Non-functional</a:t>
            </a:r>
          </a:p>
          <a:p>
            <a:pPr marL="180000" lvl="1" indent="-180000">
              <a:buFont typeface="Arial" panose="020B0604020202020204" pitchFamily="34" charset="0"/>
              <a:buChar char="•"/>
            </a:pPr>
            <a:r>
              <a:rPr lang="en-GB" dirty="0"/>
              <a:t>Canary testing</a:t>
            </a:r>
          </a:p>
        </p:txBody>
      </p:sp>
    </p:spTree>
    <p:extLst>
      <p:ext uri="{BB962C8B-B14F-4D97-AF65-F5344CB8AC3E}">
        <p14:creationId xmlns:p14="http://schemas.microsoft.com/office/powerpoint/2010/main" val="263911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Connector 94"/>
          <p:cNvCxnSpPr/>
          <p:nvPr/>
        </p:nvCxnSpPr>
        <p:spPr>
          <a:xfrm>
            <a:off x="3325742" y="3095615"/>
            <a:ext cx="0" cy="3251326"/>
          </a:xfrm>
          <a:prstGeom prst="line">
            <a:avLst/>
          </a:prstGeom>
          <a:ln w="9525">
            <a:solidFill>
              <a:schemeClr val="accent6"/>
            </a:solidFill>
            <a:prstDash val="dash"/>
          </a:ln>
          <a:effectLst/>
        </p:spPr>
        <p:style>
          <a:lnRef idx="3">
            <a:schemeClr val="accent6"/>
          </a:lnRef>
          <a:fillRef idx="0">
            <a:schemeClr val="accent6"/>
          </a:fillRef>
          <a:effectRef idx="2">
            <a:schemeClr val="accent6"/>
          </a:effectRef>
          <a:fontRef idx="minor">
            <a:schemeClr val="tx1"/>
          </a:fontRef>
        </p:style>
      </p:cxnSp>
      <p:sp>
        <p:nvSpPr>
          <p:cNvPr id="2" name="Text Placeholder 1"/>
          <p:cNvSpPr>
            <a:spLocks noGrp="1"/>
          </p:cNvSpPr>
          <p:nvPr>
            <p:ph type="body" sz="quarter" idx="10"/>
          </p:nvPr>
        </p:nvSpPr>
        <p:spPr/>
        <p:txBody>
          <a:bodyPr/>
          <a:lstStyle/>
          <a:p>
            <a:r>
              <a:rPr lang="en-GB"/>
              <a:t>Features through out the pipeline</a:t>
            </a:r>
            <a:endParaRPr lang="en-GB" dirty="0"/>
          </a:p>
        </p:txBody>
      </p:sp>
      <p:sp>
        <p:nvSpPr>
          <p:cNvPr id="3" name="Content Placeholder 2"/>
          <p:cNvSpPr>
            <a:spLocks noGrp="1"/>
          </p:cNvSpPr>
          <p:nvPr>
            <p:ph sz="quarter" idx="11"/>
          </p:nvPr>
        </p:nvSpPr>
        <p:spPr>
          <a:xfrm>
            <a:off x="455613" y="1576800"/>
            <a:ext cx="8232775" cy="1471085"/>
          </a:xfrm>
        </p:spPr>
        <p:txBody>
          <a:bodyPr/>
          <a:lstStyle/>
          <a:p>
            <a:pPr marL="180000" indent="-180000"/>
            <a:r>
              <a:rPr lang="en-GB" dirty="0"/>
              <a:t>Immediately after code committed to SCM</a:t>
            </a:r>
          </a:p>
          <a:p>
            <a:pPr marL="180000" indent="-180000"/>
            <a:r>
              <a:rPr lang="en-GB" dirty="0"/>
              <a:t>If the quality is insufficient, we want to fail as fast as possible </a:t>
            </a:r>
            <a:br>
              <a:rPr lang="en-GB" dirty="0"/>
            </a:br>
            <a:r>
              <a:rPr lang="en-GB" dirty="0"/>
              <a:t>(in a helpful meaningful way)</a:t>
            </a:r>
          </a:p>
          <a:p>
            <a:pPr marL="180000" indent="-180000"/>
            <a:r>
              <a:rPr lang="en-GB" dirty="0"/>
              <a:t>Static: Before the deployment</a:t>
            </a:r>
          </a:p>
          <a:p>
            <a:pPr marL="180000" indent="-180000"/>
            <a:r>
              <a:rPr lang="en-GB" dirty="0"/>
              <a:t>Dynamic: After</a:t>
            </a:r>
          </a:p>
        </p:txBody>
      </p:sp>
      <p:sp>
        <p:nvSpPr>
          <p:cNvPr id="4" name="Title 3"/>
          <p:cNvSpPr>
            <a:spLocks noGrp="1"/>
          </p:cNvSpPr>
          <p:nvPr>
            <p:ph type="title"/>
          </p:nvPr>
        </p:nvSpPr>
        <p:spPr/>
        <p:txBody>
          <a:bodyPr/>
          <a:lstStyle/>
          <a:p>
            <a:r>
              <a:rPr lang="en-GB"/>
              <a:t>Quality Gates in the CI Pipeline</a:t>
            </a:r>
            <a:endParaRPr lang="en-GB" dirty="0"/>
          </a:p>
        </p:txBody>
      </p:sp>
      <p:sp>
        <p:nvSpPr>
          <p:cNvPr id="110" name="Footer Placeholder 109"/>
          <p:cNvSpPr>
            <a:spLocks noGrp="1"/>
          </p:cNvSpPr>
          <p:nvPr>
            <p:ph type="ftr" sz="quarter" idx="12"/>
          </p:nvPr>
        </p:nvSpPr>
        <p:spPr/>
        <p:txBody>
          <a:bodyPr/>
          <a:lstStyle/>
          <a:p>
            <a:r>
              <a:rPr lang="en-US"/>
              <a:t>Copyright © 2016 Accenture  All rights reserved.</a:t>
            </a:r>
            <a:endParaRPr lang="en-AU" dirty="0"/>
          </a:p>
        </p:txBody>
      </p:sp>
      <p:sp>
        <p:nvSpPr>
          <p:cNvPr id="108" name="Slide Number Placeholder 3"/>
          <p:cNvSpPr>
            <a:spLocks noGrp="1"/>
          </p:cNvSpPr>
          <p:nvPr>
            <p:ph type="sldNum" sz="quarter" idx="4"/>
          </p:nvPr>
        </p:nvSpPr>
        <p:spPr>
          <a:xfrm>
            <a:off x="4226140" y="6575425"/>
            <a:ext cx="691721" cy="128588"/>
          </a:xfrm>
        </p:spPr>
        <p:txBody>
          <a:bodyPr/>
          <a:lstStyle/>
          <a:p>
            <a:r>
              <a:rPr lang="en-US" altLang="en-US" dirty="0"/>
              <a:t>Page </a:t>
            </a:r>
            <a:fld id="{118706CE-C4CF-4422-AA09-30EBACBA8DBA}" type="slidenum">
              <a:rPr lang="en-US" altLang="en-US" smtClean="0"/>
              <a:pPr/>
              <a:t>16</a:t>
            </a:fld>
            <a:endParaRPr lang="en-US" altLang="en-US" dirty="0"/>
          </a:p>
        </p:txBody>
      </p:sp>
      <p:sp>
        <p:nvSpPr>
          <p:cNvPr id="109"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sp>
        <p:nvSpPr>
          <p:cNvPr id="93" name="Rectangle 92"/>
          <p:cNvSpPr/>
          <p:nvPr/>
        </p:nvSpPr>
        <p:spPr bwMode="auto">
          <a:xfrm>
            <a:off x="455613" y="5132497"/>
            <a:ext cx="544512" cy="294302"/>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36000" tIns="36000" rIns="36000" bIns="36000" numCol="1" rtlCol="0" anchor="t" anchorCtr="0" compatLnSpc="1">
            <a:prstTxWarp prst="textNoShape">
              <a:avLst/>
            </a:prstTxWarp>
            <a:spAutoFit/>
          </a:bodyPr>
          <a:lstStyle/>
          <a:p>
            <a:pPr eaLnBrk="0" hangingPunct="0">
              <a:lnSpc>
                <a:spcPct val="90000"/>
              </a:lnSpc>
            </a:pPr>
            <a:r>
              <a:rPr lang="en-GB" sz="800" dirty="0">
                <a:solidFill>
                  <a:schemeClr val="tx2"/>
                </a:solidFill>
                <a:latin typeface="Arial" charset="0"/>
              </a:rPr>
              <a:t>Parallel execution</a:t>
            </a:r>
          </a:p>
        </p:txBody>
      </p:sp>
      <p:grpSp>
        <p:nvGrpSpPr>
          <p:cNvPr id="434" name="Group 433"/>
          <p:cNvGrpSpPr/>
          <p:nvPr/>
        </p:nvGrpSpPr>
        <p:grpSpPr>
          <a:xfrm>
            <a:off x="473172" y="3561903"/>
            <a:ext cx="8232894" cy="2700129"/>
            <a:chOff x="473172" y="3561903"/>
            <a:chExt cx="8232894" cy="2700129"/>
          </a:xfrm>
        </p:grpSpPr>
        <p:grpSp>
          <p:nvGrpSpPr>
            <p:cNvPr id="361" name="Group 360"/>
            <p:cNvGrpSpPr/>
            <p:nvPr/>
          </p:nvGrpSpPr>
          <p:grpSpPr>
            <a:xfrm>
              <a:off x="1290543" y="3561903"/>
              <a:ext cx="737137" cy="1989864"/>
              <a:chOff x="1269486" y="2444749"/>
              <a:chExt cx="737137" cy="1989864"/>
            </a:xfrm>
          </p:grpSpPr>
          <p:grpSp>
            <p:nvGrpSpPr>
              <p:cNvPr id="414" name="Group 413"/>
              <p:cNvGrpSpPr/>
              <p:nvPr/>
            </p:nvGrpSpPr>
            <p:grpSpPr>
              <a:xfrm>
                <a:off x="1270968" y="2444749"/>
                <a:ext cx="735654" cy="559323"/>
                <a:chOff x="1270968" y="2444749"/>
                <a:chExt cx="735654" cy="559323"/>
              </a:xfrm>
            </p:grpSpPr>
            <p:sp>
              <p:nvSpPr>
                <p:cNvPr id="425" name="Rounded Rectangle 424"/>
                <p:cNvSpPr/>
                <p:nvPr/>
              </p:nvSpPr>
              <p:spPr bwMode="auto">
                <a:xfrm>
                  <a:off x="1270968" y="2444749"/>
                  <a:ext cx="735654" cy="559323"/>
                </a:xfrm>
                <a:prstGeom prst="roundRect">
                  <a:avLst>
                    <a:gd name="adj" fmla="val 5869"/>
                  </a:avLst>
                </a:prstGeom>
                <a:solidFill>
                  <a:schemeClr val="accent1"/>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426" name="Rounded Rectangle 425"/>
                <p:cNvSpPr/>
                <p:nvPr/>
              </p:nvSpPr>
              <p:spPr bwMode="auto">
                <a:xfrm>
                  <a:off x="1294699" y="2474371"/>
                  <a:ext cx="688192" cy="25003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Compile &amp; Package</a:t>
                  </a:r>
                </a:p>
              </p:txBody>
            </p:sp>
            <p:pic>
              <p:nvPicPr>
                <p:cNvPr id="42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359" y="2789437"/>
                  <a:ext cx="87573" cy="146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675" y="2789437"/>
                  <a:ext cx="87573" cy="146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1270968" y="3158277"/>
                <a:ext cx="735654" cy="561065"/>
                <a:chOff x="1270968" y="3159149"/>
                <a:chExt cx="735654" cy="561065"/>
              </a:xfrm>
            </p:grpSpPr>
            <p:sp>
              <p:nvSpPr>
                <p:cNvPr id="421" name="Rounded Rectangle 420"/>
                <p:cNvSpPr/>
                <p:nvPr/>
              </p:nvSpPr>
              <p:spPr bwMode="auto">
                <a:xfrm>
                  <a:off x="1270968" y="3159149"/>
                  <a:ext cx="735654" cy="561065"/>
                </a:xfrm>
                <a:prstGeom prst="roundRect">
                  <a:avLst>
                    <a:gd name="adj" fmla="val 5869"/>
                  </a:avLst>
                </a:prstGeom>
                <a:solidFill>
                  <a:schemeClr val="accent2"/>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422" name="Rounded Rectangle 421"/>
                <p:cNvSpPr/>
                <p:nvPr/>
              </p:nvSpPr>
              <p:spPr bwMode="auto">
                <a:xfrm>
                  <a:off x="1294699" y="3188771"/>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Sonar Code Analysis</a:t>
                  </a:r>
                </a:p>
              </p:txBody>
            </p:sp>
            <p:pic>
              <p:nvPicPr>
                <p:cNvPr id="423"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359" y="3507281"/>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4"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675" y="3507281"/>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1269486" y="3873548"/>
                <a:ext cx="737137" cy="561065"/>
                <a:chOff x="1269486" y="3873548"/>
                <a:chExt cx="737137" cy="561065"/>
              </a:xfrm>
            </p:grpSpPr>
            <p:sp>
              <p:nvSpPr>
                <p:cNvPr id="417" name="Rounded Rectangle 416"/>
                <p:cNvSpPr/>
                <p:nvPr/>
              </p:nvSpPr>
              <p:spPr bwMode="auto">
                <a:xfrm>
                  <a:off x="1269486" y="3873548"/>
                  <a:ext cx="737137" cy="561065"/>
                </a:xfrm>
                <a:prstGeom prst="roundRect">
                  <a:avLst>
                    <a:gd name="adj" fmla="val 5869"/>
                  </a:avLst>
                </a:prstGeom>
                <a:solidFill>
                  <a:schemeClr val="accent1"/>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418" name="Rounded Rectangle 417"/>
                <p:cNvSpPr/>
                <p:nvPr/>
              </p:nvSpPr>
              <p:spPr bwMode="auto">
                <a:xfrm>
                  <a:off x="1293217" y="3903170"/>
                  <a:ext cx="689675"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Run Unit Tests</a:t>
                  </a:r>
                </a:p>
              </p:txBody>
            </p:sp>
            <p:pic>
              <p:nvPicPr>
                <p:cNvPr id="419"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859" y="422168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430" y="422168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62" name="Group 361"/>
            <p:cNvGrpSpPr/>
            <p:nvPr/>
          </p:nvGrpSpPr>
          <p:grpSpPr>
            <a:xfrm>
              <a:off x="2124229" y="4279788"/>
              <a:ext cx="737137" cy="561065"/>
              <a:chOff x="2105996" y="3162634"/>
              <a:chExt cx="737137" cy="561065"/>
            </a:xfrm>
          </p:grpSpPr>
          <p:sp>
            <p:nvSpPr>
              <p:cNvPr id="410" name="Rounded Rectangle 409"/>
              <p:cNvSpPr/>
              <p:nvPr/>
            </p:nvSpPr>
            <p:spPr bwMode="auto">
              <a:xfrm>
                <a:off x="2105996" y="3162634"/>
                <a:ext cx="737137"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411" name="Rounded Rectangle 410"/>
              <p:cNvSpPr/>
              <p:nvPr/>
            </p:nvSpPr>
            <p:spPr bwMode="auto">
              <a:xfrm>
                <a:off x="2129727" y="3192256"/>
                <a:ext cx="689675"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Create ST env</a:t>
                </a:r>
              </a:p>
            </p:txBody>
          </p:sp>
          <p:pic>
            <p:nvPicPr>
              <p:cNvPr id="412"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4369" y="3510766"/>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3"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0940" y="3510766"/>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3" name="Group 362"/>
            <p:cNvGrpSpPr/>
            <p:nvPr/>
          </p:nvGrpSpPr>
          <p:grpSpPr>
            <a:xfrm>
              <a:off x="2957915" y="4279788"/>
              <a:ext cx="735654" cy="561065"/>
              <a:chOff x="2942506" y="3162634"/>
              <a:chExt cx="735654" cy="561065"/>
            </a:xfrm>
          </p:grpSpPr>
          <p:sp>
            <p:nvSpPr>
              <p:cNvPr id="406" name="Rounded Rectangle 405"/>
              <p:cNvSpPr/>
              <p:nvPr/>
            </p:nvSpPr>
            <p:spPr bwMode="auto">
              <a:xfrm>
                <a:off x="2942506" y="3162634"/>
                <a:ext cx="735654"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407" name="Rounded Rectangle 406"/>
              <p:cNvSpPr/>
              <p:nvPr/>
            </p:nvSpPr>
            <p:spPr bwMode="auto">
              <a:xfrm>
                <a:off x="2966237" y="3192256"/>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Deploy Code</a:t>
                </a:r>
              </a:p>
            </p:txBody>
          </p:sp>
          <p:pic>
            <p:nvPicPr>
              <p:cNvPr id="408"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897"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213"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4" name="Rounded Rectangle 363"/>
            <p:cNvSpPr/>
            <p:nvPr/>
          </p:nvSpPr>
          <p:spPr bwMode="auto">
            <a:xfrm>
              <a:off x="5454524" y="4279788"/>
              <a:ext cx="737137"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65" name="Rounded Rectangle 364"/>
            <p:cNvSpPr/>
            <p:nvPr/>
          </p:nvSpPr>
          <p:spPr bwMode="auto">
            <a:xfrm>
              <a:off x="5478255" y="4309410"/>
              <a:ext cx="689675"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Create clustered env</a:t>
              </a:r>
            </a:p>
          </p:txBody>
        </p:sp>
        <p:pic>
          <p:nvPicPr>
            <p:cNvPr id="366"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897" y="462792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7"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9468" y="462792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 name="Group 367"/>
            <p:cNvGrpSpPr/>
            <p:nvPr/>
          </p:nvGrpSpPr>
          <p:grpSpPr>
            <a:xfrm>
              <a:off x="5454524" y="4990702"/>
              <a:ext cx="737137" cy="561065"/>
              <a:chOff x="5439745" y="3873548"/>
              <a:chExt cx="737137" cy="561065"/>
            </a:xfrm>
          </p:grpSpPr>
          <p:sp>
            <p:nvSpPr>
              <p:cNvPr id="402" name="Rounded Rectangle 401"/>
              <p:cNvSpPr/>
              <p:nvPr/>
            </p:nvSpPr>
            <p:spPr bwMode="auto">
              <a:xfrm>
                <a:off x="5439745" y="3873548"/>
                <a:ext cx="737137"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403" name="Rounded Rectangle 402"/>
              <p:cNvSpPr/>
              <p:nvPr/>
            </p:nvSpPr>
            <p:spPr bwMode="auto">
              <a:xfrm>
                <a:off x="5463476" y="3903170"/>
                <a:ext cx="689675"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Tear down</a:t>
                </a:r>
                <a:br>
                  <a:rPr lang="en-GB" sz="800" dirty="0">
                    <a:solidFill>
                      <a:schemeClr val="tx1"/>
                    </a:solidFill>
                  </a:rPr>
                </a:br>
                <a:r>
                  <a:rPr lang="en-GB" sz="800" dirty="0">
                    <a:solidFill>
                      <a:schemeClr val="tx1"/>
                    </a:solidFill>
                  </a:rPr>
                  <a:t>ST env</a:t>
                </a:r>
              </a:p>
            </p:txBody>
          </p:sp>
          <p:pic>
            <p:nvPicPr>
              <p:cNvPr id="404"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118" y="422168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5"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689" y="422168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9" name="Rounded Rectangle 368"/>
            <p:cNvSpPr/>
            <p:nvPr/>
          </p:nvSpPr>
          <p:spPr bwMode="auto">
            <a:xfrm>
              <a:off x="6303041" y="4279788"/>
              <a:ext cx="735654"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70" name="Rounded Rectangle 369"/>
            <p:cNvSpPr/>
            <p:nvPr/>
          </p:nvSpPr>
          <p:spPr bwMode="auto">
            <a:xfrm>
              <a:off x="6326772" y="4309410"/>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Deploy Code</a:t>
              </a:r>
            </a:p>
          </p:txBody>
        </p:sp>
        <p:pic>
          <p:nvPicPr>
            <p:cNvPr id="371"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0432" y="4627920"/>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2"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6748" y="4627920"/>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3" name="Rounded Rectangle 372"/>
            <p:cNvSpPr/>
            <p:nvPr/>
          </p:nvSpPr>
          <p:spPr bwMode="auto">
            <a:xfrm>
              <a:off x="7135244" y="4279788"/>
              <a:ext cx="737138"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74" name="Rounded Rectangle 373"/>
            <p:cNvSpPr/>
            <p:nvPr/>
          </p:nvSpPr>
          <p:spPr bwMode="auto">
            <a:xfrm>
              <a:off x="7158975" y="4309410"/>
              <a:ext cx="689676"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Run Perf Test</a:t>
              </a:r>
            </a:p>
          </p:txBody>
        </p:sp>
        <p:pic>
          <p:nvPicPr>
            <p:cNvPr id="375"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618" y="462792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6"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0189" y="462792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7" name="Rounded Rectangle 376"/>
            <p:cNvSpPr/>
            <p:nvPr/>
          </p:nvSpPr>
          <p:spPr bwMode="auto">
            <a:xfrm>
              <a:off x="7135244" y="4990702"/>
              <a:ext cx="737138"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78" name="Rounded Rectangle 377"/>
            <p:cNvSpPr/>
            <p:nvPr/>
          </p:nvSpPr>
          <p:spPr bwMode="auto">
            <a:xfrm>
              <a:off x="7158975" y="5020324"/>
              <a:ext cx="689676"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Run Security Test</a:t>
              </a:r>
            </a:p>
          </p:txBody>
        </p:sp>
        <p:pic>
          <p:nvPicPr>
            <p:cNvPr id="379"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618" y="5338834"/>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0189" y="5338834"/>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1" name="Rounded Rectangle 380"/>
            <p:cNvSpPr/>
            <p:nvPr/>
          </p:nvSpPr>
          <p:spPr bwMode="auto">
            <a:xfrm>
              <a:off x="7135244" y="5700967"/>
              <a:ext cx="737138"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82" name="Rounded Rectangle 381"/>
            <p:cNvSpPr/>
            <p:nvPr/>
          </p:nvSpPr>
          <p:spPr bwMode="auto">
            <a:xfrm>
              <a:off x="7158975" y="5730589"/>
              <a:ext cx="689676"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Run Ops Test</a:t>
              </a:r>
            </a:p>
          </p:txBody>
        </p:sp>
        <p:pic>
          <p:nvPicPr>
            <p:cNvPr id="383"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618" y="6049099"/>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4"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0189" y="6049099"/>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Rounded Rectangle 384"/>
            <p:cNvSpPr/>
            <p:nvPr/>
          </p:nvSpPr>
          <p:spPr bwMode="auto">
            <a:xfrm>
              <a:off x="7968928" y="4997672"/>
              <a:ext cx="737138"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86" name="Rounded Rectangle 385"/>
            <p:cNvSpPr/>
            <p:nvPr/>
          </p:nvSpPr>
          <p:spPr bwMode="auto">
            <a:xfrm>
              <a:off x="7992659" y="5027294"/>
              <a:ext cx="689676"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Prod deploy</a:t>
              </a:r>
            </a:p>
          </p:txBody>
        </p:sp>
        <p:pic>
          <p:nvPicPr>
            <p:cNvPr id="38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7302" y="5345804"/>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3873" y="5345804"/>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 name="Group 388"/>
            <p:cNvGrpSpPr/>
            <p:nvPr/>
          </p:nvGrpSpPr>
          <p:grpSpPr>
            <a:xfrm>
              <a:off x="473172" y="4275432"/>
              <a:ext cx="720822" cy="561064"/>
              <a:chOff x="435942" y="3219495"/>
              <a:chExt cx="720822" cy="499848"/>
            </a:xfrm>
          </p:grpSpPr>
          <p:sp>
            <p:nvSpPr>
              <p:cNvPr id="400" name="Rounded Rectangle 399"/>
              <p:cNvSpPr/>
              <p:nvPr/>
            </p:nvSpPr>
            <p:spPr bwMode="auto">
              <a:xfrm>
                <a:off x="435942" y="3219495"/>
                <a:ext cx="720822" cy="499848"/>
              </a:xfrm>
              <a:prstGeom prst="roundRect">
                <a:avLst>
                  <a:gd name="adj" fmla="val 5869"/>
                </a:avLst>
              </a:prstGeom>
              <a:solidFill>
                <a:schemeClr val="bg1">
                  <a:lumMod val="75000"/>
                </a:schemeClr>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lIns="36000" tIns="432000" rIns="36000" bIns="36000" anchor="b"/>
              <a:lstStyle/>
              <a:p>
                <a:pPr algn="ctr">
                  <a:spcAft>
                    <a:spcPts val="200"/>
                  </a:spcAft>
                </a:pPr>
                <a:r>
                  <a:rPr lang="en-GB" sz="600" dirty="0">
                    <a:solidFill>
                      <a:schemeClr val="tx1"/>
                    </a:solidFill>
                  </a:rPr>
                  <a:t>Committer: jdoe</a:t>
                </a:r>
                <a:br>
                  <a:rPr lang="en-GB" sz="600" dirty="0">
                    <a:solidFill>
                      <a:schemeClr val="tx1"/>
                    </a:solidFill>
                  </a:rPr>
                </a:br>
                <a:r>
                  <a:rPr lang="en-GB" sz="600" dirty="0">
                    <a:solidFill>
                      <a:schemeClr val="tx1"/>
                    </a:solidFill>
                  </a:rPr>
                  <a:t>Story:25</a:t>
                </a:r>
              </a:p>
            </p:txBody>
          </p:sp>
          <p:sp>
            <p:nvSpPr>
              <p:cNvPr id="401" name="Rounded Rectangle 400"/>
              <p:cNvSpPr/>
              <p:nvPr/>
            </p:nvSpPr>
            <p:spPr bwMode="auto">
              <a:xfrm>
                <a:off x="459673" y="3248554"/>
                <a:ext cx="673361" cy="226032"/>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Commit ID: 113</a:t>
                </a:r>
              </a:p>
            </p:txBody>
          </p:sp>
        </p:grpSp>
        <p:grpSp>
          <p:nvGrpSpPr>
            <p:cNvPr id="390" name="Group 389"/>
            <p:cNvGrpSpPr/>
            <p:nvPr/>
          </p:nvGrpSpPr>
          <p:grpSpPr>
            <a:xfrm>
              <a:off x="4622321" y="4279788"/>
              <a:ext cx="735654" cy="561065"/>
              <a:chOff x="4614042" y="3162634"/>
              <a:chExt cx="735654" cy="561065"/>
            </a:xfrm>
          </p:grpSpPr>
          <p:sp>
            <p:nvSpPr>
              <p:cNvPr id="396" name="Rounded Rectangle 395"/>
              <p:cNvSpPr/>
              <p:nvPr/>
            </p:nvSpPr>
            <p:spPr bwMode="auto">
              <a:xfrm>
                <a:off x="4614042" y="3162634"/>
                <a:ext cx="735654"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97" name="Rounded Rectangle 396"/>
              <p:cNvSpPr/>
              <p:nvPr/>
            </p:nvSpPr>
            <p:spPr bwMode="auto">
              <a:xfrm>
                <a:off x="4637773" y="3192256"/>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Run Test Harness</a:t>
                </a:r>
              </a:p>
            </p:txBody>
          </p:sp>
          <p:pic>
            <p:nvPicPr>
              <p:cNvPr id="398"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1433"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7749"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1" name="Group 390"/>
            <p:cNvGrpSpPr/>
            <p:nvPr/>
          </p:nvGrpSpPr>
          <p:grpSpPr>
            <a:xfrm>
              <a:off x="3790118" y="4279788"/>
              <a:ext cx="735654" cy="561065"/>
              <a:chOff x="3747869" y="3162634"/>
              <a:chExt cx="735654" cy="561065"/>
            </a:xfrm>
          </p:grpSpPr>
          <p:sp>
            <p:nvSpPr>
              <p:cNvPr id="392" name="Rounded Rectangle 391"/>
              <p:cNvSpPr/>
              <p:nvPr/>
            </p:nvSpPr>
            <p:spPr bwMode="auto">
              <a:xfrm>
                <a:off x="3747869" y="3162634"/>
                <a:ext cx="735654"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93" name="Rounded Rectangle 392"/>
              <p:cNvSpPr/>
              <p:nvPr/>
            </p:nvSpPr>
            <p:spPr bwMode="auto">
              <a:xfrm>
                <a:off x="3771600" y="3192256"/>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Load Test Data</a:t>
                </a:r>
              </a:p>
            </p:txBody>
          </p:sp>
          <p:pic>
            <p:nvPicPr>
              <p:cNvPr id="394"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5260"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5"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1576"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 name="Rectangle 91"/>
            <p:cNvSpPr/>
            <p:nvPr/>
          </p:nvSpPr>
          <p:spPr>
            <a:xfrm>
              <a:off x="4576148" y="4235835"/>
              <a:ext cx="828000" cy="666000"/>
            </a:xfrm>
            <a:prstGeom prst="rect">
              <a:avLst/>
            </a:prstGeom>
            <a:noFill/>
            <a:ln w="952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3" name="Rectangle 102"/>
          <p:cNvSpPr/>
          <p:nvPr/>
        </p:nvSpPr>
        <p:spPr>
          <a:xfrm>
            <a:off x="1245111" y="4235835"/>
            <a:ext cx="828000" cy="1368000"/>
          </a:xfrm>
          <a:prstGeom prst="rect">
            <a:avLst/>
          </a:prstGeom>
          <a:noFill/>
          <a:ln w="952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4" name="TextBox 103"/>
          <p:cNvSpPr txBox="1"/>
          <p:nvPr/>
        </p:nvSpPr>
        <p:spPr>
          <a:xfrm>
            <a:off x="2784526" y="3166946"/>
            <a:ext cx="494939" cy="259763"/>
          </a:xfrm>
          <a:prstGeom prst="rect">
            <a:avLst/>
          </a:prstGeom>
          <a:noFill/>
        </p:spPr>
        <p:txBody>
          <a:bodyPr wrap="none" lIns="0" tIns="0" rIns="0" bIns="0" rtlCol="0">
            <a:noAutofit/>
          </a:bodyPr>
          <a:lstStyle/>
          <a:p>
            <a:r>
              <a:rPr lang="en-GB" sz="1400" dirty="0">
                <a:solidFill>
                  <a:schemeClr val="tx2"/>
                </a:solidFill>
              </a:rPr>
              <a:t>Static</a:t>
            </a:r>
          </a:p>
        </p:txBody>
      </p:sp>
      <p:sp>
        <p:nvSpPr>
          <p:cNvPr id="105" name="TextBox 104"/>
          <p:cNvSpPr txBox="1"/>
          <p:nvPr/>
        </p:nvSpPr>
        <p:spPr>
          <a:xfrm>
            <a:off x="3427330" y="3166946"/>
            <a:ext cx="679855" cy="251147"/>
          </a:xfrm>
          <a:prstGeom prst="rect">
            <a:avLst/>
          </a:prstGeom>
          <a:noFill/>
        </p:spPr>
        <p:txBody>
          <a:bodyPr wrap="none" lIns="0" tIns="0" rIns="0" bIns="0" rtlCol="0">
            <a:noAutofit/>
          </a:bodyPr>
          <a:lstStyle/>
          <a:p>
            <a:r>
              <a:rPr lang="en-GB" sz="1400" dirty="0">
                <a:solidFill>
                  <a:schemeClr val="tx2"/>
                </a:solidFill>
              </a:rPr>
              <a:t>Dynamic</a:t>
            </a:r>
          </a:p>
        </p:txBody>
      </p:sp>
      <p:sp>
        <p:nvSpPr>
          <p:cNvPr id="106" name="TextBox 105"/>
          <p:cNvSpPr txBox="1"/>
          <p:nvPr/>
        </p:nvSpPr>
        <p:spPr>
          <a:xfrm>
            <a:off x="3427330" y="3855530"/>
            <a:ext cx="1140056" cy="324553"/>
          </a:xfrm>
          <a:prstGeom prst="rect">
            <a:avLst/>
          </a:prstGeom>
          <a:noFill/>
        </p:spPr>
        <p:txBody>
          <a:bodyPr wrap="none" lIns="0" tIns="0" rIns="0" bIns="0" rtlCol="0">
            <a:noAutofit/>
          </a:bodyPr>
          <a:lstStyle/>
          <a:p>
            <a:r>
              <a:rPr lang="en-GB" sz="1400" dirty="0">
                <a:solidFill>
                  <a:schemeClr val="tx2"/>
                </a:solidFill>
              </a:rPr>
              <a:t>Deployment</a:t>
            </a:r>
          </a:p>
        </p:txBody>
      </p:sp>
      <p:sp>
        <p:nvSpPr>
          <p:cNvPr id="117" name="Rectangle 116"/>
          <p:cNvSpPr/>
          <p:nvPr/>
        </p:nvSpPr>
        <p:spPr bwMode="auto">
          <a:xfrm>
            <a:off x="455207" y="3427422"/>
            <a:ext cx="648000" cy="73750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36000" tIns="36000" rIns="36000" bIns="36000" numCol="1" rtlCol="0" anchor="t" anchorCtr="0" compatLnSpc="1">
            <a:prstTxWarp prst="textNoShape">
              <a:avLst/>
            </a:prstTxWarp>
            <a:spAutoFit/>
          </a:bodyPr>
          <a:lstStyle/>
          <a:p>
            <a:pPr marL="0" marR="0" indent="0" algn="l" defTabSz="914400" rtl="0" eaLnBrk="0" fontAlgn="base" latinLnBrk="0" hangingPunct="0">
              <a:lnSpc>
                <a:spcPct val="90000"/>
              </a:lnSpc>
              <a:spcBef>
                <a:spcPct val="0"/>
              </a:spcBef>
              <a:spcAft>
                <a:spcPct val="0"/>
              </a:spcAft>
              <a:buClrTx/>
              <a:buSzTx/>
              <a:buFontTx/>
              <a:buNone/>
              <a:tabLst/>
            </a:pPr>
            <a:r>
              <a:rPr kumimoji="0" lang="en-GB" sz="800" i="0" u="none" strike="noStrike" cap="none" normalizeH="0" baseline="0" dirty="0">
                <a:ln>
                  <a:noFill/>
                </a:ln>
                <a:solidFill>
                  <a:schemeClr val="tx2"/>
                </a:solidFill>
                <a:effectLst/>
                <a:latin typeface="Arial" charset="0"/>
              </a:rPr>
              <a:t>Immediate</a:t>
            </a:r>
            <a:r>
              <a:rPr kumimoji="0" lang="en-GB" sz="800" i="0" u="none" strike="noStrike" cap="none" normalizeH="0" dirty="0">
                <a:ln>
                  <a:noFill/>
                </a:ln>
                <a:solidFill>
                  <a:schemeClr val="tx2"/>
                </a:solidFill>
                <a:effectLst/>
                <a:latin typeface="Arial" charset="0"/>
              </a:rPr>
              <a:t> start after check-in. </a:t>
            </a:r>
            <a:br>
              <a:rPr kumimoji="0" lang="en-GB" sz="800" i="0" u="none" strike="noStrike" cap="none" normalizeH="0" dirty="0">
                <a:ln>
                  <a:noFill/>
                </a:ln>
                <a:solidFill>
                  <a:schemeClr val="tx2"/>
                </a:solidFill>
                <a:effectLst/>
                <a:latin typeface="Arial" charset="0"/>
              </a:rPr>
            </a:br>
            <a:r>
              <a:rPr lang="en-GB" sz="800" baseline="0" dirty="0">
                <a:solidFill>
                  <a:schemeClr val="tx2"/>
                </a:solidFill>
                <a:latin typeface="Arial" charset="0"/>
              </a:rPr>
              <a:t>One</a:t>
            </a:r>
            <a:r>
              <a:rPr lang="en-GB" sz="800" dirty="0">
                <a:solidFill>
                  <a:schemeClr val="tx2"/>
                </a:solidFill>
                <a:latin typeface="Arial" charset="0"/>
              </a:rPr>
              <a:t> new change per new pipeline</a:t>
            </a:r>
            <a:endParaRPr kumimoji="0" lang="en-GB" sz="800" i="0" u="none" strike="noStrike" cap="none" normalizeH="0" baseline="0" dirty="0">
              <a:ln>
                <a:noFill/>
              </a:ln>
              <a:solidFill>
                <a:schemeClr val="tx2"/>
              </a:solidFill>
              <a:effectLst/>
              <a:latin typeface="Arial" charset="0"/>
            </a:endParaRPr>
          </a:p>
        </p:txBody>
      </p:sp>
      <p:sp>
        <p:nvSpPr>
          <p:cNvPr id="118" name="Rectangle 117"/>
          <p:cNvSpPr/>
          <p:nvPr/>
        </p:nvSpPr>
        <p:spPr bwMode="auto">
          <a:xfrm>
            <a:off x="2176809" y="3427422"/>
            <a:ext cx="1044000" cy="405102"/>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36000" tIns="36000" rIns="36000" bIns="36000" numCol="1" rtlCol="0" anchor="t" anchorCtr="0" compatLnSpc="1">
            <a:prstTxWarp prst="textNoShape">
              <a:avLst/>
            </a:prstTxWarp>
            <a:spAutoFit/>
          </a:bodyPr>
          <a:lstStyle/>
          <a:p>
            <a:pPr eaLnBrk="0" hangingPunct="0">
              <a:lnSpc>
                <a:spcPct val="90000"/>
              </a:lnSpc>
            </a:pPr>
            <a:r>
              <a:rPr lang="en-US" sz="800" dirty="0">
                <a:solidFill>
                  <a:schemeClr val="tx2"/>
                </a:solidFill>
                <a:latin typeface="Arial" charset="0"/>
              </a:rPr>
              <a:t>All stages e.g. code analysis used as enforceable gates</a:t>
            </a:r>
          </a:p>
        </p:txBody>
      </p:sp>
      <p:cxnSp>
        <p:nvCxnSpPr>
          <p:cNvPr id="91" name="Elbow Connector 90"/>
          <p:cNvCxnSpPr>
            <a:stCxn id="118" idx="2"/>
            <a:endCxn id="422" idx="0"/>
          </p:cNvCxnSpPr>
          <p:nvPr/>
        </p:nvCxnSpPr>
        <p:spPr>
          <a:xfrm rot="5400000">
            <a:off x="1943067" y="3549310"/>
            <a:ext cx="472529" cy="1038957"/>
          </a:xfrm>
          <a:prstGeom prst="bentConnector3">
            <a:avLst>
              <a:gd name="adj1" fmla="val 67888"/>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430" name="Straight Arrow Connector 429"/>
          <p:cNvCxnSpPr/>
          <p:nvPr/>
        </p:nvCxnSpPr>
        <p:spPr>
          <a:xfrm flipV="1">
            <a:off x="1074629" y="3855530"/>
            <a:ext cx="212549" cy="0"/>
          </a:xfrm>
          <a:prstGeom prst="straightConnector1">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431" name="Straight Arrow Connector 430"/>
          <p:cNvCxnSpPr>
            <a:stCxn id="93" idx="3"/>
          </p:cNvCxnSpPr>
          <p:nvPr/>
        </p:nvCxnSpPr>
        <p:spPr>
          <a:xfrm>
            <a:off x="1000125" y="5279648"/>
            <a:ext cx="287053" cy="0"/>
          </a:xfrm>
          <a:prstGeom prst="straightConnector1">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33" name="Rectangle 432"/>
          <p:cNvSpPr/>
          <p:nvPr/>
        </p:nvSpPr>
        <p:spPr>
          <a:xfrm>
            <a:off x="7089813" y="4235834"/>
            <a:ext cx="828000" cy="2090353"/>
          </a:xfrm>
          <a:prstGeom prst="rect">
            <a:avLst/>
          </a:prstGeom>
          <a:noFill/>
          <a:ln w="952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29640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a:t>All stages on the right</a:t>
            </a:r>
            <a:endParaRPr lang="en-GB" dirty="0"/>
          </a:p>
        </p:txBody>
      </p:sp>
      <p:sp>
        <p:nvSpPr>
          <p:cNvPr id="518146" name="Rectangle 2"/>
          <p:cNvSpPr>
            <a:spLocks noGrp="1" noChangeArrowheads="1"/>
          </p:cNvSpPr>
          <p:nvPr>
            <p:ph type="title"/>
          </p:nvPr>
        </p:nvSpPr>
        <p:spPr/>
        <p:txBody>
          <a:bodyPr/>
          <a:lstStyle/>
          <a:p>
            <a:r>
              <a:rPr lang="en-GB" altLang="en-US"/>
              <a:t>In terms of the V Model</a:t>
            </a:r>
            <a:endParaRPr lang="en-GB" altLang="en-US" dirty="0"/>
          </a:p>
        </p:txBody>
      </p:sp>
      <p:sp>
        <p:nvSpPr>
          <p:cNvPr id="106" name="Footer Placeholder 4"/>
          <p:cNvSpPr>
            <a:spLocks noGrp="1"/>
          </p:cNvSpPr>
          <p:nvPr>
            <p:ph type="ftr" sz="quarter" idx="12"/>
          </p:nvPr>
        </p:nvSpPr>
        <p:spPr/>
        <p:txBody>
          <a:bodyPr/>
          <a:lstStyle/>
          <a:p>
            <a:pPr algn="l"/>
            <a:r>
              <a:rPr lang="en-AU" dirty="0"/>
              <a:t>Copyright © 2016 Accenture  All rights reserved.</a:t>
            </a:r>
          </a:p>
        </p:txBody>
      </p:sp>
      <p:sp>
        <p:nvSpPr>
          <p:cNvPr id="104" name="Slide Number Placeholder 3"/>
          <p:cNvSpPr>
            <a:spLocks noGrp="1"/>
          </p:cNvSpPr>
          <p:nvPr>
            <p:ph type="sldNum" sz="quarter" idx="4"/>
          </p:nvPr>
        </p:nvSpPr>
        <p:spPr>
          <a:xfrm>
            <a:off x="4226140" y="6575425"/>
            <a:ext cx="691721" cy="128588"/>
          </a:xfrm>
        </p:spPr>
        <p:txBody>
          <a:bodyPr/>
          <a:lstStyle/>
          <a:p>
            <a:r>
              <a:rPr lang="en-US" altLang="en-US" dirty="0"/>
              <a:t>Page </a:t>
            </a:r>
            <a:fld id="{118706CE-C4CF-4422-AA09-30EBACBA8DBA}" type="slidenum">
              <a:rPr lang="en-US" altLang="en-US" smtClean="0"/>
              <a:pPr/>
              <a:t>17</a:t>
            </a:fld>
            <a:endParaRPr lang="en-US" altLang="en-US" dirty="0"/>
          </a:p>
        </p:txBody>
      </p:sp>
      <p:sp>
        <p:nvSpPr>
          <p:cNvPr id="6" name="TextBox 5"/>
          <p:cNvSpPr txBox="1"/>
          <p:nvPr/>
        </p:nvSpPr>
        <p:spPr>
          <a:xfrm>
            <a:off x="6714534" y="5408491"/>
            <a:ext cx="487954" cy="169277"/>
          </a:xfrm>
          <a:prstGeom prst="rect">
            <a:avLst/>
          </a:prstGeom>
          <a:noFill/>
        </p:spPr>
        <p:txBody>
          <a:bodyPr wrap="none" lIns="0" tIns="0" rIns="0" bIns="0" rtlCol="0">
            <a:noAutofit/>
          </a:bodyPr>
          <a:lstStyle/>
          <a:p>
            <a:r>
              <a:rPr lang="en-GB" sz="1100" spc="-20" dirty="0">
                <a:solidFill>
                  <a:schemeClr val="accent5"/>
                </a:solidFill>
              </a:rPr>
              <a:t>STATIC</a:t>
            </a:r>
          </a:p>
        </p:txBody>
      </p:sp>
      <p:sp>
        <p:nvSpPr>
          <p:cNvPr id="100" name="Right Brace 99"/>
          <p:cNvSpPr/>
          <p:nvPr/>
        </p:nvSpPr>
        <p:spPr>
          <a:xfrm flipH="1">
            <a:off x="4497015" y="1904314"/>
            <a:ext cx="144000" cy="3132000"/>
          </a:xfrm>
          <a:prstGeom prst="rightBrace">
            <a:avLst>
              <a:gd name="adj1" fmla="val 40889"/>
              <a:gd name="adj2" fmla="val 50000"/>
            </a:avLst>
          </a:prstGeom>
          <a:ln w="12700">
            <a:solidFill>
              <a:schemeClr val="accent2"/>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GB" dirty="0"/>
          </a:p>
        </p:txBody>
      </p:sp>
      <p:sp>
        <p:nvSpPr>
          <p:cNvPr id="101" name="TextBox 100"/>
          <p:cNvSpPr txBox="1"/>
          <p:nvPr/>
        </p:nvSpPr>
        <p:spPr>
          <a:xfrm>
            <a:off x="3770680" y="3402603"/>
            <a:ext cx="634469" cy="135422"/>
          </a:xfrm>
          <a:prstGeom prst="rect">
            <a:avLst/>
          </a:prstGeom>
          <a:noFill/>
        </p:spPr>
        <p:txBody>
          <a:bodyPr wrap="none" lIns="0" tIns="0" rIns="0" bIns="0" rtlCol="0">
            <a:noAutofit/>
          </a:bodyPr>
          <a:lstStyle/>
          <a:p>
            <a:pPr algn="ctr" eaLnBrk="0" hangingPunct="0">
              <a:lnSpc>
                <a:spcPct val="80000"/>
              </a:lnSpc>
            </a:pPr>
            <a:r>
              <a:rPr lang="en-GB" sz="1100" spc="-20" dirty="0">
                <a:solidFill>
                  <a:schemeClr val="accent5"/>
                </a:solidFill>
              </a:rPr>
              <a:t>DYNAMIC</a:t>
            </a:r>
          </a:p>
        </p:txBody>
      </p:sp>
      <p:sp>
        <p:nvSpPr>
          <p:cNvPr id="180" name="Rectangle 33"/>
          <p:cNvSpPr>
            <a:spLocks noChangeArrowheads="1"/>
          </p:cNvSpPr>
          <p:nvPr/>
        </p:nvSpPr>
        <p:spPr bwMode="auto">
          <a:xfrm>
            <a:off x="1298530" y="3756303"/>
            <a:ext cx="4328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Design </a:t>
            </a:r>
          </a:p>
          <a:p>
            <a:pPr eaLnBrk="0" hangingPunct="0">
              <a:lnSpc>
                <a:spcPct val="80000"/>
              </a:lnSpc>
              <a:buClrTx/>
              <a:buFontTx/>
              <a:buNone/>
            </a:pPr>
            <a:r>
              <a:rPr lang="en-GB" altLang="en-US" sz="1000" b="0" i="0" dirty="0">
                <a:solidFill>
                  <a:schemeClr val="tx2"/>
                </a:solidFill>
              </a:rPr>
              <a:t>Review</a:t>
            </a:r>
            <a:endParaRPr lang="en-GB" altLang="en-US" sz="1000" i="0" dirty="0">
              <a:solidFill>
                <a:schemeClr val="tx2"/>
              </a:solidFill>
            </a:endParaRPr>
          </a:p>
        </p:txBody>
      </p:sp>
      <p:sp>
        <p:nvSpPr>
          <p:cNvPr id="181" name="Rectangle 34"/>
          <p:cNvSpPr>
            <a:spLocks noChangeArrowheads="1"/>
          </p:cNvSpPr>
          <p:nvPr/>
        </p:nvSpPr>
        <p:spPr bwMode="auto">
          <a:xfrm>
            <a:off x="2201185" y="4587534"/>
            <a:ext cx="4328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Design </a:t>
            </a:r>
          </a:p>
          <a:p>
            <a:pPr eaLnBrk="0" hangingPunct="0">
              <a:lnSpc>
                <a:spcPct val="80000"/>
              </a:lnSpc>
              <a:buClrTx/>
              <a:buFontTx/>
              <a:buNone/>
            </a:pPr>
            <a:r>
              <a:rPr lang="en-GB" altLang="en-US" sz="1000" b="0" i="0" dirty="0">
                <a:solidFill>
                  <a:schemeClr val="tx2"/>
                </a:solidFill>
              </a:rPr>
              <a:t>Review</a:t>
            </a:r>
            <a:endParaRPr lang="en-GB" altLang="en-US" sz="1000" i="0" dirty="0">
              <a:solidFill>
                <a:schemeClr val="tx2"/>
              </a:solidFill>
            </a:endParaRPr>
          </a:p>
        </p:txBody>
      </p:sp>
      <p:sp>
        <p:nvSpPr>
          <p:cNvPr id="182" name="Rectangle 35"/>
          <p:cNvSpPr>
            <a:spLocks noChangeArrowheads="1"/>
          </p:cNvSpPr>
          <p:nvPr/>
        </p:nvSpPr>
        <p:spPr bwMode="auto">
          <a:xfrm>
            <a:off x="3100003" y="5424621"/>
            <a:ext cx="4199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Design</a:t>
            </a:r>
          </a:p>
          <a:p>
            <a:pPr eaLnBrk="0" hangingPunct="0">
              <a:lnSpc>
                <a:spcPct val="80000"/>
              </a:lnSpc>
              <a:buClrTx/>
              <a:buFontTx/>
              <a:buNone/>
            </a:pPr>
            <a:r>
              <a:rPr lang="en-GB" altLang="en-US" sz="1000" b="0" i="0" dirty="0">
                <a:solidFill>
                  <a:schemeClr val="tx2"/>
                </a:solidFill>
              </a:rPr>
              <a:t>Review</a:t>
            </a:r>
            <a:endParaRPr lang="en-GB" altLang="en-US" sz="1000" i="0" dirty="0">
              <a:solidFill>
                <a:schemeClr val="tx2"/>
              </a:solidFill>
            </a:endParaRPr>
          </a:p>
        </p:txBody>
      </p:sp>
      <p:sp>
        <p:nvSpPr>
          <p:cNvPr id="183" name="Rectangle 36"/>
          <p:cNvSpPr>
            <a:spLocks noChangeArrowheads="1"/>
          </p:cNvSpPr>
          <p:nvPr/>
        </p:nvSpPr>
        <p:spPr bwMode="auto">
          <a:xfrm>
            <a:off x="5571940" y="5428800"/>
            <a:ext cx="7598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Code</a:t>
            </a:r>
            <a:br>
              <a:rPr lang="en-GB" altLang="en-US" sz="1000" b="0" i="0" dirty="0">
                <a:solidFill>
                  <a:schemeClr val="tx2"/>
                </a:solidFill>
              </a:rPr>
            </a:br>
            <a:r>
              <a:rPr lang="en-GB" altLang="en-US" sz="1000" b="0" i="0" dirty="0">
                <a:solidFill>
                  <a:schemeClr val="tx2"/>
                </a:solidFill>
              </a:rPr>
              <a:t>Review</a:t>
            </a:r>
            <a:endParaRPr lang="en-GB" altLang="en-US" sz="1000" i="0" dirty="0">
              <a:solidFill>
                <a:schemeClr val="tx2"/>
              </a:solidFill>
            </a:endParaRPr>
          </a:p>
        </p:txBody>
      </p:sp>
      <p:sp>
        <p:nvSpPr>
          <p:cNvPr id="184" name="Rectangle 37"/>
          <p:cNvSpPr>
            <a:spLocks noChangeArrowheads="1"/>
          </p:cNvSpPr>
          <p:nvPr/>
        </p:nvSpPr>
        <p:spPr bwMode="auto">
          <a:xfrm>
            <a:off x="6489357" y="4587077"/>
            <a:ext cx="703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Test </a:t>
            </a:r>
            <a:br>
              <a:rPr lang="en-GB" altLang="en-US" sz="1000" b="0" i="0" dirty="0">
                <a:solidFill>
                  <a:schemeClr val="tx2"/>
                </a:solidFill>
              </a:rPr>
            </a:br>
            <a:r>
              <a:rPr lang="en-GB" altLang="en-US" sz="1000" b="0" i="0" dirty="0">
                <a:solidFill>
                  <a:schemeClr val="tx2"/>
                </a:solidFill>
              </a:rPr>
              <a:t>Review</a:t>
            </a:r>
            <a:endParaRPr lang="en-GB" altLang="en-US" sz="1000" i="0" dirty="0">
              <a:solidFill>
                <a:schemeClr val="tx2"/>
              </a:solidFill>
            </a:endParaRPr>
          </a:p>
        </p:txBody>
      </p:sp>
      <p:sp>
        <p:nvSpPr>
          <p:cNvPr id="185" name="Rectangle 38"/>
          <p:cNvSpPr>
            <a:spLocks noChangeArrowheads="1"/>
          </p:cNvSpPr>
          <p:nvPr/>
        </p:nvSpPr>
        <p:spPr bwMode="auto">
          <a:xfrm>
            <a:off x="7401489" y="3755855"/>
            <a:ext cx="703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Test </a:t>
            </a:r>
            <a:br>
              <a:rPr lang="en-GB" altLang="en-US" sz="1000" b="0" i="0" dirty="0">
                <a:solidFill>
                  <a:schemeClr val="tx2"/>
                </a:solidFill>
              </a:rPr>
            </a:br>
            <a:r>
              <a:rPr lang="en-GB" altLang="en-US" sz="1000" b="0" i="0" dirty="0">
                <a:solidFill>
                  <a:schemeClr val="tx2"/>
                </a:solidFill>
              </a:rPr>
              <a:t>Review</a:t>
            </a:r>
            <a:endParaRPr lang="en-GB" altLang="en-US" sz="1000" i="0" dirty="0">
              <a:solidFill>
                <a:schemeClr val="tx2"/>
              </a:solidFill>
            </a:endParaRPr>
          </a:p>
        </p:txBody>
      </p:sp>
      <p:sp>
        <p:nvSpPr>
          <p:cNvPr id="186" name="Rectangle 74"/>
          <p:cNvSpPr>
            <a:spLocks noChangeArrowheads="1"/>
          </p:cNvSpPr>
          <p:nvPr/>
        </p:nvSpPr>
        <p:spPr bwMode="auto">
          <a:xfrm>
            <a:off x="650478" y="3194933"/>
            <a:ext cx="6235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Scope </a:t>
            </a:r>
          </a:p>
          <a:p>
            <a:pPr eaLnBrk="0" hangingPunct="0">
              <a:lnSpc>
                <a:spcPct val="80000"/>
              </a:lnSpc>
              <a:buClrTx/>
              <a:buFontTx/>
              <a:buNone/>
            </a:pPr>
            <a:r>
              <a:rPr lang="en-GB" altLang="en-US" sz="1000" b="0" i="0" dirty="0">
                <a:solidFill>
                  <a:schemeClr val="tx2"/>
                </a:solidFill>
              </a:rPr>
              <a:t>Agreement</a:t>
            </a:r>
          </a:p>
        </p:txBody>
      </p:sp>
      <p:cxnSp>
        <p:nvCxnSpPr>
          <p:cNvPr id="187" name="Elbow Connector 186"/>
          <p:cNvCxnSpPr>
            <a:stCxn id="211" idx="2"/>
            <a:endCxn id="209" idx="1"/>
          </p:cNvCxnSpPr>
          <p:nvPr/>
        </p:nvCxnSpPr>
        <p:spPr>
          <a:xfrm rot="16200000" flipH="1">
            <a:off x="892398" y="2597430"/>
            <a:ext cx="524049" cy="389619"/>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88" name="Elbow Connector 187"/>
          <p:cNvCxnSpPr>
            <a:stCxn id="209" idx="2"/>
            <a:endCxn id="207" idx="1"/>
          </p:cNvCxnSpPr>
          <p:nvPr/>
        </p:nvCxnSpPr>
        <p:spPr>
          <a:xfrm rot="16200000" flipH="1">
            <a:off x="1786017" y="3427479"/>
            <a:ext cx="524049" cy="389619"/>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89" name="Elbow Connector 188"/>
          <p:cNvCxnSpPr>
            <a:stCxn id="207" idx="2"/>
            <a:endCxn id="208" idx="1"/>
          </p:cNvCxnSpPr>
          <p:nvPr/>
        </p:nvCxnSpPr>
        <p:spPr>
          <a:xfrm rot="16200000" flipH="1">
            <a:off x="2679636" y="4257528"/>
            <a:ext cx="524049" cy="389619"/>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90" name="Elbow Connector 189"/>
          <p:cNvCxnSpPr>
            <a:stCxn id="208" idx="2"/>
            <a:endCxn id="203" idx="1"/>
          </p:cNvCxnSpPr>
          <p:nvPr/>
        </p:nvCxnSpPr>
        <p:spPr>
          <a:xfrm rot="16200000" flipH="1">
            <a:off x="3573255" y="5087577"/>
            <a:ext cx="524048" cy="389619"/>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stCxn id="203" idx="3"/>
            <a:endCxn id="204" idx="2"/>
          </p:cNvCxnSpPr>
          <p:nvPr/>
        </p:nvCxnSpPr>
        <p:spPr>
          <a:xfrm flipV="1">
            <a:off x="5038089" y="5016886"/>
            <a:ext cx="401524" cy="527525"/>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stCxn id="204" idx="3"/>
            <a:endCxn id="205" idx="2"/>
          </p:cNvCxnSpPr>
          <p:nvPr/>
        </p:nvCxnSpPr>
        <p:spPr>
          <a:xfrm flipV="1">
            <a:off x="5943613" y="4183362"/>
            <a:ext cx="401524" cy="527524"/>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93" name="Elbow Connector 192"/>
          <p:cNvCxnSpPr>
            <a:stCxn id="205" idx="3"/>
            <a:endCxn id="206" idx="2"/>
          </p:cNvCxnSpPr>
          <p:nvPr/>
        </p:nvCxnSpPr>
        <p:spPr>
          <a:xfrm flipV="1">
            <a:off x="6849137" y="3349838"/>
            <a:ext cx="401524" cy="527524"/>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94" name="Elbow Connector 193"/>
          <p:cNvCxnSpPr>
            <a:stCxn id="206" idx="3"/>
            <a:endCxn id="210" idx="2"/>
          </p:cNvCxnSpPr>
          <p:nvPr/>
        </p:nvCxnSpPr>
        <p:spPr>
          <a:xfrm flipV="1">
            <a:off x="7754661" y="2516314"/>
            <a:ext cx="401524" cy="527524"/>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95" name="Freeform 85"/>
          <p:cNvSpPr>
            <a:spLocks/>
          </p:cNvSpPr>
          <p:nvPr/>
        </p:nvSpPr>
        <p:spPr bwMode="auto">
          <a:xfrm>
            <a:off x="8068051" y="2951276"/>
            <a:ext cx="180000" cy="180000"/>
          </a:xfrm>
          <a:custGeom>
            <a:avLst/>
            <a:gdLst>
              <a:gd name="T0" fmla="*/ 0 w 215"/>
              <a:gd name="T1" fmla="*/ 64 h 129"/>
              <a:gd name="T2" fmla="*/ 107 w 215"/>
              <a:gd name="T3" fmla="*/ 0 h 129"/>
              <a:gd name="T4" fmla="*/ 215 w 215"/>
              <a:gd name="T5" fmla="*/ 64 h 129"/>
              <a:gd name="T6" fmla="*/ 107 w 215"/>
              <a:gd name="T7" fmla="*/ 129 h 129"/>
              <a:gd name="T8" fmla="*/ 0 w 215"/>
              <a:gd name="T9" fmla="*/ 64 h 129"/>
            </a:gdLst>
            <a:ahLst/>
            <a:cxnLst>
              <a:cxn ang="0">
                <a:pos x="T0" y="T1"/>
              </a:cxn>
              <a:cxn ang="0">
                <a:pos x="T2" y="T3"/>
              </a:cxn>
              <a:cxn ang="0">
                <a:pos x="T4" y="T5"/>
              </a:cxn>
              <a:cxn ang="0">
                <a:pos x="T6" y="T7"/>
              </a:cxn>
              <a:cxn ang="0">
                <a:pos x="T8" y="T9"/>
              </a:cxn>
            </a:cxnLst>
            <a:rect l="0" t="0" r="r" b="b"/>
            <a:pathLst>
              <a:path w="215" h="129">
                <a:moveTo>
                  <a:pt x="0" y="64"/>
                </a:moveTo>
                <a:lnTo>
                  <a:pt x="107" y="0"/>
                </a:lnTo>
                <a:lnTo>
                  <a:pt x="215" y="64"/>
                </a:lnTo>
                <a:lnTo>
                  <a:pt x="107" y="129"/>
                </a:lnTo>
                <a:lnTo>
                  <a:pt x="0" y="64"/>
                </a:lnTo>
                <a:close/>
              </a:path>
            </a:pathLst>
          </a:custGeom>
          <a:solidFill>
            <a:schemeClr val="accent5"/>
          </a:solidFill>
          <a:ln w="19050">
            <a:solidFill>
              <a:schemeClr val="bg1"/>
            </a:solidFill>
          </a:ln>
          <a:extLst/>
        </p:spPr>
        <p:txBody>
          <a:bodyPr/>
          <a:lstStyle/>
          <a:p>
            <a:endParaRPr lang="en-GB" sz="1200" dirty="0"/>
          </a:p>
        </p:txBody>
      </p:sp>
      <p:sp>
        <p:nvSpPr>
          <p:cNvPr id="196" name="Freeform 32"/>
          <p:cNvSpPr>
            <a:spLocks/>
          </p:cNvSpPr>
          <p:nvPr/>
        </p:nvSpPr>
        <p:spPr bwMode="auto">
          <a:xfrm>
            <a:off x="7162527" y="3784400"/>
            <a:ext cx="180000" cy="180000"/>
          </a:xfrm>
          <a:custGeom>
            <a:avLst/>
            <a:gdLst>
              <a:gd name="T0" fmla="*/ 0 w 215"/>
              <a:gd name="T1" fmla="*/ 65 h 129"/>
              <a:gd name="T2" fmla="*/ 107 w 215"/>
              <a:gd name="T3" fmla="*/ 0 h 129"/>
              <a:gd name="T4" fmla="*/ 215 w 215"/>
              <a:gd name="T5" fmla="*/ 65 h 129"/>
              <a:gd name="T6" fmla="*/ 107 w 215"/>
              <a:gd name="T7" fmla="*/ 129 h 129"/>
              <a:gd name="T8" fmla="*/ 0 w 215"/>
              <a:gd name="T9" fmla="*/ 65 h 129"/>
            </a:gdLst>
            <a:ahLst/>
            <a:cxnLst>
              <a:cxn ang="0">
                <a:pos x="T0" y="T1"/>
              </a:cxn>
              <a:cxn ang="0">
                <a:pos x="T2" y="T3"/>
              </a:cxn>
              <a:cxn ang="0">
                <a:pos x="T4" y="T5"/>
              </a:cxn>
              <a:cxn ang="0">
                <a:pos x="T6" y="T7"/>
              </a:cxn>
              <a:cxn ang="0">
                <a:pos x="T8" y="T9"/>
              </a:cxn>
            </a:cxnLst>
            <a:rect l="0" t="0" r="r" b="b"/>
            <a:pathLst>
              <a:path w="215" h="129">
                <a:moveTo>
                  <a:pt x="0" y="65"/>
                </a:moveTo>
                <a:lnTo>
                  <a:pt x="107" y="0"/>
                </a:lnTo>
                <a:lnTo>
                  <a:pt x="215" y="65"/>
                </a:lnTo>
                <a:lnTo>
                  <a:pt x="107" y="129"/>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197" name="Freeform 28"/>
          <p:cNvSpPr>
            <a:spLocks/>
          </p:cNvSpPr>
          <p:nvPr/>
        </p:nvSpPr>
        <p:spPr bwMode="auto">
          <a:xfrm>
            <a:off x="5350050" y="5447481"/>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198" name="Freeform 30"/>
          <p:cNvSpPr>
            <a:spLocks/>
          </p:cNvSpPr>
          <p:nvPr/>
        </p:nvSpPr>
        <p:spPr bwMode="auto">
          <a:xfrm>
            <a:off x="6257003" y="4616579"/>
            <a:ext cx="180000" cy="180000"/>
          </a:xfrm>
          <a:custGeom>
            <a:avLst/>
            <a:gdLst>
              <a:gd name="T0" fmla="*/ 0 w 215"/>
              <a:gd name="T1" fmla="*/ 64 h 129"/>
              <a:gd name="T2" fmla="*/ 108 w 215"/>
              <a:gd name="T3" fmla="*/ 0 h 129"/>
              <a:gd name="T4" fmla="*/ 215 w 215"/>
              <a:gd name="T5" fmla="*/ 64 h 129"/>
              <a:gd name="T6" fmla="*/ 108 w 215"/>
              <a:gd name="T7" fmla="*/ 129 h 129"/>
              <a:gd name="T8" fmla="*/ 0 w 215"/>
              <a:gd name="T9" fmla="*/ 64 h 129"/>
            </a:gdLst>
            <a:ahLst/>
            <a:cxnLst>
              <a:cxn ang="0">
                <a:pos x="T0" y="T1"/>
              </a:cxn>
              <a:cxn ang="0">
                <a:pos x="T2" y="T3"/>
              </a:cxn>
              <a:cxn ang="0">
                <a:pos x="T4" y="T5"/>
              </a:cxn>
              <a:cxn ang="0">
                <a:pos x="T6" y="T7"/>
              </a:cxn>
              <a:cxn ang="0">
                <a:pos x="T8" y="T9"/>
              </a:cxn>
            </a:cxnLst>
            <a:rect l="0" t="0" r="r" b="b"/>
            <a:pathLst>
              <a:path w="215" h="129">
                <a:moveTo>
                  <a:pt x="0" y="64"/>
                </a:moveTo>
                <a:lnTo>
                  <a:pt x="108" y="0"/>
                </a:lnTo>
                <a:lnTo>
                  <a:pt x="215" y="64"/>
                </a:lnTo>
                <a:lnTo>
                  <a:pt x="108" y="129"/>
                </a:lnTo>
                <a:lnTo>
                  <a:pt x="0" y="64"/>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199" name="Freeform 28"/>
          <p:cNvSpPr>
            <a:spLocks/>
          </p:cNvSpPr>
          <p:nvPr/>
        </p:nvSpPr>
        <p:spPr bwMode="auto">
          <a:xfrm>
            <a:off x="3550470" y="5447481"/>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200" name="Freeform 28"/>
          <p:cNvSpPr>
            <a:spLocks/>
          </p:cNvSpPr>
          <p:nvPr/>
        </p:nvSpPr>
        <p:spPr bwMode="auto">
          <a:xfrm>
            <a:off x="2656851" y="4623959"/>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201" name="Freeform 28"/>
          <p:cNvSpPr>
            <a:spLocks/>
          </p:cNvSpPr>
          <p:nvPr/>
        </p:nvSpPr>
        <p:spPr bwMode="auto">
          <a:xfrm>
            <a:off x="1756833" y="3794193"/>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202" name="Freeform 28"/>
          <p:cNvSpPr>
            <a:spLocks/>
          </p:cNvSpPr>
          <p:nvPr/>
        </p:nvSpPr>
        <p:spPr bwMode="auto">
          <a:xfrm>
            <a:off x="872263" y="2956342"/>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203" name="Rectangle 5"/>
          <p:cNvSpPr>
            <a:spLocks noChangeArrowheads="1"/>
          </p:cNvSpPr>
          <p:nvPr/>
        </p:nvSpPr>
        <p:spPr bwMode="auto">
          <a:xfrm>
            <a:off x="4030089" y="5238411"/>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a:solidFill>
                  <a:schemeClr val="accent5"/>
                </a:solidFill>
              </a:rPr>
              <a:t>CODE</a:t>
            </a:r>
            <a:br>
              <a:rPr lang="en-GB" altLang="en-US" sz="1100" b="0" i="0" spc="-20">
                <a:solidFill>
                  <a:schemeClr val="accent5"/>
                </a:solidFill>
              </a:rPr>
            </a:br>
            <a:r>
              <a:rPr lang="en-GB" altLang="en-US" sz="1100" b="0" i="0" spc="-20">
                <a:solidFill>
                  <a:schemeClr val="accent5"/>
                </a:solidFill>
              </a:rPr>
              <a:t>UNIT TEST</a:t>
            </a:r>
            <a:endParaRPr lang="en-GB" altLang="en-US" sz="1100" i="0" spc="-20" dirty="0">
              <a:solidFill>
                <a:schemeClr val="accent5"/>
              </a:solidFill>
            </a:endParaRPr>
          </a:p>
        </p:txBody>
      </p:sp>
      <p:sp>
        <p:nvSpPr>
          <p:cNvPr id="204" name="Rectangle 12"/>
          <p:cNvSpPr>
            <a:spLocks noChangeArrowheads="1"/>
          </p:cNvSpPr>
          <p:nvPr/>
        </p:nvSpPr>
        <p:spPr bwMode="auto">
          <a:xfrm>
            <a:off x="4935613" y="4404886"/>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a:solidFill>
                  <a:schemeClr val="accent5"/>
                </a:solidFill>
              </a:rPr>
              <a:t>LINK</a:t>
            </a:r>
            <a:br>
              <a:rPr lang="en-GB" altLang="en-US" sz="1100" b="0" i="0" spc="-20" dirty="0">
                <a:solidFill>
                  <a:schemeClr val="accent5"/>
                </a:solidFill>
              </a:rPr>
            </a:br>
            <a:r>
              <a:rPr lang="en-GB" altLang="en-US" sz="1100" b="0" i="0" spc="-20" dirty="0">
                <a:solidFill>
                  <a:schemeClr val="accent5"/>
                </a:solidFill>
              </a:rPr>
              <a:t>TEST</a:t>
            </a:r>
            <a:endParaRPr lang="en-GB" altLang="en-US" sz="1100" i="0" spc="-20" dirty="0">
              <a:solidFill>
                <a:schemeClr val="accent5"/>
              </a:solidFill>
            </a:endParaRPr>
          </a:p>
        </p:txBody>
      </p:sp>
      <p:sp>
        <p:nvSpPr>
          <p:cNvPr id="205" name="Rectangle 16"/>
          <p:cNvSpPr>
            <a:spLocks noChangeArrowheads="1"/>
          </p:cNvSpPr>
          <p:nvPr/>
        </p:nvSpPr>
        <p:spPr bwMode="auto">
          <a:xfrm>
            <a:off x="5841137" y="3571362"/>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a:solidFill>
                  <a:schemeClr val="accent5"/>
                </a:solidFill>
              </a:rPr>
              <a:t>ASSEMBLY</a:t>
            </a:r>
            <a:br>
              <a:rPr lang="en-GB" altLang="en-US" sz="1100" b="0" i="0" spc="-20" dirty="0">
                <a:solidFill>
                  <a:schemeClr val="accent5"/>
                </a:solidFill>
              </a:rPr>
            </a:br>
            <a:r>
              <a:rPr lang="en-GB" altLang="en-US" sz="1100" b="0" i="0" spc="-20" dirty="0">
                <a:solidFill>
                  <a:schemeClr val="accent5"/>
                </a:solidFill>
              </a:rPr>
              <a:t>TEST</a:t>
            </a:r>
            <a:endParaRPr lang="en-GB" altLang="en-US" sz="1100" i="0" spc="-20" dirty="0">
              <a:solidFill>
                <a:schemeClr val="accent5"/>
              </a:solidFill>
            </a:endParaRPr>
          </a:p>
        </p:txBody>
      </p:sp>
      <p:sp>
        <p:nvSpPr>
          <p:cNvPr id="206" name="Rectangle 20"/>
          <p:cNvSpPr>
            <a:spLocks noChangeArrowheads="1"/>
          </p:cNvSpPr>
          <p:nvPr/>
        </p:nvSpPr>
        <p:spPr bwMode="auto">
          <a:xfrm>
            <a:off x="6746661" y="2737838"/>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a:solidFill>
                  <a:schemeClr val="accent5"/>
                </a:solidFill>
              </a:rPr>
              <a:t>BUSINESS</a:t>
            </a:r>
            <a:br>
              <a:rPr lang="en-GB" altLang="en-US" sz="1100" b="0" i="0" spc="-20" dirty="0">
                <a:solidFill>
                  <a:schemeClr val="accent5"/>
                </a:solidFill>
              </a:rPr>
            </a:br>
            <a:r>
              <a:rPr lang="en-GB" altLang="en-US" sz="1100" b="0" i="0" spc="-20" dirty="0">
                <a:solidFill>
                  <a:schemeClr val="accent5"/>
                </a:solidFill>
              </a:rPr>
              <a:t>PROCESS </a:t>
            </a:r>
          </a:p>
          <a:p>
            <a:pPr algn="ctr" eaLnBrk="0" hangingPunct="0">
              <a:lnSpc>
                <a:spcPct val="80000"/>
              </a:lnSpc>
              <a:buClrTx/>
              <a:buFontTx/>
              <a:buNone/>
            </a:pPr>
            <a:r>
              <a:rPr lang="en-GB" altLang="en-US" sz="1100" b="0" i="0" spc="-20" dirty="0">
                <a:solidFill>
                  <a:schemeClr val="accent5"/>
                </a:solidFill>
              </a:rPr>
              <a:t>TEST</a:t>
            </a:r>
            <a:endParaRPr lang="en-GB" altLang="en-US" sz="1100" i="0" spc="-20" dirty="0">
              <a:solidFill>
                <a:schemeClr val="accent5"/>
              </a:solidFill>
            </a:endParaRPr>
          </a:p>
        </p:txBody>
      </p:sp>
      <p:sp>
        <p:nvSpPr>
          <p:cNvPr id="207" name="Rectangle 44"/>
          <p:cNvSpPr>
            <a:spLocks noChangeArrowheads="1"/>
          </p:cNvSpPr>
          <p:nvPr/>
        </p:nvSpPr>
        <p:spPr bwMode="auto">
          <a:xfrm>
            <a:off x="2242851" y="3578314"/>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a:solidFill>
                  <a:schemeClr val="accent5"/>
                </a:solidFill>
              </a:rPr>
              <a:t>FUNC.</a:t>
            </a:r>
            <a:br>
              <a:rPr lang="en-GB" altLang="en-US" sz="1100" b="0" i="0" spc="-20" dirty="0">
                <a:solidFill>
                  <a:schemeClr val="accent5"/>
                </a:solidFill>
              </a:rPr>
            </a:br>
            <a:r>
              <a:rPr lang="en-GB" altLang="en-US" sz="1100" b="0" i="0" spc="-20" dirty="0">
                <a:solidFill>
                  <a:schemeClr val="accent5"/>
                </a:solidFill>
              </a:rPr>
              <a:t>DESIGN</a:t>
            </a:r>
            <a:endParaRPr lang="en-GB" altLang="en-US" sz="1100" i="0" spc="-20" dirty="0">
              <a:solidFill>
                <a:schemeClr val="accent5"/>
              </a:solidFill>
            </a:endParaRPr>
          </a:p>
        </p:txBody>
      </p:sp>
      <p:sp>
        <p:nvSpPr>
          <p:cNvPr id="208" name="Rectangle 48"/>
          <p:cNvSpPr>
            <a:spLocks noChangeArrowheads="1"/>
          </p:cNvSpPr>
          <p:nvPr/>
        </p:nvSpPr>
        <p:spPr bwMode="auto">
          <a:xfrm>
            <a:off x="3136470" y="4408363"/>
            <a:ext cx="1008000" cy="612000"/>
          </a:xfrm>
          <a:prstGeom prst="roundRect">
            <a:avLst/>
          </a:prstGeom>
          <a:solidFill>
            <a:schemeClr val="bg1"/>
          </a:solidFill>
          <a:ln w="19050">
            <a:solidFill>
              <a:schemeClr val="accent2"/>
            </a:solidFill>
            <a:miter lim="800000"/>
            <a:headEnd/>
            <a:tailEnd/>
          </a:ln>
          <a:extLst/>
        </p:spPr>
        <p:txBody>
          <a:bodyPr lIns="0" tIns="72000" rIns="0" bIns="0" anchor="ctr">
            <a:noAutofit/>
          </a:bodyPr>
          <a:lstStyle/>
          <a:p>
            <a:pPr algn="ctr" eaLnBrk="0" hangingPunct="0">
              <a:lnSpc>
                <a:spcPct val="80000"/>
              </a:lnSpc>
              <a:buClrTx/>
              <a:buFontTx/>
              <a:buNone/>
            </a:pPr>
            <a:r>
              <a:rPr lang="en-GB" altLang="en-US" sz="1100" b="0" i="0" spc="-20" dirty="0">
                <a:solidFill>
                  <a:schemeClr val="accent5"/>
                </a:solidFill>
              </a:rPr>
              <a:t>TECH</a:t>
            </a:r>
            <a:br>
              <a:rPr lang="en-GB" altLang="en-US" sz="1100" b="0" i="0" spc="-20" dirty="0">
                <a:solidFill>
                  <a:schemeClr val="accent5"/>
                </a:solidFill>
              </a:rPr>
            </a:br>
            <a:r>
              <a:rPr lang="en-GB" altLang="en-US" sz="1100" b="0" i="0" spc="-20" dirty="0">
                <a:solidFill>
                  <a:schemeClr val="accent5"/>
                </a:solidFill>
              </a:rPr>
              <a:t>DESIGN</a:t>
            </a:r>
            <a:endParaRPr lang="en-GB" altLang="en-US" sz="1100" i="0" spc="-20" dirty="0">
              <a:solidFill>
                <a:schemeClr val="accent5"/>
              </a:solidFill>
            </a:endParaRPr>
          </a:p>
        </p:txBody>
      </p:sp>
      <p:sp>
        <p:nvSpPr>
          <p:cNvPr id="209" name="Rectangle 80"/>
          <p:cNvSpPr>
            <a:spLocks noChangeArrowheads="1"/>
          </p:cNvSpPr>
          <p:nvPr/>
        </p:nvSpPr>
        <p:spPr bwMode="auto">
          <a:xfrm>
            <a:off x="1349232" y="2748265"/>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a:solidFill>
                  <a:schemeClr val="accent5"/>
                </a:solidFill>
              </a:rPr>
              <a:t>HLD</a:t>
            </a:r>
            <a:endParaRPr lang="en-GB" altLang="en-US" sz="1100" i="0" spc="-20" dirty="0">
              <a:solidFill>
                <a:schemeClr val="accent5"/>
              </a:solidFill>
            </a:endParaRPr>
          </a:p>
        </p:txBody>
      </p:sp>
      <p:sp>
        <p:nvSpPr>
          <p:cNvPr id="210" name="Rectangle 84"/>
          <p:cNvSpPr>
            <a:spLocks noChangeArrowheads="1"/>
          </p:cNvSpPr>
          <p:nvPr/>
        </p:nvSpPr>
        <p:spPr bwMode="auto">
          <a:xfrm>
            <a:off x="7652185" y="1904314"/>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40" dirty="0">
                <a:solidFill>
                  <a:schemeClr val="accent5"/>
                </a:solidFill>
              </a:rPr>
              <a:t>USER</a:t>
            </a:r>
            <a:br>
              <a:rPr lang="en-GB" altLang="en-US" sz="1100" b="0" i="0" spc="-40" dirty="0">
                <a:solidFill>
                  <a:schemeClr val="accent5"/>
                </a:solidFill>
              </a:rPr>
            </a:br>
            <a:r>
              <a:rPr lang="en-GB" altLang="en-US" sz="1100" b="0" i="0" spc="-40" dirty="0">
                <a:solidFill>
                  <a:schemeClr val="accent5"/>
                </a:solidFill>
              </a:rPr>
              <a:t>ACCEPTANCE</a:t>
            </a:r>
            <a:br>
              <a:rPr lang="en-GB" altLang="en-US" sz="1100" b="0" i="0" spc="-40" dirty="0">
                <a:solidFill>
                  <a:schemeClr val="accent5"/>
                </a:solidFill>
              </a:rPr>
            </a:br>
            <a:r>
              <a:rPr lang="en-GB" altLang="en-US" sz="1100" b="0" i="0" spc="-40" dirty="0">
                <a:solidFill>
                  <a:schemeClr val="accent5"/>
                </a:solidFill>
              </a:rPr>
              <a:t>TEST</a:t>
            </a:r>
            <a:endParaRPr lang="en-GB" altLang="en-US" sz="1100" i="0" spc="-40" dirty="0">
              <a:solidFill>
                <a:schemeClr val="accent5"/>
              </a:solidFill>
            </a:endParaRPr>
          </a:p>
        </p:txBody>
      </p:sp>
      <p:sp>
        <p:nvSpPr>
          <p:cNvPr id="211" name="Rectangle 71"/>
          <p:cNvSpPr>
            <a:spLocks noChangeArrowheads="1"/>
          </p:cNvSpPr>
          <p:nvPr/>
        </p:nvSpPr>
        <p:spPr bwMode="auto">
          <a:xfrm>
            <a:off x="455613" y="1918216"/>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a:solidFill>
                  <a:schemeClr val="accent5"/>
                </a:solidFill>
              </a:rPr>
              <a:t>SCOPE</a:t>
            </a:r>
            <a:endParaRPr lang="en-GB" altLang="en-US" sz="1100" i="0" spc="-20" dirty="0">
              <a:solidFill>
                <a:schemeClr val="accent5"/>
              </a:solidFill>
            </a:endParaRPr>
          </a:p>
        </p:txBody>
      </p:sp>
      <p:sp>
        <p:nvSpPr>
          <p:cNvPr id="212" name="Right Brace 211"/>
          <p:cNvSpPr/>
          <p:nvPr/>
        </p:nvSpPr>
        <p:spPr>
          <a:xfrm>
            <a:off x="6489355" y="5169129"/>
            <a:ext cx="144000" cy="648000"/>
          </a:xfrm>
          <a:prstGeom prst="rightBrace">
            <a:avLst>
              <a:gd name="adj1" fmla="val 40889"/>
              <a:gd name="adj2" fmla="val 50000"/>
            </a:avLst>
          </a:prstGeom>
          <a:ln w="12700">
            <a:solidFill>
              <a:schemeClr val="accent2"/>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958627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18</a:t>
            </a:fld>
            <a:endParaRPr lang="en-US" altLang="en-US" dirty="0"/>
          </a:p>
        </p:txBody>
      </p:sp>
      <p:sp>
        <p:nvSpPr>
          <p:cNvPr id="4" name="Title 3"/>
          <p:cNvSpPr>
            <a:spLocks noGrp="1"/>
          </p:cNvSpPr>
          <p:nvPr>
            <p:ph type="title"/>
          </p:nvPr>
        </p:nvSpPr>
        <p:spPr/>
        <p:txBody>
          <a:bodyPr/>
          <a:lstStyle/>
          <a:p>
            <a:r>
              <a:rPr lang="en-GB"/>
              <a:t>Static Code Analysis</a:t>
            </a:r>
            <a:endParaRPr lang="en-GB" dirty="0"/>
          </a:p>
        </p:txBody>
      </p:sp>
      <p:sp>
        <p:nvSpPr>
          <p:cNvPr id="2" name="Text Placeholder 1"/>
          <p:cNvSpPr>
            <a:spLocks noGrp="1"/>
          </p:cNvSpPr>
          <p:nvPr>
            <p:ph type="body" sz="quarter" idx="10"/>
          </p:nvPr>
        </p:nvSpPr>
        <p:spPr>
          <a:xfrm>
            <a:off x="455613" y="1182021"/>
            <a:ext cx="8232775" cy="396000"/>
          </a:xfrm>
        </p:spPr>
        <p:txBody>
          <a:bodyPr/>
          <a:lstStyle/>
          <a:p>
            <a:r>
              <a:rPr lang="en-GB"/>
              <a:t>Overview of steps in Static Code Analysis</a:t>
            </a:r>
            <a:endParaRPr lang="en-GB" dirty="0"/>
          </a:p>
        </p:txBody>
      </p:sp>
      <p:sp>
        <p:nvSpPr>
          <p:cNvPr id="9" name="Footer Placeholder 8"/>
          <p:cNvSpPr>
            <a:spLocks noGrp="1"/>
          </p:cNvSpPr>
          <p:nvPr>
            <p:ph type="ftr" sz="quarter" idx="13"/>
          </p:nvPr>
        </p:nvSpPr>
        <p:spPr/>
        <p:txBody>
          <a:bodyPr/>
          <a:lstStyle/>
          <a:p>
            <a:r>
              <a:rPr lang="en-US"/>
              <a:t>Copyright © 2016 Accenture  All rights reserved.</a:t>
            </a:r>
            <a:endParaRPr lang="en-AU" dirty="0"/>
          </a:p>
        </p:txBody>
      </p:sp>
      <p:sp>
        <p:nvSpPr>
          <p:cNvPr id="5" name="Rectangle 4"/>
          <p:cNvSpPr/>
          <p:nvPr/>
        </p:nvSpPr>
        <p:spPr>
          <a:xfrm>
            <a:off x="455613" y="6188586"/>
            <a:ext cx="8232775" cy="138499"/>
          </a:xfrm>
          <a:prstGeom prst="rect">
            <a:avLst/>
          </a:prstGeom>
        </p:spPr>
        <p:txBody>
          <a:bodyPr wrap="square" lIns="0" tIns="0" rIns="0" bIns="0">
            <a:spAutoFit/>
          </a:bodyPr>
          <a:lstStyle/>
          <a:p>
            <a:r>
              <a:rPr lang="en-GB" sz="900" dirty="0">
                <a:hlinkClick r:id="rId3"/>
              </a:rPr>
              <a:t>http://nemo.sonarqube.org/drilldown/issues/219971?rids%5B%5D=219996&amp;rule=squid%3AS1181&amp;rule_sev=BLOCKER&amp;severity=BLOCKER</a:t>
            </a:r>
            <a:r>
              <a:rPr lang="en-GB" sz="900" dirty="0"/>
              <a:t> </a:t>
            </a:r>
          </a:p>
        </p:txBody>
      </p:sp>
      <p:sp>
        <p:nvSpPr>
          <p:cNvPr id="11"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dirty="0"/>
              <a:t>Copyright © 2016 Accenture  All rights reserved.</a:t>
            </a:r>
          </a:p>
        </p:txBody>
      </p:sp>
      <p:grpSp>
        <p:nvGrpSpPr>
          <p:cNvPr id="6" name="Group 5"/>
          <p:cNvGrpSpPr/>
          <p:nvPr/>
        </p:nvGrpSpPr>
        <p:grpSpPr>
          <a:xfrm>
            <a:off x="4135113" y="1691683"/>
            <a:ext cx="4678687" cy="2766017"/>
            <a:chOff x="4388058" y="1691683"/>
            <a:chExt cx="4425742" cy="2616477"/>
          </a:xfrm>
        </p:grpSpPr>
        <p:pic>
          <p:nvPicPr>
            <p:cNvPr id="13" name="Picture 2" descr="C:\Users\sng\Desktop\macbook-pro-mockup-home.jpg"/>
            <p:cNvPicPr>
              <a:picLocks noChangeAspect="1" noChangeArrowheads="1"/>
            </p:cNvPicPr>
            <p:nvPr/>
          </p:nvPicPr>
          <p:blipFill rotWithShape="1">
            <a:blip r:embed="rId4">
              <a:extLst>
                <a:ext uri="{28A0092B-C50C-407E-A947-70E740481C1C}">
                  <a14:useLocalDpi xmlns:a14="http://schemas.microsoft.com/office/drawing/2010/main" val="0"/>
                </a:ext>
              </a:extLst>
            </a:blip>
            <a:srcRect l="9917" t="11332" r="10781" b="10488"/>
            <a:stretch/>
          </p:blipFill>
          <p:spPr bwMode="auto">
            <a:xfrm>
              <a:off x="4388058" y="1691683"/>
              <a:ext cx="4425742" cy="261647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3110" y="1928809"/>
              <a:ext cx="3224110" cy="2031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2" name="Content Placeholder 2"/>
          <p:cNvSpPr txBox="1">
            <a:spLocks/>
          </p:cNvSpPr>
          <p:nvPr/>
        </p:nvSpPr>
        <p:spPr>
          <a:xfrm>
            <a:off x="455613" y="1701841"/>
            <a:ext cx="3847523" cy="462434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r>
              <a:rPr lang="en-GB" dirty="0"/>
              <a:t>Static Code Analysis Tool</a:t>
            </a:r>
          </a:p>
          <a:p>
            <a:pPr marL="180000" indent="-180000"/>
            <a:r>
              <a:rPr lang="en-GB" dirty="0"/>
              <a:t>Reads through the source code: </a:t>
            </a:r>
          </a:p>
          <a:p>
            <a:pPr marL="360000" lvl="1" indent="-180000"/>
            <a:r>
              <a:rPr lang="en-GB" dirty="0"/>
              <a:t>Checks code violations against </a:t>
            </a:r>
            <a:br>
              <a:rPr lang="en-GB" dirty="0"/>
            </a:br>
            <a:r>
              <a:rPr lang="en-GB" dirty="0"/>
              <a:t>a defined rule set </a:t>
            </a:r>
          </a:p>
          <a:p>
            <a:pPr marL="360000" lvl="1" indent="-180000"/>
            <a:r>
              <a:rPr lang="en-GB" dirty="0"/>
              <a:t>Provides statistics based on code </a:t>
            </a:r>
          </a:p>
          <a:p>
            <a:pPr marL="360000" lvl="1" indent="-180000"/>
            <a:r>
              <a:rPr lang="en-GB" dirty="0"/>
              <a:t>Lines of Code </a:t>
            </a:r>
          </a:p>
          <a:p>
            <a:pPr marL="360000" lvl="1" indent="-180000"/>
            <a:r>
              <a:rPr lang="en-GB" dirty="0"/>
              <a:t>Comments (%) </a:t>
            </a:r>
          </a:p>
          <a:p>
            <a:pPr marL="360000" lvl="1" indent="-180000"/>
            <a:r>
              <a:rPr lang="en-GB" dirty="0"/>
              <a:t>Hotspot / Quality </a:t>
            </a:r>
          </a:p>
          <a:p>
            <a:pPr marL="360000" lvl="1" indent="-180000"/>
            <a:r>
              <a:rPr lang="en-GB" dirty="0"/>
              <a:t>Plugins usually available </a:t>
            </a:r>
            <a:br>
              <a:rPr lang="en-GB" dirty="0"/>
            </a:br>
            <a:endParaRPr lang="en-GB" dirty="0"/>
          </a:p>
          <a:p>
            <a:endParaRPr lang="en-GB" dirty="0"/>
          </a:p>
        </p:txBody>
      </p:sp>
    </p:spTree>
    <p:extLst>
      <p:ext uri="{BB962C8B-B14F-4D97-AF65-F5344CB8AC3E}">
        <p14:creationId xmlns:p14="http://schemas.microsoft.com/office/powerpoint/2010/main" val="1583740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19</a:t>
            </a:fld>
            <a:endParaRPr lang="en-US" altLang="en-US" dirty="0"/>
          </a:p>
        </p:txBody>
      </p:sp>
      <p:sp>
        <p:nvSpPr>
          <p:cNvPr id="4" name="Title 3"/>
          <p:cNvSpPr>
            <a:spLocks noGrp="1"/>
          </p:cNvSpPr>
          <p:nvPr>
            <p:ph type="title"/>
          </p:nvPr>
        </p:nvSpPr>
        <p:spPr/>
        <p:txBody>
          <a:bodyPr/>
          <a:lstStyle/>
          <a:p>
            <a:r>
              <a:rPr lang="en-GB"/>
              <a:t>Source Code Quality</a:t>
            </a:r>
            <a:endParaRPr lang="en-GB" dirty="0"/>
          </a:p>
        </p:txBody>
      </p:sp>
      <p:sp>
        <p:nvSpPr>
          <p:cNvPr id="2" name="Text Placeholder 1"/>
          <p:cNvSpPr>
            <a:spLocks noGrp="1"/>
          </p:cNvSpPr>
          <p:nvPr>
            <p:ph type="body" sz="quarter" idx="10"/>
          </p:nvPr>
        </p:nvSpPr>
        <p:spPr/>
        <p:txBody>
          <a:bodyPr/>
          <a:lstStyle/>
          <a:p>
            <a:r>
              <a:rPr lang="en-GB"/>
              <a:t>Seven axes of source code quality</a:t>
            </a:r>
            <a:endParaRPr lang="en-GB" dirty="0"/>
          </a:p>
        </p:txBody>
      </p:sp>
      <p:sp>
        <p:nvSpPr>
          <p:cNvPr id="14" name="Footer Placeholder 13"/>
          <p:cNvSpPr>
            <a:spLocks noGrp="1"/>
          </p:cNvSpPr>
          <p:nvPr>
            <p:ph type="ftr" sz="quarter" idx="13"/>
          </p:nvPr>
        </p:nvSpPr>
        <p:spPr/>
        <p:txBody>
          <a:bodyPr/>
          <a:lstStyle/>
          <a:p>
            <a:r>
              <a:rPr lang="en-US"/>
              <a:t>Copyright © 2016 Accenture  All rights reserved.</a:t>
            </a:r>
            <a:endParaRPr lang="en-AU" dirty="0"/>
          </a:p>
        </p:txBody>
      </p:sp>
      <p:sp>
        <p:nvSpPr>
          <p:cNvPr id="3" name="Rectangle 2"/>
          <p:cNvSpPr/>
          <p:nvPr/>
        </p:nvSpPr>
        <p:spPr>
          <a:xfrm>
            <a:off x="455613" y="6186642"/>
            <a:ext cx="4611687" cy="138499"/>
          </a:xfrm>
          <a:prstGeom prst="rect">
            <a:avLst/>
          </a:prstGeom>
        </p:spPr>
        <p:txBody>
          <a:bodyPr wrap="square" lIns="0" tIns="0" rIns="0" bIns="0">
            <a:spAutoFit/>
          </a:bodyPr>
          <a:lstStyle/>
          <a:p>
            <a:r>
              <a:rPr lang="en-GB" sz="900" dirty="0">
                <a:hlinkClick r:id="rId3"/>
              </a:rPr>
              <a:t>http://docs.codehaus.org/display/SONAR/Developers%27+Seven+Deadly+Sins</a:t>
            </a:r>
            <a:endParaRPr lang="en-GB" sz="900" dirty="0"/>
          </a:p>
        </p:txBody>
      </p:sp>
      <p:sp>
        <p:nvSpPr>
          <p:cNvPr id="24"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grpSp>
        <p:nvGrpSpPr>
          <p:cNvPr id="21" name="Group 20"/>
          <p:cNvGrpSpPr/>
          <p:nvPr/>
        </p:nvGrpSpPr>
        <p:grpSpPr>
          <a:xfrm>
            <a:off x="1657341" y="3203398"/>
            <a:ext cx="1332000" cy="1003096"/>
            <a:chOff x="473796" y="4928044"/>
            <a:chExt cx="1332000" cy="1003096"/>
          </a:xfrm>
          <a:solidFill>
            <a:schemeClr val="accent1"/>
          </a:solidFill>
        </p:grpSpPr>
        <p:sp>
          <p:nvSpPr>
            <p:cNvPr id="15" name="Rectangle 14"/>
            <p:cNvSpPr/>
            <p:nvPr/>
          </p:nvSpPr>
          <p:spPr>
            <a:xfrm>
              <a:off x="473796" y="5623363"/>
              <a:ext cx="1332000" cy="307777"/>
            </a:xfrm>
            <a:prstGeom prst="rect">
              <a:avLst/>
            </a:prstGeom>
            <a:noFill/>
            <a:ln w="12700">
              <a:noFill/>
            </a:ln>
          </p:spPr>
          <p:style>
            <a:lnRef idx="2">
              <a:schemeClr val="accent5"/>
            </a:lnRef>
            <a:fillRef idx="1">
              <a:schemeClr val="lt1"/>
            </a:fillRef>
            <a:effectRef idx="0">
              <a:schemeClr val="accent5"/>
            </a:effectRef>
            <a:fontRef idx="minor">
              <a:schemeClr val="dk1"/>
            </a:fontRef>
          </p:style>
          <p:txBody>
            <a:bodyPr lIns="36000" tIns="36000" rIns="36000" bIns="36000" rtlCol="0" anchor="b" anchorCtr="0">
              <a:noAutofit/>
            </a:bodyPr>
            <a:lstStyle/>
            <a:p>
              <a:pPr algn="ctr"/>
              <a:r>
                <a:rPr lang="en-GB" sz="1400" dirty="0">
                  <a:solidFill>
                    <a:schemeClr val="tx2"/>
                  </a:solidFill>
                </a:rPr>
                <a:t>Coding rules</a:t>
              </a:r>
            </a:p>
          </p:txBody>
        </p:sp>
        <p:sp>
          <p:nvSpPr>
            <p:cNvPr id="43" name="Freeform 21"/>
            <p:cNvSpPr>
              <a:spLocks noEditPoints="1"/>
            </p:cNvSpPr>
            <p:nvPr/>
          </p:nvSpPr>
          <p:spPr bwMode="auto">
            <a:xfrm>
              <a:off x="867290" y="4928044"/>
              <a:ext cx="545012" cy="650097"/>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7" name="Group 16"/>
          <p:cNvGrpSpPr/>
          <p:nvPr/>
        </p:nvGrpSpPr>
        <p:grpSpPr>
          <a:xfrm>
            <a:off x="6188753" y="3365414"/>
            <a:ext cx="1332000" cy="892047"/>
            <a:chOff x="6991784" y="5039093"/>
            <a:chExt cx="1332000" cy="892047"/>
          </a:xfrm>
          <a:solidFill>
            <a:schemeClr val="accent1"/>
          </a:solidFill>
        </p:grpSpPr>
        <p:sp>
          <p:nvSpPr>
            <p:cNvPr id="8" name="Rectangle 7"/>
            <p:cNvSpPr/>
            <p:nvPr/>
          </p:nvSpPr>
          <p:spPr>
            <a:xfrm>
              <a:off x="6991784" y="5623363"/>
              <a:ext cx="1332000" cy="307777"/>
            </a:xfrm>
            <a:prstGeom prst="rect">
              <a:avLst/>
            </a:prstGeom>
            <a:noFill/>
            <a:ln w="12700">
              <a:noFill/>
            </a:ln>
          </p:spPr>
          <p:style>
            <a:lnRef idx="2">
              <a:schemeClr val="accent5"/>
            </a:lnRef>
            <a:fillRef idx="1">
              <a:schemeClr val="lt1"/>
            </a:fillRef>
            <a:effectRef idx="0">
              <a:schemeClr val="accent5"/>
            </a:effectRef>
            <a:fontRef idx="minor">
              <a:schemeClr val="dk1"/>
            </a:fontRef>
          </p:style>
          <p:txBody>
            <a:bodyPr lIns="36000" tIns="36000" rIns="36000" bIns="36000" rtlCol="0" anchor="b" anchorCtr="0">
              <a:noAutofit/>
            </a:bodyPr>
            <a:lstStyle/>
            <a:p>
              <a:pPr algn="ctr"/>
              <a:r>
                <a:rPr lang="en-GB" sz="1400" dirty="0">
                  <a:solidFill>
                    <a:schemeClr val="tx2"/>
                  </a:solidFill>
                </a:rPr>
                <a:t>Duplications</a:t>
              </a:r>
            </a:p>
          </p:txBody>
        </p:sp>
        <p:grpSp>
          <p:nvGrpSpPr>
            <p:cNvPr id="47" name="Group 46"/>
            <p:cNvGrpSpPr/>
            <p:nvPr/>
          </p:nvGrpSpPr>
          <p:grpSpPr>
            <a:xfrm>
              <a:off x="7206183" y="5039093"/>
              <a:ext cx="903203" cy="539048"/>
              <a:chOff x="-1689549" y="-174970"/>
              <a:chExt cx="11900564" cy="7102475"/>
            </a:xfrm>
            <a:grpFill/>
          </p:grpSpPr>
          <p:sp>
            <p:nvSpPr>
              <p:cNvPr id="46" name="Freeform 26"/>
              <p:cNvSpPr>
                <a:spLocks noEditPoints="1"/>
              </p:cNvSpPr>
              <p:nvPr/>
            </p:nvSpPr>
            <p:spPr bwMode="auto">
              <a:xfrm>
                <a:off x="-1689549" y="-174970"/>
                <a:ext cx="5745162" cy="7102475"/>
              </a:xfrm>
              <a:custGeom>
                <a:avLst/>
                <a:gdLst>
                  <a:gd name="T0" fmla="*/ 1511 w 1532"/>
                  <a:gd name="T1" fmla="*/ 1322 h 1894"/>
                  <a:gd name="T2" fmla="*/ 1281 w 1532"/>
                  <a:gd name="T3" fmla="*/ 1415 h 1894"/>
                  <a:gd name="T4" fmla="*/ 766 w 1532"/>
                  <a:gd name="T5" fmla="*/ 1470 h 1894"/>
                  <a:gd name="T6" fmla="*/ 250 w 1532"/>
                  <a:gd name="T7" fmla="*/ 1415 h 1894"/>
                  <a:gd name="T8" fmla="*/ 20 w 1532"/>
                  <a:gd name="T9" fmla="*/ 1322 h 1894"/>
                  <a:gd name="T10" fmla="*/ 0 w 1532"/>
                  <a:gd name="T11" fmla="*/ 1307 h 1894"/>
                  <a:gd name="T12" fmla="*/ 0 w 1532"/>
                  <a:gd name="T13" fmla="*/ 1317 h 1894"/>
                  <a:gd name="T14" fmla="*/ 0 w 1532"/>
                  <a:gd name="T15" fmla="*/ 1639 h 1894"/>
                  <a:gd name="T16" fmla="*/ 766 w 1532"/>
                  <a:gd name="T17" fmla="*/ 1894 h 1894"/>
                  <a:gd name="T18" fmla="*/ 1532 w 1532"/>
                  <a:gd name="T19" fmla="*/ 1639 h 1894"/>
                  <a:gd name="T20" fmla="*/ 1532 w 1532"/>
                  <a:gd name="T21" fmla="*/ 1317 h 1894"/>
                  <a:gd name="T22" fmla="*/ 1531 w 1532"/>
                  <a:gd name="T23" fmla="*/ 1307 h 1894"/>
                  <a:gd name="T24" fmla="*/ 1511 w 1532"/>
                  <a:gd name="T25" fmla="*/ 1322 h 1894"/>
                  <a:gd name="T26" fmla="*/ 1511 w 1532"/>
                  <a:gd name="T27" fmla="*/ 791 h 1894"/>
                  <a:gd name="T28" fmla="*/ 1281 w 1532"/>
                  <a:gd name="T29" fmla="*/ 884 h 1894"/>
                  <a:gd name="T30" fmla="*/ 766 w 1532"/>
                  <a:gd name="T31" fmla="*/ 940 h 1894"/>
                  <a:gd name="T32" fmla="*/ 250 w 1532"/>
                  <a:gd name="T33" fmla="*/ 884 h 1894"/>
                  <a:gd name="T34" fmla="*/ 20 w 1532"/>
                  <a:gd name="T35" fmla="*/ 791 h 1894"/>
                  <a:gd name="T36" fmla="*/ 0 w 1532"/>
                  <a:gd name="T37" fmla="*/ 777 h 1894"/>
                  <a:gd name="T38" fmla="*/ 0 w 1532"/>
                  <a:gd name="T39" fmla="*/ 786 h 1894"/>
                  <a:gd name="T40" fmla="*/ 0 w 1532"/>
                  <a:gd name="T41" fmla="*/ 1108 h 1894"/>
                  <a:gd name="T42" fmla="*/ 0 w 1532"/>
                  <a:gd name="T43" fmla="*/ 1118 h 1894"/>
                  <a:gd name="T44" fmla="*/ 18 w 1532"/>
                  <a:gd name="T45" fmla="*/ 1172 h 1894"/>
                  <a:gd name="T46" fmla="*/ 52 w 1532"/>
                  <a:gd name="T47" fmla="*/ 1213 h 1894"/>
                  <a:gd name="T48" fmla="*/ 766 w 1532"/>
                  <a:gd name="T49" fmla="*/ 1364 h 1894"/>
                  <a:gd name="T50" fmla="*/ 1479 w 1532"/>
                  <a:gd name="T51" fmla="*/ 1213 h 1894"/>
                  <a:gd name="T52" fmla="*/ 1513 w 1532"/>
                  <a:gd name="T53" fmla="*/ 1172 h 1894"/>
                  <a:gd name="T54" fmla="*/ 1531 w 1532"/>
                  <a:gd name="T55" fmla="*/ 1118 h 1894"/>
                  <a:gd name="T56" fmla="*/ 1532 w 1532"/>
                  <a:gd name="T57" fmla="*/ 1108 h 1894"/>
                  <a:gd name="T58" fmla="*/ 1532 w 1532"/>
                  <a:gd name="T59" fmla="*/ 786 h 1894"/>
                  <a:gd name="T60" fmla="*/ 1531 w 1532"/>
                  <a:gd name="T61" fmla="*/ 777 h 1894"/>
                  <a:gd name="T62" fmla="*/ 1511 w 1532"/>
                  <a:gd name="T63" fmla="*/ 791 h 1894"/>
                  <a:gd name="T64" fmla="*/ 766 w 1532"/>
                  <a:gd name="T65" fmla="*/ 0 h 1894"/>
                  <a:gd name="T66" fmla="*/ 0 w 1532"/>
                  <a:gd name="T67" fmla="*/ 256 h 1894"/>
                  <a:gd name="T68" fmla="*/ 0 w 1532"/>
                  <a:gd name="T69" fmla="*/ 578 h 1894"/>
                  <a:gd name="T70" fmla="*/ 0 w 1532"/>
                  <a:gd name="T71" fmla="*/ 587 h 1894"/>
                  <a:gd name="T72" fmla="*/ 18 w 1532"/>
                  <a:gd name="T73" fmla="*/ 641 h 1894"/>
                  <a:gd name="T74" fmla="*/ 52 w 1532"/>
                  <a:gd name="T75" fmla="*/ 682 h 1894"/>
                  <a:gd name="T76" fmla="*/ 766 w 1532"/>
                  <a:gd name="T77" fmla="*/ 833 h 1894"/>
                  <a:gd name="T78" fmla="*/ 1479 w 1532"/>
                  <a:gd name="T79" fmla="*/ 682 h 1894"/>
                  <a:gd name="T80" fmla="*/ 1513 w 1532"/>
                  <a:gd name="T81" fmla="*/ 641 h 1894"/>
                  <a:gd name="T82" fmla="*/ 1531 w 1532"/>
                  <a:gd name="T83" fmla="*/ 587 h 1894"/>
                  <a:gd name="T84" fmla="*/ 1532 w 1532"/>
                  <a:gd name="T85" fmla="*/ 578 h 1894"/>
                  <a:gd name="T86" fmla="*/ 1532 w 1532"/>
                  <a:gd name="T87" fmla="*/ 256 h 1894"/>
                  <a:gd name="T88" fmla="*/ 766 w 1532"/>
                  <a:gd name="T89" fmla="*/ 0 h 1894"/>
                  <a:gd name="T90" fmla="*/ 766 w 1532"/>
                  <a:gd name="T91" fmla="*/ 404 h 1894"/>
                  <a:gd name="T92" fmla="*/ 114 w 1532"/>
                  <a:gd name="T93" fmla="*/ 226 h 1894"/>
                  <a:gd name="T94" fmla="*/ 766 w 1532"/>
                  <a:gd name="T95" fmla="*/ 48 h 1894"/>
                  <a:gd name="T96" fmla="*/ 1418 w 1532"/>
                  <a:gd name="T97" fmla="*/ 226 h 1894"/>
                  <a:gd name="T98" fmla="*/ 766 w 1532"/>
                  <a:gd name="T99" fmla="*/ 404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32" h="1894">
                    <a:moveTo>
                      <a:pt x="1511" y="1322"/>
                    </a:moveTo>
                    <a:cubicBezTo>
                      <a:pt x="1455" y="1360"/>
                      <a:pt x="1377" y="1391"/>
                      <a:pt x="1281" y="1415"/>
                    </a:cubicBezTo>
                    <a:cubicBezTo>
                      <a:pt x="1080" y="1465"/>
                      <a:pt x="854" y="1470"/>
                      <a:pt x="766" y="1470"/>
                    </a:cubicBezTo>
                    <a:cubicBezTo>
                      <a:pt x="678" y="1470"/>
                      <a:pt x="451" y="1465"/>
                      <a:pt x="250" y="1415"/>
                    </a:cubicBezTo>
                    <a:cubicBezTo>
                      <a:pt x="154" y="1391"/>
                      <a:pt x="76" y="1360"/>
                      <a:pt x="20" y="1322"/>
                    </a:cubicBezTo>
                    <a:cubicBezTo>
                      <a:pt x="13" y="1317"/>
                      <a:pt x="6" y="1312"/>
                      <a:pt x="0" y="1307"/>
                    </a:cubicBezTo>
                    <a:cubicBezTo>
                      <a:pt x="0" y="1310"/>
                      <a:pt x="0" y="1314"/>
                      <a:pt x="0" y="1317"/>
                    </a:cubicBezTo>
                    <a:cubicBezTo>
                      <a:pt x="0" y="1639"/>
                      <a:pt x="0" y="1639"/>
                      <a:pt x="0" y="1639"/>
                    </a:cubicBezTo>
                    <a:cubicBezTo>
                      <a:pt x="0" y="1840"/>
                      <a:pt x="481" y="1894"/>
                      <a:pt x="766" y="1894"/>
                    </a:cubicBezTo>
                    <a:cubicBezTo>
                      <a:pt x="1050" y="1894"/>
                      <a:pt x="1532" y="1840"/>
                      <a:pt x="1532" y="1639"/>
                    </a:cubicBezTo>
                    <a:cubicBezTo>
                      <a:pt x="1532" y="1317"/>
                      <a:pt x="1532" y="1317"/>
                      <a:pt x="1532" y="1317"/>
                    </a:cubicBezTo>
                    <a:cubicBezTo>
                      <a:pt x="1532" y="1314"/>
                      <a:pt x="1531" y="1310"/>
                      <a:pt x="1531" y="1307"/>
                    </a:cubicBezTo>
                    <a:cubicBezTo>
                      <a:pt x="1525" y="1312"/>
                      <a:pt x="1518" y="1317"/>
                      <a:pt x="1511" y="1322"/>
                    </a:cubicBezTo>
                    <a:close/>
                    <a:moveTo>
                      <a:pt x="1511" y="791"/>
                    </a:moveTo>
                    <a:cubicBezTo>
                      <a:pt x="1455" y="829"/>
                      <a:pt x="1377" y="860"/>
                      <a:pt x="1281" y="884"/>
                    </a:cubicBezTo>
                    <a:cubicBezTo>
                      <a:pt x="1080" y="934"/>
                      <a:pt x="854" y="940"/>
                      <a:pt x="766" y="940"/>
                    </a:cubicBezTo>
                    <a:cubicBezTo>
                      <a:pt x="678" y="940"/>
                      <a:pt x="451" y="934"/>
                      <a:pt x="250" y="884"/>
                    </a:cubicBezTo>
                    <a:cubicBezTo>
                      <a:pt x="154" y="860"/>
                      <a:pt x="76" y="829"/>
                      <a:pt x="20" y="791"/>
                    </a:cubicBezTo>
                    <a:cubicBezTo>
                      <a:pt x="13" y="786"/>
                      <a:pt x="6" y="781"/>
                      <a:pt x="0" y="777"/>
                    </a:cubicBezTo>
                    <a:cubicBezTo>
                      <a:pt x="0" y="780"/>
                      <a:pt x="0" y="783"/>
                      <a:pt x="0" y="786"/>
                    </a:cubicBezTo>
                    <a:cubicBezTo>
                      <a:pt x="0" y="1108"/>
                      <a:pt x="0" y="1108"/>
                      <a:pt x="0" y="1108"/>
                    </a:cubicBezTo>
                    <a:cubicBezTo>
                      <a:pt x="0" y="1112"/>
                      <a:pt x="0" y="1115"/>
                      <a:pt x="0" y="1118"/>
                    </a:cubicBezTo>
                    <a:cubicBezTo>
                      <a:pt x="2" y="1137"/>
                      <a:pt x="8" y="1155"/>
                      <a:pt x="18" y="1172"/>
                    </a:cubicBezTo>
                    <a:cubicBezTo>
                      <a:pt x="26" y="1186"/>
                      <a:pt x="38" y="1200"/>
                      <a:pt x="52" y="1213"/>
                    </a:cubicBezTo>
                    <a:cubicBezTo>
                      <a:pt x="185" y="1329"/>
                      <a:pt x="538" y="1364"/>
                      <a:pt x="766" y="1364"/>
                    </a:cubicBezTo>
                    <a:cubicBezTo>
                      <a:pt x="993" y="1364"/>
                      <a:pt x="1346" y="1329"/>
                      <a:pt x="1479" y="1213"/>
                    </a:cubicBezTo>
                    <a:cubicBezTo>
                      <a:pt x="1493" y="1200"/>
                      <a:pt x="1505" y="1186"/>
                      <a:pt x="1513" y="1172"/>
                    </a:cubicBezTo>
                    <a:cubicBezTo>
                      <a:pt x="1523" y="1155"/>
                      <a:pt x="1530" y="1137"/>
                      <a:pt x="1531" y="1118"/>
                    </a:cubicBezTo>
                    <a:cubicBezTo>
                      <a:pt x="1531" y="1115"/>
                      <a:pt x="1532" y="1112"/>
                      <a:pt x="1532" y="1108"/>
                    </a:cubicBezTo>
                    <a:cubicBezTo>
                      <a:pt x="1532" y="786"/>
                      <a:pt x="1532" y="786"/>
                      <a:pt x="1532" y="786"/>
                    </a:cubicBezTo>
                    <a:cubicBezTo>
                      <a:pt x="1532" y="783"/>
                      <a:pt x="1531" y="780"/>
                      <a:pt x="1531" y="777"/>
                    </a:cubicBezTo>
                    <a:cubicBezTo>
                      <a:pt x="1525" y="781"/>
                      <a:pt x="1518" y="786"/>
                      <a:pt x="1511" y="791"/>
                    </a:cubicBezTo>
                    <a:close/>
                    <a:moveTo>
                      <a:pt x="766" y="0"/>
                    </a:moveTo>
                    <a:cubicBezTo>
                      <a:pt x="481" y="0"/>
                      <a:pt x="0" y="54"/>
                      <a:pt x="0" y="256"/>
                    </a:cubicBezTo>
                    <a:cubicBezTo>
                      <a:pt x="0" y="578"/>
                      <a:pt x="0" y="578"/>
                      <a:pt x="0" y="578"/>
                    </a:cubicBezTo>
                    <a:cubicBezTo>
                      <a:pt x="0" y="581"/>
                      <a:pt x="0" y="584"/>
                      <a:pt x="0" y="587"/>
                    </a:cubicBezTo>
                    <a:cubicBezTo>
                      <a:pt x="2" y="607"/>
                      <a:pt x="8" y="625"/>
                      <a:pt x="18" y="641"/>
                    </a:cubicBezTo>
                    <a:cubicBezTo>
                      <a:pt x="26" y="656"/>
                      <a:pt x="38" y="669"/>
                      <a:pt x="52" y="682"/>
                    </a:cubicBezTo>
                    <a:cubicBezTo>
                      <a:pt x="185" y="799"/>
                      <a:pt x="538" y="833"/>
                      <a:pt x="766" y="833"/>
                    </a:cubicBezTo>
                    <a:cubicBezTo>
                      <a:pt x="993" y="833"/>
                      <a:pt x="1346" y="799"/>
                      <a:pt x="1479" y="682"/>
                    </a:cubicBezTo>
                    <a:cubicBezTo>
                      <a:pt x="1493" y="669"/>
                      <a:pt x="1505" y="656"/>
                      <a:pt x="1513" y="641"/>
                    </a:cubicBezTo>
                    <a:cubicBezTo>
                      <a:pt x="1523" y="625"/>
                      <a:pt x="1530" y="607"/>
                      <a:pt x="1531" y="587"/>
                    </a:cubicBezTo>
                    <a:cubicBezTo>
                      <a:pt x="1531" y="584"/>
                      <a:pt x="1532" y="581"/>
                      <a:pt x="1532" y="578"/>
                    </a:cubicBezTo>
                    <a:cubicBezTo>
                      <a:pt x="1532" y="256"/>
                      <a:pt x="1532" y="256"/>
                      <a:pt x="1532" y="256"/>
                    </a:cubicBezTo>
                    <a:cubicBezTo>
                      <a:pt x="1532" y="54"/>
                      <a:pt x="1050" y="0"/>
                      <a:pt x="766" y="0"/>
                    </a:cubicBezTo>
                    <a:close/>
                    <a:moveTo>
                      <a:pt x="766" y="404"/>
                    </a:moveTo>
                    <a:cubicBezTo>
                      <a:pt x="406" y="404"/>
                      <a:pt x="114" y="324"/>
                      <a:pt x="114" y="226"/>
                    </a:cubicBezTo>
                    <a:cubicBezTo>
                      <a:pt x="114" y="128"/>
                      <a:pt x="406" y="48"/>
                      <a:pt x="766" y="48"/>
                    </a:cubicBezTo>
                    <a:cubicBezTo>
                      <a:pt x="1126" y="48"/>
                      <a:pt x="1418" y="128"/>
                      <a:pt x="1418" y="226"/>
                    </a:cubicBezTo>
                    <a:cubicBezTo>
                      <a:pt x="1418" y="324"/>
                      <a:pt x="1126" y="404"/>
                      <a:pt x="766" y="40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26"/>
              <p:cNvSpPr>
                <a:spLocks noEditPoints="1"/>
              </p:cNvSpPr>
              <p:nvPr/>
            </p:nvSpPr>
            <p:spPr bwMode="auto">
              <a:xfrm>
                <a:off x="4465853" y="-174970"/>
                <a:ext cx="5745162" cy="7102475"/>
              </a:xfrm>
              <a:custGeom>
                <a:avLst/>
                <a:gdLst>
                  <a:gd name="T0" fmla="*/ 1511 w 1532"/>
                  <a:gd name="T1" fmla="*/ 1322 h 1894"/>
                  <a:gd name="T2" fmla="*/ 1281 w 1532"/>
                  <a:gd name="T3" fmla="*/ 1415 h 1894"/>
                  <a:gd name="T4" fmla="*/ 766 w 1532"/>
                  <a:gd name="T5" fmla="*/ 1470 h 1894"/>
                  <a:gd name="T6" fmla="*/ 250 w 1532"/>
                  <a:gd name="T7" fmla="*/ 1415 h 1894"/>
                  <a:gd name="T8" fmla="*/ 20 w 1532"/>
                  <a:gd name="T9" fmla="*/ 1322 h 1894"/>
                  <a:gd name="T10" fmla="*/ 0 w 1532"/>
                  <a:gd name="T11" fmla="*/ 1307 h 1894"/>
                  <a:gd name="T12" fmla="*/ 0 w 1532"/>
                  <a:gd name="T13" fmla="*/ 1317 h 1894"/>
                  <a:gd name="T14" fmla="*/ 0 w 1532"/>
                  <a:gd name="T15" fmla="*/ 1639 h 1894"/>
                  <a:gd name="T16" fmla="*/ 766 w 1532"/>
                  <a:gd name="T17" fmla="*/ 1894 h 1894"/>
                  <a:gd name="T18" fmla="*/ 1532 w 1532"/>
                  <a:gd name="T19" fmla="*/ 1639 h 1894"/>
                  <a:gd name="T20" fmla="*/ 1532 w 1532"/>
                  <a:gd name="T21" fmla="*/ 1317 h 1894"/>
                  <a:gd name="T22" fmla="*/ 1531 w 1532"/>
                  <a:gd name="T23" fmla="*/ 1307 h 1894"/>
                  <a:gd name="T24" fmla="*/ 1511 w 1532"/>
                  <a:gd name="T25" fmla="*/ 1322 h 1894"/>
                  <a:gd name="T26" fmla="*/ 1511 w 1532"/>
                  <a:gd name="T27" fmla="*/ 791 h 1894"/>
                  <a:gd name="T28" fmla="*/ 1281 w 1532"/>
                  <a:gd name="T29" fmla="*/ 884 h 1894"/>
                  <a:gd name="T30" fmla="*/ 766 w 1532"/>
                  <a:gd name="T31" fmla="*/ 940 h 1894"/>
                  <a:gd name="T32" fmla="*/ 250 w 1532"/>
                  <a:gd name="T33" fmla="*/ 884 h 1894"/>
                  <a:gd name="T34" fmla="*/ 20 w 1532"/>
                  <a:gd name="T35" fmla="*/ 791 h 1894"/>
                  <a:gd name="T36" fmla="*/ 0 w 1532"/>
                  <a:gd name="T37" fmla="*/ 777 h 1894"/>
                  <a:gd name="T38" fmla="*/ 0 w 1532"/>
                  <a:gd name="T39" fmla="*/ 786 h 1894"/>
                  <a:gd name="T40" fmla="*/ 0 w 1532"/>
                  <a:gd name="T41" fmla="*/ 1108 h 1894"/>
                  <a:gd name="T42" fmla="*/ 0 w 1532"/>
                  <a:gd name="T43" fmla="*/ 1118 h 1894"/>
                  <a:gd name="T44" fmla="*/ 18 w 1532"/>
                  <a:gd name="T45" fmla="*/ 1172 h 1894"/>
                  <a:gd name="T46" fmla="*/ 52 w 1532"/>
                  <a:gd name="T47" fmla="*/ 1213 h 1894"/>
                  <a:gd name="T48" fmla="*/ 766 w 1532"/>
                  <a:gd name="T49" fmla="*/ 1364 h 1894"/>
                  <a:gd name="T50" fmla="*/ 1479 w 1532"/>
                  <a:gd name="T51" fmla="*/ 1213 h 1894"/>
                  <a:gd name="T52" fmla="*/ 1513 w 1532"/>
                  <a:gd name="T53" fmla="*/ 1172 h 1894"/>
                  <a:gd name="T54" fmla="*/ 1531 w 1532"/>
                  <a:gd name="T55" fmla="*/ 1118 h 1894"/>
                  <a:gd name="T56" fmla="*/ 1532 w 1532"/>
                  <a:gd name="T57" fmla="*/ 1108 h 1894"/>
                  <a:gd name="T58" fmla="*/ 1532 w 1532"/>
                  <a:gd name="T59" fmla="*/ 786 h 1894"/>
                  <a:gd name="T60" fmla="*/ 1531 w 1532"/>
                  <a:gd name="T61" fmla="*/ 777 h 1894"/>
                  <a:gd name="T62" fmla="*/ 1511 w 1532"/>
                  <a:gd name="T63" fmla="*/ 791 h 1894"/>
                  <a:gd name="T64" fmla="*/ 766 w 1532"/>
                  <a:gd name="T65" fmla="*/ 0 h 1894"/>
                  <a:gd name="T66" fmla="*/ 0 w 1532"/>
                  <a:gd name="T67" fmla="*/ 256 h 1894"/>
                  <a:gd name="T68" fmla="*/ 0 w 1532"/>
                  <a:gd name="T69" fmla="*/ 578 h 1894"/>
                  <a:gd name="T70" fmla="*/ 0 w 1532"/>
                  <a:gd name="T71" fmla="*/ 587 h 1894"/>
                  <a:gd name="T72" fmla="*/ 18 w 1532"/>
                  <a:gd name="T73" fmla="*/ 641 h 1894"/>
                  <a:gd name="T74" fmla="*/ 52 w 1532"/>
                  <a:gd name="T75" fmla="*/ 682 h 1894"/>
                  <a:gd name="T76" fmla="*/ 766 w 1532"/>
                  <a:gd name="T77" fmla="*/ 833 h 1894"/>
                  <a:gd name="T78" fmla="*/ 1479 w 1532"/>
                  <a:gd name="T79" fmla="*/ 682 h 1894"/>
                  <a:gd name="T80" fmla="*/ 1513 w 1532"/>
                  <a:gd name="T81" fmla="*/ 641 h 1894"/>
                  <a:gd name="T82" fmla="*/ 1531 w 1532"/>
                  <a:gd name="T83" fmla="*/ 587 h 1894"/>
                  <a:gd name="T84" fmla="*/ 1532 w 1532"/>
                  <a:gd name="T85" fmla="*/ 578 h 1894"/>
                  <a:gd name="T86" fmla="*/ 1532 w 1532"/>
                  <a:gd name="T87" fmla="*/ 256 h 1894"/>
                  <a:gd name="T88" fmla="*/ 766 w 1532"/>
                  <a:gd name="T89" fmla="*/ 0 h 1894"/>
                  <a:gd name="T90" fmla="*/ 766 w 1532"/>
                  <a:gd name="T91" fmla="*/ 404 h 1894"/>
                  <a:gd name="T92" fmla="*/ 114 w 1532"/>
                  <a:gd name="T93" fmla="*/ 226 h 1894"/>
                  <a:gd name="T94" fmla="*/ 766 w 1532"/>
                  <a:gd name="T95" fmla="*/ 48 h 1894"/>
                  <a:gd name="T96" fmla="*/ 1418 w 1532"/>
                  <a:gd name="T97" fmla="*/ 226 h 1894"/>
                  <a:gd name="T98" fmla="*/ 766 w 1532"/>
                  <a:gd name="T99" fmla="*/ 404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32" h="1894">
                    <a:moveTo>
                      <a:pt x="1511" y="1322"/>
                    </a:moveTo>
                    <a:cubicBezTo>
                      <a:pt x="1455" y="1360"/>
                      <a:pt x="1377" y="1391"/>
                      <a:pt x="1281" y="1415"/>
                    </a:cubicBezTo>
                    <a:cubicBezTo>
                      <a:pt x="1080" y="1465"/>
                      <a:pt x="854" y="1470"/>
                      <a:pt x="766" y="1470"/>
                    </a:cubicBezTo>
                    <a:cubicBezTo>
                      <a:pt x="678" y="1470"/>
                      <a:pt x="451" y="1465"/>
                      <a:pt x="250" y="1415"/>
                    </a:cubicBezTo>
                    <a:cubicBezTo>
                      <a:pt x="154" y="1391"/>
                      <a:pt x="76" y="1360"/>
                      <a:pt x="20" y="1322"/>
                    </a:cubicBezTo>
                    <a:cubicBezTo>
                      <a:pt x="13" y="1317"/>
                      <a:pt x="6" y="1312"/>
                      <a:pt x="0" y="1307"/>
                    </a:cubicBezTo>
                    <a:cubicBezTo>
                      <a:pt x="0" y="1310"/>
                      <a:pt x="0" y="1314"/>
                      <a:pt x="0" y="1317"/>
                    </a:cubicBezTo>
                    <a:cubicBezTo>
                      <a:pt x="0" y="1639"/>
                      <a:pt x="0" y="1639"/>
                      <a:pt x="0" y="1639"/>
                    </a:cubicBezTo>
                    <a:cubicBezTo>
                      <a:pt x="0" y="1840"/>
                      <a:pt x="481" y="1894"/>
                      <a:pt x="766" y="1894"/>
                    </a:cubicBezTo>
                    <a:cubicBezTo>
                      <a:pt x="1050" y="1894"/>
                      <a:pt x="1532" y="1840"/>
                      <a:pt x="1532" y="1639"/>
                    </a:cubicBezTo>
                    <a:cubicBezTo>
                      <a:pt x="1532" y="1317"/>
                      <a:pt x="1532" y="1317"/>
                      <a:pt x="1532" y="1317"/>
                    </a:cubicBezTo>
                    <a:cubicBezTo>
                      <a:pt x="1532" y="1314"/>
                      <a:pt x="1531" y="1310"/>
                      <a:pt x="1531" y="1307"/>
                    </a:cubicBezTo>
                    <a:cubicBezTo>
                      <a:pt x="1525" y="1312"/>
                      <a:pt x="1518" y="1317"/>
                      <a:pt x="1511" y="1322"/>
                    </a:cubicBezTo>
                    <a:close/>
                    <a:moveTo>
                      <a:pt x="1511" y="791"/>
                    </a:moveTo>
                    <a:cubicBezTo>
                      <a:pt x="1455" y="829"/>
                      <a:pt x="1377" y="860"/>
                      <a:pt x="1281" y="884"/>
                    </a:cubicBezTo>
                    <a:cubicBezTo>
                      <a:pt x="1080" y="934"/>
                      <a:pt x="854" y="940"/>
                      <a:pt x="766" y="940"/>
                    </a:cubicBezTo>
                    <a:cubicBezTo>
                      <a:pt x="678" y="940"/>
                      <a:pt x="451" y="934"/>
                      <a:pt x="250" y="884"/>
                    </a:cubicBezTo>
                    <a:cubicBezTo>
                      <a:pt x="154" y="860"/>
                      <a:pt x="76" y="829"/>
                      <a:pt x="20" y="791"/>
                    </a:cubicBezTo>
                    <a:cubicBezTo>
                      <a:pt x="13" y="786"/>
                      <a:pt x="6" y="781"/>
                      <a:pt x="0" y="777"/>
                    </a:cubicBezTo>
                    <a:cubicBezTo>
                      <a:pt x="0" y="780"/>
                      <a:pt x="0" y="783"/>
                      <a:pt x="0" y="786"/>
                    </a:cubicBezTo>
                    <a:cubicBezTo>
                      <a:pt x="0" y="1108"/>
                      <a:pt x="0" y="1108"/>
                      <a:pt x="0" y="1108"/>
                    </a:cubicBezTo>
                    <a:cubicBezTo>
                      <a:pt x="0" y="1112"/>
                      <a:pt x="0" y="1115"/>
                      <a:pt x="0" y="1118"/>
                    </a:cubicBezTo>
                    <a:cubicBezTo>
                      <a:pt x="2" y="1137"/>
                      <a:pt x="8" y="1155"/>
                      <a:pt x="18" y="1172"/>
                    </a:cubicBezTo>
                    <a:cubicBezTo>
                      <a:pt x="26" y="1186"/>
                      <a:pt x="38" y="1200"/>
                      <a:pt x="52" y="1213"/>
                    </a:cubicBezTo>
                    <a:cubicBezTo>
                      <a:pt x="185" y="1329"/>
                      <a:pt x="538" y="1364"/>
                      <a:pt x="766" y="1364"/>
                    </a:cubicBezTo>
                    <a:cubicBezTo>
                      <a:pt x="993" y="1364"/>
                      <a:pt x="1346" y="1329"/>
                      <a:pt x="1479" y="1213"/>
                    </a:cubicBezTo>
                    <a:cubicBezTo>
                      <a:pt x="1493" y="1200"/>
                      <a:pt x="1505" y="1186"/>
                      <a:pt x="1513" y="1172"/>
                    </a:cubicBezTo>
                    <a:cubicBezTo>
                      <a:pt x="1523" y="1155"/>
                      <a:pt x="1530" y="1137"/>
                      <a:pt x="1531" y="1118"/>
                    </a:cubicBezTo>
                    <a:cubicBezTo>
                      <a:pt x="1531" y="1115"/>
                      <a:pt x="1532" y="1112"/>
                      <a:pt x="1532" y="1108"/>
                    </a:cubicBezTo>
                    <a:cubicBezTo>
                      <a:pt x="1532" y="786"/>
                      <a:pt x="1532" y="786"/>
                      <a:pt x="1532" y="786"/>
                    </a:cubicBezTo>
                    <a:cubicBezTo>
                      <a:pt x="1532" y="783"/>
                      <a:pt x="1531" y="780"/>
                      <a:pt x="1531" y="777"/>
                    </a:cubicBezTo>
                    <a:cubicBezTo>
                      <a:pt x="1525" y="781"/>
                      <a:pt x="1518" y="786"/>
                      <a:pt x="1511" y="791"/>
                    </a:cubicBezTo>
                    <a:close/>
                    <a:moveTo>
                      <a:pt x="766" y="0"/>
                    </a:moveTo>
                    <a:cubicBezTo>
                      <a:pt x="481" y="0"/>
                      <a:pt x="0" y="54"/>
                      <a:pt x="0" y="256"/>
                    </a:cubicBezTo>
                    <a:cubicBezTo>
                      <a:pt x="0" y="578"/>
                      <a:pt x="0" y="578"/>
                      <a:pt x="0" y="578"/>
                    </a:cubicBezTo>
                    <a:cubicBezTo>
                      <a:pt x="0" y="581"/>
                      <a:pt x="0" y="584"/>
                      <a:pt x="0" y="587"/>
                    </a:cubicBezTo>
                    <a:cubicBezTo>
                      <a:pt x="2" y="607"/>
                      <a:pt x="8" y="625"/>
                      <a:pt x="18" y="641"/>
                    </a:cubicBezTo>
                    <a:cubicBezTo>
                      <a:pt x="26" y="656"/>
                      <a:pt x="38" y="669"/>
                      <a:pt x="52" y="682"/>
                    </a:cubicBezTo>
                    <a:cubicBezTo>
                      <a:pt x="185" y="799"/>
                      <a:pt x="538" y="833"/>
                      <a:pt x="766" y="833"/>
                    </a:cubicBezTo>
                    <a:cubicBezTo>
                      <a:pt x="993" y="833"/>
                      <a:pt x="1346" y="799"/>
                      <a:pt x="1479" y="682"/>
                    </a:cubicBezTo>
                    <a:cubicBezTo>
                      <a:pt x="1493" y="669"/>
                      <a:pt x="1505" y="656"/>
                      <a:pt x="1513" y="641"/>
                    </a:cubicBezTo>
                    <a:cubicBezTo>
                      <a:pt x="1523" y="625"/>
                      <a:pt x="1530" y="607"/>
                      <a:pt x="1531" y="587"/>
                    </a:cubicBezTo>
                    <a:cubicBezTo>
                      <a:pt x="1531" y="584"/>
                      <a:pt x="1532" y="581"/>
                      <a:pt x="1532" y="578"/>
                    </a:cubicBezTo>
                    <a:cubicBezTo>
                      <a:pt x="1532" y="256"/>
                      <a:pt x="1532" y="256"/>
                      <a:pt x="1532" y="256"/>
                    </a:cubicBezTo>
                    <a:cubicBezTo>
                      <a:pt x="1532" y="54"/>
                      <a:pt x="1050" y="0"/>
                      <a:pt x="766" y="0"/>
                    </a:cubicBezTo>
                    <a:close/>
                    <a:moveTo>
                      <a:pt x="766" y="404"/>
                    </a:moveTo>
                    <a:cubicBezTo>
                      <a:pt x="406" y="404"/>
                      <a:pt x="114" y="324"/>
                      <a:pt x="114" y="226"/>
                    </a:cubicBezTo>
                    <a:cubicBezTo>
                      <a:pt x="114" y="128"/>
                      <a:pt x="406" y="48"/>
                      <a:pt x="766" y="48"/>
                    </a:cubicBezTo>
                    <a:cubicBezTo>
                      <a:pt x="1126" y="48"/>
                      <a:pt x="1418" y="128"/>
                      <a:pt x="1418" y="226"/>
                    </a:cubicBezTo>
                    <a:cubicBezTo>
                      <a:pt x="1418" y="324"/>
                      <a:pt x="1126" y="404"/>
                      <a:pt x="766" y="40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2" name="Group 11"/>
          <p:cNvGrpSpPr/>
          <p:nvPr/>
        </p:nvGrpSpPr>
        <p:grpSpPr>
          <a:xfrm>
            <a:off x="3906000" y="5088929"/>
            <a:ext cx="1332000" cy="955566"/>
            <a:chOff x="3906000" y="4975574"/>
            <a:chExt cx="1332000" cy="955566"/>
          </a:xfrm>
          <a:solidFill>
            <a:schemeClr val="accent1"/>
          </a:solidFill>
        </p:grpSpPr>
        <p:sp>
          <p:nvSpPr>
            <p:cNvPr id="11" name="Rectangle 10"/>
            <p:cNvSpPr/>
            <p:nvPr/>
          </p:nvSpPr>
          <p:spPr>
            <a:xfrm>
              <a:off x="3906000" y="5623363"/>
              <a:ext cx="1332000" cy="307777"/>
            </a:xfrm>
            <a:prstGeom prst="rect">
              <a:avLst/>
            </a:prstGeom>
            <a:noFill/>
            <a:ln w="12700">
              <a:noFill/>
            </a:ln>
          </p:spPr>
          <p:style>
            <a:lnRef idx="2">
              <a:schemeClr val="accent5"/>
            </a:lnRef>
            <a:fillRef idx="1">
              <a:schemeClr val="lt1"/>
            </a:fillRef>
            <a:effectRef idx="0">
              <a:schemeClr val="accent5"/>
            </a:effectRef>
            <a:fontRef idx="minor">
              <a:schemeClr val="dk1"/>
            </a:fontRef>
          </p:style>
          <p:txBody>
            <a:bodyPr lIns="36000" tIns="36000" rIns="36000" bIns="36000" rtlCol="0" anchor="b" anchorCtr="0">
              <a:noAutofit/>
            </a:bodyPr>
            <a:lstStyle/>
            <a:p>
              <a:pPr algn="ctr"/>
              <a:r>
                <a:rPr lang="en-GB" sz="1400" dirty="0">
                  <a:solidFill>
                    <a:schemeClr val="tx2"/>
                  </a:solidFill>
                </a:rPr>
                <a:t>Complexity</a:t>
              </a:r>
            </a:p>
          </p:txBody>
        </p:sp>
        <p:sp>
          <p:nvSpPr>
            <p:cNvPr id="57" name="Freeform 36"/>
            <p:cNvSpPr>
              <a:spLocks noEditPoints="1"/>
            </p:cNvSpPr>
            <p:nvPr/>
          </p:nvSpPr>
          <p:spPr bwMode="auto">
            <a:xfrm>
              <a:off x="4079625" y="4975574"/>
              <a:ext cx="984750" cy="60256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8" name="Group 27"/>
          <p:cNvGrpSpPr/>
          <p:nvPr/>
        </p:nvGrpSpPr>
        <p:grpSpPr>
          <a:xfrm>
            <a:off x="1657341" y="1803586"/>
            <a:ext cx="1332000" cy="1043852"/>
            <a:chOff x="1742562" y="2018738"/>
            <a:chExt cx="1332000" cy="1043852"/>
          </a:xfrm>
          <a:solidFill>
            <a:schemeClr val="accent1"/>
          </a:solidFill>
        </p:grpSpPr>
        <p:sp>
          <p:nvSpPr>
            <p:cNvPr id="16" name="Rectangle 15"/>
            <p:cNvSpPr/>
            <p:nvPr/>
          </p:nvSpPr>
          <p:spPr>
            <a:xfrm>
              <a:off x="1742562" y="2754813"/>
              <a:ext cx="1332000" cy="307777"/>
            </a:xfrm>
            <a:prstGeom prst="rect">
              <a:avLst/>
            </a:prstGeom>
            <a:noFill/>
            <a:ln w="12700">
              <a:noFill/>
            </a:ln>
          </p:spPr>
          <p:style>
            <a:lnRef idx="2">
              <a:schemeClr val="accent5"/>
            </a:lnRef>
            <a:fillRef idx="1">
              <a:schemeClr val="lt1"/>
            </a:fillRef>
            <a:effectRef idx="0">
              <a:schemeClr val="accent5"/>
            </a:effectRef>
            <a:fontRef idx="minor">
              <a:schemeClr val="dk1"/>
            </a:fontRef>
          </p:style>
          <p:txBody>
            <a:bodyPr lIns="36000" tIns="36000" rIns="36000" bIns="36000" rtlCol="0" anchor="b" anchorCtr="0">
              <a:noAutofit/>
            </a:bodyPr>
            <a:lstStyle/>
            <a:p>
              <a:pPr algn="ctr"/>
              <a:r>
                <a:rPr lang="en-GB" sz="1400" dirty="0">
                  <a:solidFill>
                    <a:schemeClr val="tx2"/>
                  </a:solidFill>
                </a:rPr>
                <a:t>Comments</a:t>
              </a:r>
            </a:p>
          </p:txBody>
        </p:sp>
        <p:grpSp>
          <p:nvGrpSpPr>
            <p:cNvPr id="3082" name="Group 3081"/>
            <p:cNvGrpSpPr/>
            <p:nvPr/>
          </p:nvGrpSpPr>
          <p:grpSpPr>
            <a:xfrm>
              <a:off x="1989458" y="2018738"/>
              <a:ext cx="838208" cy="761639"/>
              <a:chOff x="2209072" y="1715499"/>
              <a:chExt cx="900306" cy="818064"/>
            </a:xfrm>
            <a:grpFill/>
          </p:grpSpPr>
          <p:grpSp>
            <p:nvGrpSpPr>
              <p:cNvPr id="3075" name="Group 3074"/>
              <p:cNvGrpSpPr/>
              <p:nvPr/>
            </p:nvGrpSpPr>
            <p:grpSpPr>
              <a:xfrm>
                <a:off x="2209072" y="1715499"/>
                <a:ext cx="814604" cy="818064"/>
                <a:chOff x="-1903413" y="2754313"/>
                <a:chExt cx="1495425" cy="1501776"/>
              </a:xfrm>
              <a:grpFill/>
            </p:grpSpPr>
            <p:sp>
              <p:nvSpPr>
                <p:cNvPr id="61" name="Freeform 43"/>
                <p:cNvSpPr>
                  <a:spLocks/>
                </p:cNvSpPr>
                <p:nvPr/>
              </p:nvSpPr>
              <p:spPr bwMode="auto">
                <a:xfrm>
                  <a:off x="-1903413" y="3282950"/>
                  <a:ext cx="966787" cy="973139"/>
                </a:xfrm>
                <a:custGeom>
                  <a:avLst/>
                  <a:gdLst>
                    <a:gd name="T0" fmla="*/ 57 w 258"/>
                    <a:gd name="T1" fmla="*/ 203 h 260"/>
                    <a:gd name="T2" fmla="*/ 31 w 258"/>
                    <a:gd name="T3" fmla="*/ 203 h 260"/>
                    <a:gd name="T4" fmla="*/ 0 w 258"/>
                    <a:gd name="T5" fmla="*/ 172 h 260"/>
                    <a:gd name="T6" fmla="*/ 0 w 258"/>
                    <a:gd name="T7" fmla="*/ 172 h 260"/>
                    <a:gd name="T8" fmla="*/ 0 w 258"/>
                    <a:gd name="T9" fmla="*/ 31 h 260"/>
                    <a:gd name="T10" fmla="*/ 31 w 258"/>
                    <a:gd name="T11" fmla="*/ 0 h 260"/>
                    <a:gd name="T12" fmla="*/ 31 w 258"/>
                    <a:gd name="T13" fmla="*/ 0 h 260"/>
                    <a:gd name="T14" fmla="*/ 31 w 258"/>
                    <a:gd name="T15" fmla="*/ 8 h 260"/>
                    <a:gd name="T16" fmla="*/ 31 w 258"/>
                    <a:gd name="T17" fmla="*/ 16 h 260"/>
                    <a:gd name="T18" fmla="*/ 16 w 258"/>
                    <a:gd name="T19" fmla="*/ 31 h 260"/>
                    <a:gd name="T20" fmla="*/ 16 w 258"/>
                    <a:gd name="T21" fmla="*/ 31 h 260"/>
                    <a:gd name="T22" fmla="*/ 16 w 258"/>
                    <a:gd name="T23" fmla="*/ 172 h 260"/>
                    <a:gd name="T24" fmla="*/ 31 w 258"/>
                    <a:gd name="T25" fmla="*/ 187 h 260"/>
                    <a:gd name="T26" fmla="*/ 31 w 258"/>
                    <a:gd name="T27" fmla="*/ 187 h 260"/>
                    <a:gd name="T28" fmla="*/ 73 w 258"/>
                    <a:gd name="T29" fmla="*/ 187 h 260"/>
                    <a:gd name="T30" fmla="*/ 73 w 258"/>
                    <a:gd name="T31" fmla="*/ 228 h 260"/>
                    <a:gd name="T32" fmla="*/ 126 w 258"/>
                    <a:gd name="T33" fmla="*/ 187 h 260"/>
                    <a:gd name="T34" fmla="*/ 227 w 258"/>
                    <a:gd name="T35" fmla="*/ 187 h 260"/>
                    <a:gd name="T36" fmla="*/ 242 w 258"/>
                    <a:gd name="T37" fmla="*/ 172 h 260"/>
                    <a:gd name="T38" fmla="*/ 242 w 258"/>
                    <a:gd name="T39" fmla="*/ 172 h 260"/>
                    <a:gd name="T40" fmla="*/ 242 w 258"/>
                    <a:gd name="T41" fmla="*/ 31 h 260"/>
                    <a:gd name="T42" fmla="*/ 227 w 258"/>
                    <a:gd name="T43" fmla="*/ 16 h 260"/>
                    <a:gd name="T44" fmla="*/ 227 w 258"/>
                    <a:gd name="T45" fmla="*/ 16 h 260"/>
                    <a:gd name="T46" fmla="*/ 31 w 258"/>
                    <a:gd name="T47" fmla="*/ 16 h 260"/>
                    <a:gd name="T48" fmla="*/ 31 w 258"/>
                    <a:gd name="T49" fmla="*/ 8 h 260"/>
                    <a:gd name="T50" fmla="*/ 31 w 258"/>
                    <a:gd name="T51" fmla="*/ 0 h 260"/>
                    <a:gd name="T52" fmla="*/ 227 w 258"/>
                    <a:gd name="T53" fmla="*/ 0 h 260"/>
                    <a:gd name="T54" fmla="*/ 258 w 258"/>
                    <a:gd name="T55" fmla="*/ 31 h 260"/>
                    <a:gd name="T56" fmla="*/ 258 w 258"/>
                    <a:gd name="T57" fmla="*/ 31 h 260"/>
                    <a:gd name="T58" fmla="*/ 258 w 258"/>
                    <a:gd name="T59" fmla="*/ 172 h 260"/>
                    <a:gd name="T60" fmla="*/ 227 w 258"/>
                    <a:gd name="T61" fmla="*/ 203 h 260"/>
                    <a:gd name="T62" fmla="*/ 227 w 258"/>
                    <a:gd name="T63" fmla="*/ 203 h 260"/>
                    <a:gd name="T64" fmla="*/ 131 w 258"/>
                    <a:gd name="T65" fmla="*/ 203 h 260"/>
                    <a:gd name="T66" fmla="*/ 57 w 258"/>
                    <a:gd name="T67" fmla="*/ 260 h 260"/>
                    <a:gd name="T68" fmla="*/ 57 w 258"/>
                    <a:gd name="T69" fmla="*/ 20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8" h="260">
                      <a:moveTo>
                        <a:pt x="57" y="203"/>
                      </a:moveTo>
                      <a:cubicBezTo>
                        <a:pt x="31" y="203"/>
                        <a:pt x="31" y="203"/>
                        <a:pt x="31" y="203"/>
                      </a:cubicBezTo>
                      <a:cubicBezTo>
                        <a:pt x="14" y="203"/>
                        <a:pt x="0" y="189"/>
                        <a:pt x="0" y="172"/>
                      </a:cubicBezTo>
                      <a:cubicBezTo>
                        <a:pt x="0" y="172"/>
                        <a:pt x="0" y="172"/>
                        <a:pt x="0" y="172"/>
                      </a:cubicBezTo>
                      <a:cubicBezTo>
                        <a:pt x="0" y="31"/>
                        <a:pt x="0" y="31"/>
                        <a:pt x="0" y="31"/>
                      </a:cubicBezTo>
                      <a:cubicBezTo>
                        <a:pt x="0" y="14"/>
                        <a:pt x="14" y="0"/>
                        <a:pt x="31" y="0"/>
                      </a:cubicBezTo>
                      <a:cubicBezTo>
                        <a:pt x="31" y="0"/>
                        <a:pt x="31" y="0"/>
                        <a:pt x="31" y="0"/>
                      </a:cubicBezTo>
                      <a:cubicBezTo>
                        <a:pt x="31" y="8"/>
                        <a:pt x="31" y="8"/>
                        <a:pt x="31" y="8"/>
                      </a:cubicBezTo>
                      <a:cubicBezTo>
                        <a:pt x="31" y="16"/>
                        <a:pt x="31" y="16"/>
                        <a:pt x="31" y="16"/>
                      </a:cubicBezTo>
                      <a:cubicBezTo>
                        <a:pt x="23" y="16"/>
                        <a:pt x="16" y="22"/>
                        <a:pt x="16" y="31"/>
                      </a:cubicBezTo>
                      <a:cubicBezTo>
                        <a:pt x="16" y="31"/>
                        <a:pt x="16" y="31"/>
                        <a:pt x="16" y="31"/>
                      </a:cubicBezTo>
                      <a:cubicBezTo>
                        <a:pt x="16" y="172"/>
                        <a:pt x="16" y="172"/>
                        <a:pt x="16" y="172"/>
                      </a:cubicBezTo>
                      <a:cubicBezTo>
                        <a:pt x="16" y="180"/>
                        <a:pt x="23" y="187"/>
                        <a:pt x="31" y="187"/>
                      </a:cubicBezTo>
                      <a:cubicBezTo>
                        <a:pt x="31" y="187"/>
                        <a:pt x="31" y="187"/>
                        <a:pt x="31" y="187"/>
                      </a:cubicBezTo>
                      <a:cubicBezTo>
                        <a:pt x="73" y="187"/>
                        <a:pt x="73" y="187"/>
                        <a:pt x="73" y="187"/>
                      </a:cubicBezTo>
                      <a:cubicBezTo>
                        <a:pt x="73" y="228"/>
                        <a:pt x="73" y="228"/>
                        <a:pt x="73" y="228"/>
                      </a:cubicBezTo>
                      <a:cubicBezTo>
                        <a:pt x="126" y="187"/>
                        <a:pt x="126" y="187"/>
                        <a:pt x="126" y="187"/>
                      </a:cubicBezTo>
                      <a:cubicBezTo>
                        <a:pt x="227" y="187"/>
                        <a:pt x="227" y="187"/>
                        <a:pt x="227" y="187"/>
                      </a:cubicBezTo>
                      <a:cubicBezTo>
                        <a:pt x="235" y="187"/>
                        <a:pt x="242" y="180"/>
                        <a:pt x="242" y="172"/>
                      </a:cubicBezTo>
                      <a:cubicBezTo>
                        <a:pt x="242" y="172"/>
                        <a:pt x="242" y="172"/>
                        <a:pt x="242" y="172"/>
                      </a:cubicBezTo>
                      <a:cubicBezTo>
                        <a:pt x="242" y="31"/>
                        <a:pt x="242" y="31"/>
                        <a:pt x="242" y="31"/>
                      </a:cubicBezTo>
                      <a:cubicBezTo>
                        <a:pt x="242" y="22"/>
                        <a:pt x="235" y="16"/>
                        <a:pt x="227" y="16"/>
                      </a:cubicBezTo>
                      <a:cubicBezTo>
                        <a:pt x="227" y="16"/>
                        <a:pt x="227" y="16"/>
                        <a:pt x="227" y="16"/>
                      </a:cubicBezTo>
                      <a:cubicBezTo>
                        <a:pt x="31" y="16"/>
                        <a:pt x="31" y="16"/>
                        <a:pt x="31" y="16"/>
                      </a:cubicBezTo>
                      <a:cubicBezTo>
                        <a:pt x="31" y="8"/>
                        <a:pt x="31" y="8"/>
                        <a:pt x="31" y="8"/>
                      </a:cubicBezTo>
                      <a:cubicBezTo>
                        <a:pt x="31" y="0"/>
                        <a:pt x="31" y="0"/>
                        <a:pt x="31" y="0"/>
                      </a:cubicBezTo>
                      <a:cubicBezTo>
                        <a:pt x="227" y="0"/>
                        <a:pt x="227" y="0"/>
                        <a:pt x="227" y="0"/>
                      </a:cubicBezTo>
                      <a:cubicBezTo>
                        <a:pt x="244" y="0"/>
                        <a:pt x="258" y="14"/>
                        <a:pt x="258" y="31"/>
                      </a:cubicBezTo>
                      <a:cubicBezTo>
                        <a:pt x="258" y="31"/>
                        <a:pt x="258" y="31"/>
                        <a:pt x="258" y="31"/>
                      </a:cubicBezTo>
                      <a:cubicBezTo>
                        <a:pt x="258" y="172"/>
                        <a:pt x="258" y="172"/>
                        <a:pt x="258" y="172"/>
                      </a:cubicBezTo>
                      <a:cubicBezTo>
                        <a:pt x="258" y="189"/>
                        <a:pt x="244" y="203"/>
                        <a:pt x="227" y="203"/>
                      </a:cubicBezTo>
                      <a:cubicBezTo>
                        <a:pt x="227" y="203"/>
                        <a:pt x="227" y="203"/>
                        <a:pt x="227" y="203"/>
                      </a:cubicBezTo>
                      <a:cubicBezTo>
                        <a:pt x="131" y="203"/>
                        <a:pt x="131" y="203"/>
                        <a:pt x="131" y="203"/>
                      </a:cubicBezTo>
                      <a:cubicBezTo>
                        <a:pt x="57" y="260"/>
                        <a:pt x="57" y="260"/>
                        <a:pt x="57" y="260"/>
                      </a:cubicBezTo>
                      <a:cubicBezTo>
                        <a:pt x="57" y="203"/>
                        <a:pt x="57" y="203"/>
                        <a:pt x="57" y="20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44"/>
                <p:cNvSpPr>
                  <a:spLocks/>
                </p:cNvSpPr>
                <p:nvPr/>
              </p:nvSpPr>
              <p:spPr bwMode="auto">
                <a:xfrm>
                  <a:off x="-1544637" y="2754313"/>
                  <a:ext cx="1136649" cy="1112838"/>
                </a:xfrm>
                <a:custGeom>
                  <a:avLst/>
                  <a:gdLst>
                    <a:gd name="T0" fmla="*/ 274 w 303"/>
                    <a:gd name="T1" fmla="*/ 0 h 297"/>
                    <a:gd name="T2" fmla="*/ 28 w 303"/>
                    <a:gd name="T3" fmla="*/ 0 h 297"/>
                    <a:gd name="T4" fmla="*/ 0 w 303"/>
                    <a:gd name="T5" fmla="*/ 29 h 297"/>
                    <a:gd name="T6" fmla="*/ 0 w 303"/>
                    <a:gd name="T7" fmla="*/ 206 h 297"/>
                    <a:gd name="T8" fmla="*/ 28 w 303"/>
                    <a:gd name="T9" fmla="*/ 235 h 297"/>
                    <a:gd name="T10" fmla="*/ 152 w 303"/>
                    <a:gd name="T11" fmla="*/ 235 h 297"/>
                    <a:gd name="T12" fmla="*/ 232 w 303"/>
                    <a:gd name="T13" fmla="*/ 297 h 297"/>
                    <a:gd name="T14" fmla="*/ 232 w 303"/>
                    <a:gd name="T15" fmla="*/ 235 h 297"/>
                    <a:gd name="T16" fmla="*/ 274 w 303"/>
                    <a:gd name="T17" fmla="*/ 235 h 297"/>
                    <a:gd name="T18" fmla="*/ 303 w 303"/>
                    <a:gd name="T19" fmla="*/ 206 h 297"/>
                    <a:gd name="T20" fmla="*/ 303 w 303"/>
                    <a:gd name="T21" fmla="*/ 29 h 297"/>
                    <a:gd name="T22" fmla="*/ 274 w 303"/>
                    <a:gd name="T2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 h="297">
                      <a:moveTo>
                        <a:pt x="274" y="0"/>
                      </a:moveTo>
                      <a:cubicBezTo>
                        <a:pt x="28" y="0"/>
                        <a:pt x="28" y="0"/>
                        <a:pt x="28" y="0"/>
                      </a:cubicBezTo>
                      <a:cubicBezTo>
                        <a:pt x="13" y="0"/>
                        <a:pt x="0" y="13"/>
                        <a:pt x="0" y="29"/>
                      </a:cubicBezTo>
                      <a:cubicBezTo>
                        <a:pt x="0" y="206"/>
                        <a:pt x="0" y="206"/>
                        <a:pt x="0" y="206"/>
                      </a:cubicBezTo>
                      <a:cubicBezTo>
                        <a:pt x="0" y="222"/>
                        <a:pt x="13" y="235"/>
                        <a:pt x="28" y="235"/>
                      </a:cubicBezTo>
                      <a:cubicBezTo>
                        <a:pt x="152" y="235"/>
                        <a:pt x="152" y="235"/>
                        <a:pt x="152" y="235"/>
                      </a:cubicBezTo>
                      <a:cubicBezTo>
                        <a:pt x="232" y="297"/>
                        <a:pt x="232" y="297"/>
                        <a:pt x="232" y="297"/>
                      </a:cubicBezTo>
                      <a:cubicBezTo>
                        <a:pt x="232" y="235"/>
                        <a:pt x="232" y="235"/>
                        <a:pt x="232" y="235"/>
                      </a:cubicBezTo>
                      <a:cubicBezTo>
                        <a:pt x="274" y="235"/>
                        <a:pt x="274" y="235"/>
                        <a:pt x="274" y="235"/>
                      </a:cubicBezTo>
                      <a:cubicBezTo>
                        <a:pt x="290" y="235"/>
                        <a:pt x="303" y="222"/>
                        <a:pt x="303" y="206"/>
                      </a:cubicBezTo>
                      <a:cubicBezTo>
                        <a:pt x="303" y="29"/>
                        <a:pt x="303" y="29"/>
                        <a:pt x="303" y="29"/>
                      </a:cubicBezTo>
                      <a:cubicBezTo>
                        <a:pt x="303" y="13"/>
                        <a:pt x="290" y="0"/>
                        <a:pt x="27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73" name="TextBox 3072"/>
                <p:cNvSpPr txBox="1"/>
                <p:nvPr/>
              </p:nvSpPr>
              <p:spPr>
                <a:xfrm>
                  <a:off x="-1390652" y="2857896"/>
                  <a:ext cx="828676" cy="425056"/>
                </a:xfrm>
                <a:prstGeom prst="rect">
                  <a:avLst/>
                </a:prstGeom>
                <a:grpFill/>
              </p:spPr>
              <p:txBody>
                <a:bodyPr wrap="square" lIns="0" tIns="0" rIns="0" bIns="0" rtlCol="0">
                  <a:noAutofit/>
                </a:bodyPr>
                <a:lstStyle/>
                <a:p>
                  <a:pPr algn="ctr"/>
                  <a:endParaRPr lang="en-US" sz="3600" b="1" dirty="0">
                    <a:solidFill>
                      <a:schemeClr val="bg1"/>
                    </a:solidFill>
                  </a:endParaRPr>
                </a:p>
              </p:txBody>
            </p:sp>
          </p:grpSp>
          <p:sp>
            <p:nvSpPr>
              <p:cNvPr id="3076" name="TextBox 3075"/>
              <p:cNvSpPr txBox="1"/>
              <p:nvPr/>
            </p:nvSpPr>
            <p:spPr>
              <a:xfrm>
                <a:off x="2318803" y="1734549"/>
                <a:ext cx="790575" cy="429752"/>
              </a:xfrm>
              <a:prstGeom prst="rect">
                <a:avLst/>
              </a:prstGeom>
              <a:noFill/>
            </p:spPr>
            <p:txBody>
              <a:bodyPr wrap="square" rtlCol="0">
                <a:spAutoFit/>
              </a:bodyPr>
              <a:lstStyle/>
              <a:p>
                <a:pPr algn="ctr"/>
                <a:r>
                  <a:rPr lang="en-US" sz="2000" b="1" dirty="0">
                    <a:solidFill>
                      <a:schemeClr val="bg1"/>
                    </a:solidFill>
                  </a:rPr>
                  <a:t>….</a:t>
                </a:r>
              </a:p>
            </p:txBody>
          </p:sp>
        </p:grpSp>
      </p:grpSp>
      <p:grpSp>
        <p:nvGrpSpPr>
          <p:cNvPr id="25" name="Group 24"/>
          <p:cNvGrpSpPr/>
          <p:nvPr/>
        </p:nvGrpSpPr>
        <p:grpSpPr>
          <a:xfrm>
            <a:off x="6143411" y="1771615"/>
            <a:ext cx="1332000" cy="1245162"/>
            <a:chOff x="5711680" y="2032871"/>
            <a:chExt cx="1332000" cy="1245162"/>
          </a:xfrm>
          <a:solidFill>
            <a:schemeClr val="accent1"/>
          </a:solidFill>
        </p:grpSpPr>
        <p:sp>
          <p:nvSpPr>
            <p:cNvPr id="6" name="Rectangle 5"/>
            <p:cNvSpPr/>
            <p:nvPr/>
          </p:nvSpPr>
          <p:spPr>
            <a:xfrm>
              <a:off x="5711680" y="2754813"/>
              <a:ext cx="1332000" cy="523220"/>
            </a:xfrm>
            <a:prstGeom prst="rect">
              <a:avLst/>
            </a:prstGeom>
            <a:noFill/>
            <a:ln w="12700">
              <a:noFill/>
            </a:ln>
          </p:spPr>
          <p:style>
            <a:lnRef idx="2">
              <a:schemeClr val="accent5"/>
            </a:lnRef>
            <a:fillRef idx="1">
              <a:schemeClr val="lt1"/>
            </a:fillRef>
            <a:effectRef idx="0">
              <a:schemeClr val="accent5"/>
            </a:effectRef>
            <a:fontRef idx="minor">
              <a:schemeClr val="dk1"/>
            </a:fontRef>
          </p:style>
          <p:txBody>
            <a:bodyPr lIns="36000" tIns="36000" rIns="36000" bIns="36000" rtlCol="0" anchor="b" anchorCtr="0">
              <a:noAutofit/>
            </a:bodyPr>
            <a:lstStyle/>
            <a:p>
              <a:pPr algn="ctr"/>
              <a:r>
                <a:rPr lang="en-GB" sz="1400" dirty="0">
                  <a:solidFill>
                    <a:schemeClr val="tx2"/>
                  </a:solidFill>
                </a:rPr>
                <a:t>Architecture </a:t>
              </a:r>
              <a:br>
                <a:rPr lang="en-GB" sz="1400" dirty="0">
                  <a:solidFill>
                    <a:schemeClr val="tx2"/>
                  </a:solidFill>
                </a:rPr>
              </a:br>
              <a:r>
                <a:rPr lang="en-GB" sz="1400" dirty="0">
                  <a:solidFill>
                    <a:schemeClr val="tx2"/>
                  </a:solidFill>
                </a:rPr>
                <a:t>and Design</a:t>
              </a:r>
            </a:p>
          </p:txBody>
        </p:sp>
        <p:grpSp>
          <p:nvGrpSpPr>
            <p:cNvPr id="3077" name="Group 49"/>
            <p:cNvGrpSpPr>
              <a:grpSpLocks noChangeAspect="1"/>
            </p:cNvGrpSpPr>
            <p:nvPr/>
          </p:nvGrpSpPr>
          <p:grpSpPr bwMode="auto">
            <a:xfrm>
              <a:off x="5997879" y="2032871"/>
              <a:ext cx="759603" cy="670666"/>
              <a:chOff x="-2023" y="1013"/>
              <a:chExt cx="2400" cy="2119"/>
            </a:xfrm>
            <a:grpFill/>
          </p:grpSpPr>
          <p:sp>
            <p:nvSpPr>
              <p:cNvPr id="3080" name="Freeform 50"/>
              <p:cNvSpPr>
                <a:spLocks noEditPoints="1"/>
              </p:cNvSpPr>
              <p:nvPr/>
            </p:nvSpPr>
            <p:spPr bwMode="auto">
              <a:xfrm>
                <a:off x="-1513" y="1013"/>
                <a:ext cx="1507" cy="1585"/>
              </a:xfrm>
              <a:custGeom>
                <a:avLst/>
                <a:gdLst>
                  <a:gd name="T0" fmla="*/ 161 w 638"/>
                  <a:gd name="T1" fmla="*/ 446 h 671"/>
                  <a:gd name="T2" fmla="*/ 211 w 638"/>
                  <a:gd name="T3" fmla="*/ 494 h 671"/>
                  <a:gd name="T4" fmla="*/ 392 w 638"/>
                  <a:gd name="T5" fmla="*/ 343 h 671"/>
                  <a:gd name="T6" fmla="*/ 584 w 638"/>
                  <a:gd name="T7" fmla="*/ 91 h 671"/>
                  <a:gd name="T8" fmla="*/ 548 w 638"/>
                  <a:gd name="T9" fmla="*/ 56 h 671"/>
                  <a:gd name="T10" fmla="*/ 304 w 638"/>
                  <a:gd name="T11" fmla="*/ 259 h 671"/>
                  <a:gd name="T12" fmla="*/ 161 w 638"/>
                  <a:gd name="T13" fmla="*/ 446 h 671"/>
                  <a:gd name="T14" fmla="*/ 199 w 638"/>
                  <a:gd name="T15" fmla="*/ 506 h 671"/>
                  <a:gd name="T16" fmla="*/ 149 w 638"/>
                  <a:gd name="T17" fmla="*/ 459 h 671"/>
                  <a:gd name="T18" fmla="*/ 0 w 638"/>
                  <a:gd name="T19" fmla="*/ 671 h 671"/>
                  <a:gd name="T20" fmla="*/ 139 w 638"/>
                  <a:gd name="T21" fmla="*/ 603 h 671"/>
                  <a:gd name="T22" fmla="*/ 199 w 638"/>
                  <a:gd name="T23" fmla="*/ 50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8" h="671">
                    <a:moveTo>
                      <a:pt x="161" y="446"/>
                    </a:moveTo>
                    <a:cubicBezTo>
                      <a:pt x="177" y="462"/>
                      <a:pt x="194" y="478"/>
                      <a:pt x="211" y="494"/>
                    </a:cubicBezTo>
                    <a:cubicBezTo>
                      <a:pt x="280" y="439"/>
                      <a:pt x="331" y="406"/>
                      <a:pt x="392" y="343"/>
                    </a:cubicBezTo>
                    <a:cubicBezTo>
                      <a:pt x="495" y="235"/>
                      <a:pt x="530" y="155"/>
                      <a:pt x="584" y="91"/>
                    </a:cubicBezTo>
                    <a:cubicBezTo>
                      <a:pt x="638" y="27"/>
                      <a:pt x="609" y="0"/>
                      <a:pt x="548" y="56"/>
                    </a:cubicBezTo>
                    <a:cubicBezTo>
                      <a:pt x="486" y="112"/>
                      <a:pt x="408" y="151"/>
                      <a:pt x="304" y="259"/>
                    </a:cubicBezTo>
                    <a:cubicBezTo>
                      <a:pt x="243" y="322"/>
                      <a:pt x="213" y="375"/>
                      <a:pt x="161" y="446"/>
                    </a:cubicBezTo>
                    <a:close/>
                    <a:moveTo>
                      <a:pt x="199" y="506"/>
                    </a:moveTo>
                    <a:cubicBezTo>
                      <a:pt x="182" y="491"/>
                      <a:pt x="166" y="475"/>
                      <a:pt x="149" y="459"/>
                    </a:cubicBezTo>
                    <a:cubicBezTo>
                      <a:pt x="60" y="469"/>
                      <a:pt x="8" y="564"/>
                      <a:pt x="0" y="671"/>
                    </a:cubicBezTo>
                    <a:cubicBezTo>
                      <a:pt x="30" y="643"/>
                      <a:pt x="107" y="628"/>
                      <a:pt x="139" y="603"/>
                    </a:cubicBezTo>
                    <a:cubicBezTo>
                      <a:pt x="172" y="578"/>
                      <a:pt x="198" y="540"/>
                      <a:pt x="199" y="5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1" name="Freeform 51"/>
              <p:cNvSpPr>
                <a:spLocks noEditPoints="1"/>
              </p:cNvSpPr>
              <p:nvPr/>
            </p:nvSpPr>
            <p:spPr bwMode="auto">
              <a:xfrm>
                <a:off x="-2023" y="1330"/>
                <a:ext cx="2400" cy="1802"/>
              </a:xfrm>
              <a:custGeom>
                <a:avLst/>
                <a:gdLst>
                  <a:gd name="T0" fmla="*/ 883 w 1016"/>
                  <a:gd name="T1" fmla="*/ 48 h 763"/>
                  <a:gd name="T2" fmla="*/ 785 w 1016"/>
                  <a:gd name="T3" fmla="*/ 48 h 763"/>
                  <a:gd name="T4" fmla="*/ 819 w 1016"/>
                  <a:gd name="T5" fmla="*/ 0 h 763"/>
                  <a:gd name="T6" fmla="*/ 883 w 1016"/>
                  <a:gd name="T7" fmla="*/ 0 h 763"/>
                  <a:gd name="T8" fmla="*/ 936 w 1016"/>
                  <a:gd name="T9" fmla="*/ 53 h 763"/>
                  <a:gd name="T10" fmla="*/ 936 w 1016"/>
                  <a:gd name="T11" fmla="*/ 589 h 763"/>
                  <a:gd name="T12" fmla="*/ 928 w 1016"/>
                  <a:gd name="T13" fmla="*/ 616 h 763"/>
                  <a:gd name="T14" fmla="*/ 953 w 1016"/>
                  <a:gd name="T15" fmla="*/ 635 h 763"/>
                  <a:gd name="T16" fmla="*/ 993 w 1016"/>
                  <a:gd name="T17" fmla="*/ 684 h 763"/>
                  <a:gd name="T18" fmla="*/ 1016 w 1016"/>
                  <a:gd name="T19" fmla="*/ 724 h 763"/>
                  <a:gd name="T20" fmla="*/ 965 w 1016"/>
                  <a:gd name="T21" fmla="*/ 763 h 763"/>
                  <a:gd name="T22" fmla="*/ 50 w 1016"/>
                  <a:gd name="T23" fmla="*/ 762 h 763"/>
                  <a:gd name="T24" fmla="*/ 0 w 1016"/>
                  <a:gd name="T25" fmla="*/ 725 h 763"/>
                  <a:gd name="T26" fmla="*/ 38 w 1016"/>
                  <a:gd name="T27" fmla="*/ 666 h 763"/>
                  <a:gd name="T28" fmla="*/ 60 w 1016"/>
                  <a:gd name="T29" fmla="*/ 637 h 763"/>
                  <a:gd name="T30" fmla="*/ 88 w 1016"/>
                  <a:gd name="T31" fmla="*/ 617 h 763"/>
                  <a:gd name="T32" fmla="*/ 80 w 1016"/>
                  <a:gd name="T33" fmla="*/ 589 h 763"/>
                  <a:gd name="T34" fmla="*/ 80 w 1016"/>
                  <a:gd name="T35" fmla="*/ 53 h 763"/>
                  <a:gd name="T36" fmla="*/ 133 w 1016"/>
                  <a:gd name="T37" fmla="*/ 0 h 763"/>
                  <a:gd name="T38" fmla="*/ 596 w 1016"/>
                  <a:gd name="T39" fmla="*/ 0 h 763"/>
                  <a:gd name="T40" fmla="*/ 540 w 1016"/>
                  <a:gd name="T41" fmla="*/ 48 h 763"/>
                  <a:gd name="T42" fmla="*/ 133 w 1016"/>
                  <a:gd name="T43" fmla="*/ 48 h 763"/>
                  <a:gd name="T44" fmla="*/ 128 w 1016"/>
                  <a:gd name="T45" fmla="*/ 53 h 763"/>
                  <a:gd name="T46" fmla="*/ 128 w 1016"/>
                  <a:gd name="T47" fmla="*/ 589 h 763"/>
                  <a:gd name="T48" fmla="*/ 133 w 1016"/>
                  <a:gd name="T49" fmla="*/ 594 h 763"/>
                  <a:gd name="T50" fmla="*/ 883 w 1016"/>
                  <a:gd name="T51" fmla="*/ 594 h 763"/>
                  <a:gd name="T52" fmla="*/ 888 w 1016"/>
                  <a:gd name="T53" fmla="*/ 589 h 763"/>
                  <a:gd name="T54" fmla="*/ 888 w 1016"/>
                  <a:gd name="T55" fmla="*/ 53 h 763"/>
                  <a:gd name="T56" fmla="*/ 883 w 1016"/>
                  <a:gd name="T57" fmla="*/ 48 h 763"/>
                  <a:gd name="T58" fmla="*/ 103 w 1016"/>
                  <a:gd name="T59" fmla="*/ 688 h 763"/>
                  <a:gd name="T60" fmla="*/ 95 w 1016"/>
                  <a:gd name="T61" fmla="*/ 672 h 763"/>
                  <a:gd name="T62" fmla="*/ 113 w 1016"/>
                  <a:gd name="T63" fmla="*/ 645 h 763"/>
                  <a:gd name="T64" fmla="*/ 127 w 1016"/>
                  <a:gd name="T65" fmla="*/ 639 h 763"/>
                  <a:gd name="T66" fmla="*/ 889 w 1016"/>
                  <a:gd name="T67" fmla="*/ 639 h 763"/>
                  <a:gd name="T68" fmla="*/ 902 w 1016"/>
                  <a:gd name="T69" fmla="*/ 645 h 763"/>
                  <a:gd name="T70" fmla="*/ 920 w 1016"/>
                  <a:gd name="T71" fmla="*/ 672 h 763"/>
                  <a:gd name="T72" fmla="*/ 912 w 1016"/>
                  <a:gd name="T73" fmla="*/ 687 h 763"/>
                  <a:gd name="T74" fmla="*/ 652 w 1016"/>
                  <a:gd name="T75" fmla="*/ 688 h 763"/>
                  <a:gd name="T76" fmla="*/ 655 w 1016"/>
                  <a:gd name="T77" fmla="*/ 707 h 763"/>
                  <a:gd name="T78" fmla="*/ 647 w 1016"/>
                  <a:gd name="T79" fmla="*/ 716 h 763"/>
                  <a:gd name="T80" fmla="*/ 374 w 1016"/>
                  <a:gd name="T81" fmla="*/ 715 h 763"/>
                  <a:gd name="T82" fmla="*/ 366 w 1016"/>
                  <a:gd name="T83" fmla="*/ 707 h 763"/>
                  <a:gd name="T84" fmla="*/ 368 w 1016"/>
                  <a:gd name="T85" fmla="*/ 687 h 763"/>
                  <a:gd name="T86" fmla="*/ 103 w 1016"/>
                  <a:gd name="T87" fmla="*/ 688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6" h="763">
                    <a:moveTo>
                      <a:pt x="883" y="48"/>
                    </a:moveTo>
                    <a:cubicBezTo>
                      <a:pt x="785" y="48"/>
                      <a:pt x="785" y="48"/>
                      <a:pt x="785" y="48"/>
                    </a:cubicBezTo>
                    <a:cubicBezTo>
                      <a:pt x="796" y="31"/>
                      <a:pt x="807" y="15"/>
                      <a:pt x="819" y="0"/>
                    </a:cubicBezTo>
                    <a:cubicBezTo>
                      <a:pt x="883" y="0"/>
                      <a:pt x="883" y="0"/>
                      <a:pt x="883" y="0"/>
                    </a:cubicBezTo>
                    <a:cubicBezTo>
                      <a:pt x="912" y="0"/>
                      <a:pt x="936" y="24"/>
                      <a:pt x="936" y="53"/>
                    </a:cubicBezTo>
                    <a:cubicBezTo>
                      <a:pt x="936" y="589"/>
                      <a:pt x="936" y="589"/>
                      <a:pt x="936" y="589"/>
                    </a:cubicBezTo>
                    <a:cubicBezTo>
                      <a:pt x="936" y="599"/>
                      <a:pt x="933" y="608"/>
                      <a:pt x="928" y="616"/>
                    </a:cubicBezTo>
                    <a:cubicBezTo>
                      <a:pt x="938" y="621"/>
                      <a:pt x="947" y="627"/>
                      <a:pt x="953" y="635"/>
                    </a:cubicBezTo>
                    <a:cubicBezTo>
                      <a:pt x="953" y="635"/>
                      <a:pt x="989" y="680"/>
                      <a:pt x="993" y="684"/>
                    </a:cubicBezTo>
                    <a:cubicBezTo>
                      <a:pt x="1002" y="696"/>
                      <a:pt x="1016" y="708"/>
                      <a:pt x="1016" y="724"/>
                    </a:cubicBezTo>
                    <a:cubicBezTo>
                      <a:pt x="1016" y="747"/>
                      <a:pt x="986" y="763"/>
                      <a:pt x="965" y="763"/>
                    </a:cubicBezTo>
                    <a:cubicBezTo>
                      <a:pt x="50" y="762"/>
                      <a:pt x="50" y="762"/>
                      <a:pt x="50" y="762"/>
                    </a:cubicBezTo>
                    <a:cubicBezTo>
                      <a:pt x="29" y="762"/>
                      <a:pt x="0" y="747"/>
                      <a:pt x="0" y="725"/>
                    </a:cubicBezTo>
                    <a:cubicBezTo>
                      <a:pt x="0" y="710"/>
                      <a:pt x="28" y="679"/>
                      <a:pt x="38" y="666"/>
                    </a:cubicBezTo>
                    <a:cubicBezTo>
                      <a:pt x="60" y="637"/>
                      <a:pt x="60" y="637"/>
                      <a:pt x="60" y="637"/>
                    </a:cubicBezTo>
                    <a:cubicBezTo>
                      <a:pt x="67" y="629"/>
                      <a:pt x="77" y="622"/>
                      <a:pt x="88" y="617"/>
                    </a:cubicBezTo>
                    <a:cubicBezTo>
                      <a:pt x="83" y="608"/>
                      <a:pt x="80" y="599"/>
                      <a:pt x="80" y="589"/>
                    </a:cubicBezTo>
                    <a:cubicBezTo>
                      <a:pt x="80" y="53"/>
                      <a:pt x="80" y="53"/>
                      <a:pt x="80" y="53"/>
                    </a:cubicBezTo>
                    <a:cubicBezTo>
                      <a:pt x="80" y="24"/>
                      <a:pt x="104" y="0"/>
                      <a:pt x="133" y="0"/>
                    </a:cubicBezTo>
                    <a:cubicBezTo>
                      <a:pt x="596" y="0"/>
                      <a:pt x="596" y="0"/>
                      <a:pt x="596" y="0"/>
                    </a:cubicBezTo>
                    <a:cubicBezTo>
                      <a:pt x="577" y="15"/>
                      <a:pt x="558" y="31"/>
                      <a:pt x="540" y="48"/>
                    </a:cubicBezTo>
                    <a:cubicBezTo>
                      <a:pt x="133" y="48"/>
                      <a:pt x="133" y="48"/>
                      <a:pt x="133" y="48"/>
                    </a:cubicBezTo>
                    <a:cubicBezTo>
                      <a:pt x="131" y="48"/>
                      <a:pt x="128" y="50"/>
                      <a:pt x="128" y="53"/>
                    </a:cubicBezTo>
                    <a:cubicBezTo>
                      <a:pt x="128" y="589"/>
                      <a:pt x="128" y="589"/>
                      <a:pt x="128" y="589"/>
                    </a:cubicBezTo>
                    <a:cubicBezTo>
                      <a:pt x="128" y="592"/>
                      <a:pt x="131" y="594"/>
                      <a:pt x="133" y="594"/>
                    </a:cubicBezTo>
                    <a:cubicBezTo>
                      <a:pt x="883" y="594"/>
                      <a:pt x="883" y="594"/>
                      <a:pt x="883" y="594"/>
                    </a:cubicBezTo>
                    <a:cubicBezTo>
                      <a:pt x="885" y="594"/>
                      <a:pt x="888" y="592"/>
                      <a:pt x="888" y="589"/>
                    </a:cubicBezTo>
                    <a:cubicBezTo>
                      <a:pt x="888" y="53"/>
                      <a:pt x="888" y="53"/>
                      <a:pt x="888" y="53"/>
                    </a:cubicBezTo>
                    <a:cubicBezTo>
                      <a:pt x="888" y="50"/>
                      <a:pt x="885" y="48"/>
                      <a:pt x="883" y="48"/>
                    </a:cubicBezTo>
                    <a:close/>
                    <a:moveTo>
                      <a:pt x="103" y="688"/>
                    </a:moveTo>
                    <a:cubicBezTo>
                      <a:pt x="94" y="688"/>
                      <a:pt x="91" y="681"/>
                      <a:pt x="95" y="672"/>
                    </a:cubicBezTo>
                    <a:cubicBezTo>
                      <a:pt x="98" y="668"/>
                      <a:pt x="109" y="648"/>
                      <a:pt x="113" y="645"/>
                    </a:cubicBezTo>
                    <a:cubicBezTo>
                      <a:pt x="118" y="642"/>
                      <a:pt x="122" y="639"/>
                      <a:pt x="127" y="639"/>
                    </a:cubicBezTo>
                    <a:cubicBezTo>
                      <a:pt x="889" y="639"/>
                      <a:pt x="889" y="639"/>
                      <a:pt x="889" y="639"/>
                    </a:cubicBezTo>
                    <a:cubicBezTo>
                      <a:pt x="893" y="639"/>
                      <a:pt x="898" y="642"/>
                      <a:pt x="902" y="645"/>
                    </a:cubicBezTo>
                    <a:cubicBezTo>
                      <a:pt x="906" y="648"/>
                      <a:pt x="918" y="668"/>
                      <a:pt x="920" y="672"/>
                    </a:cubicBezTo>
                    <a:cubicBezTo>
                      <a:pt x="924" y="680"/>
                      <a:pt x="922" y="687"/>
                      <a:pt x="912" y="687"/>
                    </a:cubicBezTo>
                    <a:cubicBezTo>
                      <a:pt x="652" y="688"/>
                      <a:pt x="652" y="688"/>
                      <a:pt x="652" y="688"/>
                    </a:cubicBezTo>
                    <a:cubicBezTo>
                      <a:pt x="655" y="707"/>
                      <a:pt x="655" y="707"/>
                      <a:pt x="655" y="707"/>
                    </a:cubicBezTo>
                    <a:cubicBezTo>
                      <a:pt x="655" y="712"/>
                      <a:pt x="651" y="716"/>
                      <a:pt x="647" y="716"/>
                    </a:cubicBezTo>
                    <a:cubicBezTo>
                      <a:pt x="374" y="715"/>
                      <a:pt x="374" y="715"/>
                      <a:pt x="374" y="715"/>
                    </a:cubicBezTo>
                    <a:cubicBezTo>
                      <a:pt x="369" y="715"/>
                      <a:pt x="365" y="712"/>
                      <a:pt x="366" y="707"/>
                    </a:cubicBezTo>
                    <a:cubicBezTo>
                      <a:pt x="368" y="687"/>
                      <a:pt x="368" y="687"/>
                      <a:pt x="368" y="687"/>
                    </a:cubicBezTo>
                    <a:cubicBezTo>
                      <a:pt x="103" y="688"/>
                      <a:pt x="103" y="688"/>
                      <a:pt x="103" y="6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 name="Group 12"/>
          <p:cNvGrpSpPr/>
          <p:nvPr/>
        </p:nvGrpSpPr>
        <p:grpSpPr>
          <a:xfrm>
            <a:off x="2041541" y="4552419"/>
            <a:ext cx="1332000" cy="1061327"/>
            <a:chOff x="1742562" y="4869813"/>
            <a:chExt cx="1332000" cy="1061327"/>
          </a:xfrm>
          <a:solidFill>
            <a:schemeClr val="accent1"/>
          </a:solidFill>
        </p:grpSpPr>
        <p:sp>
          <p:nvSpPr>
            <p:cNvPr id="49" name="Rectangle 48"/>
            <p:cNvSpPr/>
            <p:nvPr/>
          </p:nvSpPr>
          <p:spPr>
            <a:xfrm>
              <a:off x="1742562" y="5623363"/>
              <a:ext cx="1332000" cy="307777"/>
            </a:xfrm>
            <a:prstGeom prst="rect">
              <a:avLst/>
            </a:prstGeom>
            <a:noFill/>
            <a:ln w="12700">
              <a:noFill/>
            </a:ln>
          </p:spPr>
          <p:style>
            <a:lnRef idx="2">
              <a:schemeClr val="accent5"/>
            </a:lnRef>
            <a:fillRef idx="1">
              <a:schemeClr val="lt1"/>
            </a:fillRef>
            <a:effectRef idx="0">
              <a:schemeClr val="accent5"/>
            </a:effectRef>
            <a:fontRef idx="minor">
              <a:schemeClr val="dk1"/>
            </a:fontRef>
          </p:style>
          <p:txBody>
            <a:bodyPr lIns="36000" tIns="36000" rIns="36000" bIns="36000" rtlCol="0" anchor="b" anchorCtr="0">
              <a:noAutofit/>
            </a:bodyPr>
            <a:lstStyle/>
            <a:p>
              <a:pPr algn="ctr"/>
              <a:r>
                <a:rPr lang="en-GB" sz="1400" dirty="0">
                  <a:solidFill>
                    <a:schemeClr val="tx2"/>
                  </a:solidFill>
                </a:rPr>
                <a:t>Potential Bugs</a:t>
              </a:r>
            </a:p>
          </p:txBody>
        </p:sp>
        <p:sp>
          <p:nvSpPr>
            <p:cNvPr id="51" name="Freeform 11"/>
            <p:cNvSpPr>
              <a:spLocks noEditPoints="1"/>
            </p:cNvSpPr>
            <p:nvPr/>
          </p:nvSpPr>
          <p:spPr bwMode="auto">
            <a:xfrm>
              <a:off x="2041562" y="4869813"/>
              <a:ext cx="734000" cy="708328"/>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p:cNvGrpSpPr/>
          <p:nvPr/>
        </p:nvGrpSpPr>
        <p:grpSpPr>
          <a:xfrm>
            <a:off x="5713107" y="4549959"/>
            <a:ext cx="1332000" cy="1063787"/>
            <a:chOff x="5767499" y="4867353"/>
            <a:chExt cx="1332000" cy="1063787"/>
          </a:xfrm>
          <a:solidFill>
            <a:schemeClr val="accent1"/>
          </a:solidFill>
        </p:grpSpPr>
        <p:sp>
          <p:nvSpPr>
            <p:cNvPr id="53" name="Rectangle 52"/>
            <p:cNvSpPr/>
            <p:nvPr/>
          </p:nvSpPr>
          <p:spPr>
            <a:xfrm>
              <a:off x="5767499" y="5623363"/>
              <a:ext cx="1332000" cy="307777"/>
            </a:xfrm>
            <a:prstGeom prst="rect">
              <a:avLst/>
            </a:prstGeom>
            <a:noFill/>
            <a:ln w="12700">
              <a:noFill/>
            </a:ln>
          </p:spPr>
          <p:style>
            <a:lnRef idx="2">
              <a:schemeClr val="accent5"/>
            </a:lnRef>
            <a:fillRef idx="1">
              <a:schemeClr val="lt1"/>
            </a:fillRef>
            <a:effectRef idx="0">
              <a:schemeClr val="accent5"/>
            </a:effectRef>
            <a:fontRef idx="minor">
              <a:schemeClr val="dk1"/>
            </a:fontRef>
          </p:style>
          <p:txBody>
            <a:bodyPr lIns="36000" tIns="36000" rIns="36000" bIns="36000" rtlCol="0" anchor="b" anchorCtr="0">
              <a:noAutofit/>
            </a:bodyPr>
            <a:lstStyle/>
            <a:p>
              <a:pPr algn="ctr"/>
              <a:r>
                <a:rPr lang="en-GB" sz="1400" dirty="0">
                  <a:solidFill>
                    <a:schemeClr val="tx2"/>
                  </a:solidFill>
                </a:rPr>
                <a:t>Unit tests</a:t>
              </a:r>
            </a:p>
          </p:txBody>
        </p:sp>
        <p:sp>
          <p:nvSpPr>
            <p:cNvPr id="54" name="Freeform 31"/>
            <p:cNvSpPr>
              <a:spLocks noEditPoints="1"/>
            </p:cNvSpPr>
            <p:nvPr/>
          </p:nvSpPr>
          <p:spPr bwMode="auto">
            <a:xfrm>
              <a:off x="6096252" y="4867353"/>
              <a:ext cx="674495" cy="710788"/>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48" name="Straight Arrow Connector 47"/>
          <p:cNvCxnSpPr/>
          <p:nvPr/>
        </p:nvCxnSpPr>
        <p:spPr>
          <a:xfrm flipH="1">
            <a:off x="2850776" y="2435931"/>
            <a:ext cx="661180" cy="0"/>
          </a:xfrm>
          <a:prstGeom prst="straightConnector1">
            <a:avLst/>
          </a:prstGeom>
          <a:ln w="12700">
            <a:solidFill>
              <a:schemeClr val="accent2"/>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65" name="Rectangle 71"/>
          <p:cNvSpPr>
            <a:spLocks noChangeArrowheads="1"/>
          </p:cNvSpPr>
          <p:nvPr/>
        </p:nvSpPr>
        <p:spPr bwMode="auto">
          <a:xfrm>
            <a:off x="3521952" y="1900379"/>
            <a:ext cx="2100096" cy="2306115"/>
          </a:xfrm>
          <a:prstGeom prst="roundRect">
            <a:avLst/>
          </a:prstGeom>
          <a:noFill/>
          <a:ln w="19050">
            <a:solidFill>
              <a:schemeClr val="accent2"/>
            </a:solidFill>
            <a:miter lim="800000"/>
            <a:headEnd/>
            <a:tailEnd/>
          </a:ln>
          <a:extLst/>
        </p:spPr>
        <p:txBody>
          <a:bodyPr wrap="none" lIns="0" tIns="72000" rIns="0" bIns="0" anchor="b">
            <a:noAutofit/>
          </a:bodyPr>
          <a:lstStyle/>
          <a:p>
            <a:pPr algn="ctr" eaLnBrk="0" hangingPunct="0">
              <a:lnSpc>
                <a:spcPct val="80000"/>
              </a:lnSpc>
              <a:buClrTx/>
              <a:buFontTx/>
              <a:buNone/>
            </a:pPr>
            <a:r>
              <a:rPr lang="en-GB" dirty="0">
                <a:solidFill>
                  <a:schemeClr val="accent2"/>
                </a:solidFill>
              </a:rPr>
              <a:t>Sources</a:t>
            </a:r>
            <a:endParaRPr lang="en-GB" altLang="en-US" i="0" spc="-20" dirty="0">
              <a:solidFill>
                <a:schemeClr val="accent2"/>
              </a:solidFill>
            </a:endParaRPr>
          </a:p>
        </p:txBody>
      </p:sp>
      <p:grpSp>
        <p:nvGrpSpPr>
          <p:cNvPr id="18" name="Group 17"/>
          <p:cNvGrpSpPr/>
          <p:nvPr/>
        </p:nvGrpSpPr>
        <p:grpSpPr>
          <a:xfrm>
            <a:off x="3717841" y="2135059"/>
            <a:ext cx="1711494" cy="1485034"/>
            <a:chOff x="3717841" y="2135059"/>
            <a:chExt cx="1711494" cy="1485034"/>
          </a:xfrm>
          <a:solidFill>
            <a:schemeClr val="accent5"/>
          </a:solidFill>
        </p:grpSpPr>
        <p:sp>
          <p:nvSpPr>
            <p:cNvPr id="33" name="Freeform 7"/>
            <p:cNvSpPr>
              <a:spLocks/>
            </p:cNvSpPr>
            <p:nvPr/>
          </p:nvSpPr>
          <p:spPr bwMode="auto">
            <a:xfrm>
              <a:off x="4103510" y="3224815"/>
              <a:ext cx="178424" cy="57645"/>
            </a:xfrm>
            <a:custGeom>
              <a:avLst/>
              <a:gdLst>
                <a:gd name="T0" fmla="*/ 0 w 55"/>
                <a:gd name="T1" fmla="*/ 18 h 18"/>
                <a:gd name="T2" fmla="*/ 6 w 55"/>
                <a:gd name="T3" fmla="*/ 16 h 18"/>
                <a:gd name="T4" fmla="*/ 50 w 55"/>
                <a:gd name="T5" fmla="*/ 16 h 18"/>
                <a:gd name="T6" fmla="*/ 55 w 55"/>
                <a:gd name="T7" fmla="*/ 18 h 18"/>
                <a:gd name="T8" fmla="*/ 49 w 55"/>
                <a:gd name="T9" fmla="*/ 6 h 18"/>
                <a:gd name="T10" fmla="*/ 38 w 55"/>
                <a:gd name="T11" fmla="*/ 0 h 18"/>
                <a:gd name="T12" fmla="*/ 18 w 55"/>
                <a:gd name="T13" fmla="*/ 0 h 18"/>
                <a:gd name="T14" fmla="*/ 6 w 55"/>
                <a:gd name="T15" fmla="*/ 6 h 18"/>
                <a:gd name="T16" fmla="*/ 0 w 55"/>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8">
                  <a:moveTo>
                    <a:pt x="0" y="18"/>
                  </a:moveTo>
                  <a:cubicBezTo>
                    <a:pt x="2" y="17"/>
                    <a:pt x="4" y="16"/>
                    <a:pt x="6" y="16"/>
                  </a:cubicBezTo>
                  <a:cubicBezTo>
                    <a:pt x="50" y="16"/>
                    <a:pt x="50" y="16"/>
                    <a:pt x="50" y="16"/>
                  </a:cubicBezTo>
                  <a:cubicBezTo>
                    <a:pt x="52" y="16"/>
                    <a:pt x="54" y="17"/>
                    <a:pt x="55" y="18"/>
                  </a:cubicBezTo>
                  <a:cubicBezTo>
                    <a:pt x="49" y="5"/>
                    <a:pt x="49" y="6"/>
                    <a:pt x="49" y="6"/>
                  </a:cubicBezTo>
                  <a:cubicBezTo>
                    <a:pt x="47" y="2"/>
                    <a:pt x="42" y="0"/>
                    <a:pt x="38" y="0"/>
                  </a:cubicBezTo>
                  <a:cubicBezTo>
                    <a:pt x="18" y="0"/>
                    <a:pt x="18" y="0"/>
                    <a:pt x="18" y="0"/>
                  </a:cubicBezTo>
                  <a:cubicBezTo>
                    <a:pt x="13" y="0"/>
                    <a:pt x="9" y="2"/>
                    <a:pt x="6" y="6"/>
                  </a:cubicBezTo>
                  <a:lnTo>
                    <a:pt x="0" y="18"/>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7" name="Freeform 8"/>
            <p:cNvSpPr>
              <a:spLocks/>
            </p:cNvSpPr>
            <p:nvPr/>
          </p:nvSpPr>
          <p:spPr bwMode="auto">
            <a:xfrm>
              <a:off x="4001946" y="2356030"/>
              <a:ext cx="415864" cy="102937"/>
            </a:xfrm>
            <a:custGeom>
              <a:avLst/>
              <a:gdLst>
                <a:gd name="T0" fmla="*/ 3 w 128"/>
                <a:gd name="T1" fmla="*/ 32 h 32"/>
                <a:gd name="T2" fmla="*/ 126 w 128"/>
                <a:gd name="T3" fmla="*/ 32 h 32"/>
                <a:gd name="T4" fmla="*/ 128 w 128"/>
                <a:gd name="T5" fmla="*/ 28 h 32"/>
                <a:gd name="T6" fmla="*/ 128 w 128"/>
                <a:gd name="T7" fmla="*/ 27 h 32"/>
                <a:gd name="T8" fmla="*/ 127 w 128"/>
                <a:gd name="T9" fmla="*/ 21 h 32"/>
                <a:gd name="T10" fmla="*/ 112 w 128"/>
                <a:gd name="T11" fmla="*/ 3 h 32"/>
                <a:gd name="T12" fmla="*/ 107 w 128"/>
                <a:gd name="T13" fmla="*/ 0 h 32"/>
                <a:gd name="T14" fmla="*/ 22 w 128"/>
                <a:gd name="T15" fmla="*/ 0 h 32"/>
                <a:gd name="T16" fmla="*/ 17 w 128"/>
                <a:gd name="T17" fmla="*/ 3 h 32"/>
                <a:gd name="T18" fmla="*/ 2 w 128"/>
                <a:gd name="T19" fmla="*/ 21 h 32"/>
                <a:gd name="T20" fmla="*/ 0 w 128"/>
                <a:gd name="T21" fmla="*/ 27 h 32"/>
                <a:gd name="T22" fmla="*/ 0 w 128"/>
                <a:gd name="T23" fmla="*/ 28 h 32"/>
                <a:gd name="T24" fmla="*/ 3 w 128"/>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32">
                  <a:moveTo>
                    <a:pt x="3" y="32"/>
                  </a:moveTo>
                  <a:cubicBezTo>
                    <a:pt x="126" y="32"/>
                    <a:pt x="126" y="32"/>
                    <a:pt x="126" y="32"/>
                  </a:cubicBezTo>
                  <a:cubicBezTo>
                    <a:pt x="128" y="32"/>
                    <a:pt x="128" y="30"/>
                    <a:pt x="128" y="28"/>
                  </a:cubicBezTo>
                  <a:cubicBezTo>
                    <a:pt x="128" y="27"/>
                    <a:pt x="128" y="27"/>
                    <a:pt x="128" y="27"/>
                  </a:cubicBezTo>
                  <a:cubicBezTo>
                    <a:pt x="128" y="25"/>
                    <a:pt x="128" y="23"/>
                    <a:pt x="127" y="21"/>
                  </a:cubicBezTo>
                  <a:cubicBezTo>
                    <a:pt x="112" y="4"/>
                    <a:pt x="112" y="3"/>
                    <a:pt x="112" y="3"/>
                  </a:cubicBezTo>
                  <a:cubicBezTo>
                    <a:pt x="111" y="2"/>
                    <a:pt x="109" y="0"/>
                    <a:pt x="107" y="0"/>
                  </a:cubicBezTo>
                  <a:cubicBezTo>
                    <a:pt x="22" y="0"/>
                    <a:pt x="22" y="0"/>
                    <a:pt x="22" y="0"/>
                  </a:cubicBezTo>
                  <a:cubicBezTo>
                    <a:pt x="20" y="0"/>
                    <a:pt x="18" y="2"/>
                    <a:pt x="17" y="3"/>
                  </a:cubicBezTo>
                  <a:cubicBezTo>
                    <a:pt x="2" y="21"/>
                    <a:pt x="2" y="21"/>
                    <a:pt x="2" y="21"/>
                  </a:cubicBezTo>
                  <a:cubicBezTo>
                    <a:pt x="1" y="22"/>
                    <a:pt x="0" y="25"/>
                    <a:pt x="0" y="27"/>
                  </a:cubicBezTo>
                  <a:cubicBezTo>
                    <a:pt x="0" y="28"/>
                    <a:pt x="0" y="28"/>
                    <a:pt x="0" y="28"/>
                  </a:cubicBezTo>
                  <a:cubicBezTo>
                    <a:pt x="0" y="30"/>
                    <a:pt x="1" y="32"/>
                    <a:pt x="3"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42" name="Freeform 13"/>
            <p:cNvSpPr>
              <a:spLocks noEditPoints="1"/>
            </p:cNvSpPr>
            <p:nvPr/>
          </p:nvSpPr>
          <p:spPr bwMode="auto">
            <a:xfrm>
              <a:off x="4054101" y="2135059"/>
              <a:ext cx="311555" cy="207246"/>
            </a:xfrm>
            <a:custGeom>
              <a:avLst/>
              <a:gdLst>
                <a:gd name="T0" fmla="*/ 14 w 96"/>
                <a:gd name="T1" fmla="*/ 64 h 64"/>
                <a:gd name="T2" fmla="*/ 83 w 96"/>
                <a:gd name="T3" fmla="*/ 64 h 64"/>
                <a:gd name="T4" fmla="*/ 96 w 96"/>
                <a:gd name="T5" fmla="*/ 53 h 64"/>
                <a:gd name="T6" fmla="*/ 96 w 96"/>
                <a:gd name="T7" fmla="*/ 13 h 64"/>
                <a:gd name="T8" fmla="*/ 83 w 96"/>
                <a:gd name="T9" fmla="*/ 0 h 64"/>
                <a:gd name="T10" fmla="*/ 14 w 96"/>
                <a:gd name="T11" fmla="*/ 0 h 64"/>
                <a:gd name="T12" fmla="*/ 0 w 96"/>
                <a:gd name="T13" fmla="*/ 13 h 64"/>
                <a:gd name="T14" fmla="*/ 0 w 96"/>
                <a:gd name="T15" fmla="*/ 53 h 64"/>
                <a:gd name="T16" fmla="*/ 14 w 96"/>
                <a:gd name="T17" fmla="*/ 64 h 64"/>
                <a:gd name="T18" fmla="*/ 8 w 96"/>
                <a:gd name="T19" fmla="*/ 13 h 64"/>
                <a:gd name="T20" fmla="*/ 14 w 96"/>
                <a:gd name="T21" fmla="*/ 8 h 64"/>
                <a:gd name="T22" fmla="*/ 83 w 96"/>
                <a:gd name="T23" fmla="*/ 8 h 64"/>
                <a:gd name="T24" fmla="*/ 88 w 96"/>
                <a:gd name="T25" fmla="*/ 13 h 64"/>
                <a:gd name="T26" fmla="*/ 88 w 96"/>
                <a:gd name="T27" fmla="*/ 53 h 64"/>
                <a:gd name="T28" fmla="*/ 83 w 96"/>
                <a:gd name="T29" fmla="*/ 60 h 64"/>
                <a:gd name="T30" fmla="*/ 14 w 96"/>
                <a:gd name="T31" fmla="*/ 60 h 64"/>
                <a:gd name="T32" fmla="*/ 8 w 96"/>
                <a:gd name="T33" fmla="*/ 53 h 64"/>
                <a:gd name="T34" fmla="*/ 8 w 96"/>
                <a:gd name="T35"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14" y="64"/>
                  </a:moveTo>
                  <a:cubicBezTo>
                    <a:pt x="83" y="64"/>
                    <a:pt x="83" y="64"/>
                    <a:pt x="83" y="64"/>
                  </a:cubicBezTo>
                  <a:cubicBezTo>
                    <a:pt x="90" y="64"/>
                    <a:pt x="96" y="60"/>
                    <a:pt x="96" y="53"/>
                  </a:cubicBezTo>
                  <a:cubicBezTo>
                    <a:pt x="96" y="13"/>
                    <a:pt x="96" y="13"/>
                    <a:pt x="96" y="13"/>
                  </a:cubicBezTo>
                  <a:cubicBezTo>
                    <a:pt x="96" y="6"/>
                    <a:pt x="90" y="0"/>
                    <a:pt x="83" y="0"/>
                  </a:cubicBezTo>
                  <a:cubicBezTo>
                    <a:pt x="14" y="0"/>
                    <a:pt x="14" y="0"/>
                    <a:pt x="14" y="0"/>
                  </a:cubicBezTo>
                  <a:cubicBezTo>
                    <a:pt x="7" y="0"/>
                    <a:pt x="0" y="6"/>
                    <a:pt x="0" y="13"/>
                  </a:cubicBezTo>
                  <a:cubicBezTo>
                    <a:pt x="0" y="53"/>
                    <a:pt x="0" y="53"/>
                    <a:pt x="0" y="53"/>
                  </a:cubicBezTo>
                  <a:cubicBezTo>
                    <a:pt x="0" y="60"/>
                    <a:pt x="7" y="64"/>
                    <a:pt x="14" y="64"/>
                  </a:cubicBezTo>
                  <a:close/>
                  <a:moveTo>
                    <a:pt x="8" y="13"/>
                  </a:moveTo>
                  <a:cubicBezTo>
                    <a:pt x="8" y="10"/>
                    <a:pt x="11" y="8"/>
                    <a:pt x="14" y="8"/>
                  </a:cubicBezTo>
                  <a:cubicBezTo>
                    <a:pt x="83" y="8"/>
                    <a:pt x="83" y="8"/>
                    <a:pt x="83" y="8"/>
                  </a:cubicBezTo>
                  <a:cubicBezTo>
                    <a:pt x="86" y="8"/>
                    <a:pt x="88" y="10"/>
                    <a:pt x="88" y="13"/>
                  </a:cubicBezTo>
                  <a:cubicBezTo>
                    <a:pt x="88" y="53"/>
                    <a:pt x="88" y="53"/>
                    <a:pt x="88" y="53"/>
                  </a:cubicBezTo>
                  <a:cubicBezTo>
                    <a:pt x="88" y="56"/>
                    <a:pt x="86" y="60"/>
                    <a:pt x="83" y="60"/>
                  </a:cubicBezTo>
                  <a:cubicBezTo>
                    <a:pt x="14" y="60"/>
                    <a:pt x="14" y="60"/>
                    <a:pt x="14" y="60"/>
                  </a:cubicBezTo>
                  <a:cubicBezTo>
                    <a:pt x="11" y="60"/>
                    <a:pt x="8" y="56"/>
                    <a:pt x="8" y="53"/>
                  </a:cubicBezTo>
                  <a:lnTo>
                    <a:pt x="8" y="13"/>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45" name="Freeform 15"/>
            <p:cNvSpPr>
              <a:spLocks noEditPoints="1"/>
            </p:cNvSpPr>
            <p:nvPr/>
          </p:nvSpPr>
          <p:spPr bwMode="auto">
            <a:xfrm>
              <a:off x="4625056" y="2147412"/>
              <a:ext cx="323908" cy="247048"/>
            </a:xfrm>
            <a:custGeom>
              <a:avLst/>
              <a:gdLst>
                <a:gd name="T0" fmla="*/ 16 w 100"/>
                <a:gd name="T1" fmla="*/ 76 h 76"/>
                <a:gd name="T2" fmla="*/ 85 w 100"/>
                <a:gd name="T3" fmla="*/ 76 h 76"/>
                <a:gd name="T4" fmla="*/ 100 w 100"/>
                <a:gd name="T5" fmla="*/ 63 h 76"/>
                <a:gd name="T6" fmla="*/ 100 w 100"/>
                <a:gd name="T7" fmla="*/ 16 h 76"/>
                <a:gd name="T8" fmla="*/ 85 w 100"/>
                <a:gd name="T9" fmla="*/ 0 h 76"/>
                <a:gd name="T10" fmla="*/ 16 w 100"/>
                <a:gd name="T11" fmla="*/ 0 h 76"/>
                <a:gd name="T12" fmla="*/ 0 w 100"/>
                <a:gd name="T13" fmla="*/ 16 h 76"/>
                <a:gd name="T14" fmla="*/ 0 w 100"/>
                <a:gd name="T15" fmla="*/ 63 h 76"/>
                <a:gd name="T16" fmla="*/ 16 w 100"/>
                <a:gd name="T17" fmla="*/ 76 h 76"/>
                <a:gd name="T18" fmla="*/ 12 w 100"/>
                <a:gd name="T19" fmla="*/ 16 h 76"/>
                <a:gd name="T20" fmla="*/ 16 w 100"/>
                <a:gd name="T21" fmla="*/ 8 h 76"/>
                <a:gd name="T22" fmla="*/ 85 w 100"/>
                <a:gd name="T23" fmla="*/ 8 h 76"/>
                <a:gd name="T24" fmla="*/ 92 w 100"/>
                <a:gd name="T25" fmla="*/ 16 h 76"/>
                <a:gd name="T26" fmla="*/ 92 w 100"/>
                <a:gd name="T27" fmla="*/ 63 h 76"/>
                <a:gd name="T28" fmla="*/ 85 w 100"/>
                <a:gd name="T29" fmla="*/ 68 h 76"/>
                <a:gd name="T30" fmla="*/ 16 w 100"/>
                <a:gd name="T31" fmla="*/ 68 h 76"/>
                <a:gd name="T32" fmla="*/ 12 w 100"/>
                <a:gd name="T33" fmla="*/ 63 h 76"/>
                <a:gd name="T34" fmla="*/ 12 w 100"/>
                <a:gd name="T35" fmla="*/ 1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76">
                  <a:moveTo>
                    <a:pt x="16" y="76"/>
                  </a:moveTo>
                  <a:cubicBezTo>
                    <a:pt x="85" y="76"/>
                    <a:pt x="85" y="76"/>
                    <a:pt x="85" y="76"/>
                  </a:cubicBezTo>
                  <a:cubicBezTo>
                    <a:pt x="93" y="76"/>
                    <a:pt x="100" y="71"/>
                    <a:pt x="100" y="63"/>
                  </a:cubicBezTo>
                  <a:cubicBezTo>
                    <a:pt x="100" y="16"/>
                    <a:pt x="100" y="16"/>
                    <a:pt x="100" y="16"/>
                  </a:cubicBezTo>
                  <a:cubicBezTo>
                    <a:pt x="100" y="8"/>
                    <a:pt x="93" y="0"/>
                    <a:pt x="85" y="0"/>
                  </a:cubicBezTo>
                  <a:cubicBezTo>
                    <a:pt x="16" y="0"/>
                    <a:pt x="16" y="0"/>
                    <a:pt x="16" y="0"/>
                  </a:cubicBezTo>
                  <a:cubicBezTo>
                    <a:pt x="8" y="0"/>
                    <a:pt x="0" y="8"/>
                    <a:pt x="0" y="16"/>
                  </a:cubicBezTo>
                  <a:cubicBezTo>
                    <a:pt x="0" y="63"/>
                    <a:pt x="0" y="63"/>
                    <a:pt x="0" y="63"/>
                  </a:cubicBezTo>
                  <a:cubicBezTo>
                    <a:pt x="0" y="71"/>
                    <a:pt x="8" y="76"/>
                    <a:pt x="16" y="76"/>
                  </a:cubicBezTo>
                  <a:close/>
                  <a:moveTo>
                    <a:pt x="12" y="16"/>
                  </a:moveTo>
                  <a:cubicBezTo>
                    <a:pt x="12" y="13"/>
                    <a:pt x="13" y="8"/>
                    <a:pt x="16" y="8"/>
                  </a:cubicBezTo>
                  <a:cubicBezTo>
                    <a:pt x="85" y="8"/>
                    <a:pt x="85" y="8"/>
                    <a:pt x="85" y="8"/>
                  </a:cubicBezTo>
                  <a:cubicBezTo>
                    <a:pt x="88" y="8"/>
                    <a:pt x="92" y="13"/>
                    <a:pt x="92" y="16"/>
                  </a:cubicBezTo>
                  <a:cubicBezTo>
                    <a:pt x="92" y="63"/>
                    <a:pt x="92" y="63"/>
                    <a:pt x="92" y="63"/>
                  </a:cubicBezTo>
                  <a:cubicBezTo>
                    <a:pt x="92" y="66"/>
                    <a:pt x="88" y="68"/>
                    <a:pt x="85" y="68"/>
                  </a:cubicBezTo>
                  <a:cubicBezTo>
                    <a:pt x="16" y="68"/>
                    <a:pt x="16" y="68"/>
                    <a:pt x="16" y="68"/>
                  </a:cubicBezTo>
                  <a:cubicBezTo>
                    <a:pt x="13" y="68"/>
                    <a:pt x="12" y="66"/>
                    <a:pt x="12" y="63"/>
                  </a:cubicBezTo>
                  <a:lnTo>
                    <a:pt x="12" y="16"/>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50" name="Freeform 16"/>
            <p:cNvSpPr>
              <a:spLocks noEditPoints="1"/>
            </p:cNvSpPr>
            <p:nvPr/>
          </p:nvSpPr>
          <p:spPr bwMode="auto">
            <a:xfrm>
              <a:off x="4754070" y="3272853"/>
              <a:ext cx="311555" cy="347240"/>
            </a:xfrm>
            <a:custGeom>
              <a:avLst/>
              <a:gdLst>
                <a:gd name="T0" fmla="*/ 48 w 96"/>
                <a:gd name="T1" fmla="*/ 0 h 107"/>
                <a:gd name="T2" fmla="*/ 0 w 96"/>
                <a:gd name="T3" fmla="*/ 16 h 107"/>
                <a:gd name="T4" fmla="*/ 0 w 96"/>
                <a:gd name="T5" fmla="*/ 92 h 107"/>
                <a:gd name="T6" fmla="*/ 48 w 96"/>
                <a:gd name="T7" fmla="*/ 107 h 107"/>
                <a:gd name="T8" fmla="*/ 96 w 96"/>
                <a:gd name="T9" fmla="*/ 92 h 107"/>
                <a:gd name="T10" fmla="*/ 96 w 96"/>
                <a:gd name="T11" fmla="*/ 16 h 107"/>
                <a:gd name="T12" fmla="*/ 48 w 96"/>
                <a:gd name="T13" fmla="*/ 0 h 107"/>
                <a:gd name="T14" fmla="*/ 48 w 96"/>
                <a:gd name="T15" fmla="*/ 26 h 107"/>
                <a:gd name="T16" fmla="*/ 9 w 96"/>
                <a:gd name="T17" fmla="*/ 15 h 107"/>
                <a:gd name="T18" fmla="*/ 48 w 96"/>
                <a:gd name="T19" fmla="*/ 5 h 107"/>
                <a:gd name="T20" fmla="*/ 87 w 96"/>
                <a:gd name="T21" fmla="*/ 15 h 107"/>
                <a:gd name="T22" fmla="*/ 48 w 96"/>
                <a:gd name="T23" fmla="*/ 2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107">
                  <a:moveTo>
                    <a:pt x="48" y="0"/>
                  </a:moveTo>
                  <a:cubicBezTo>
                    <a:pt x="31" y="0"/>
                    <a:pt x="0" y="4"/>
                    <a:pt x="0" y="16"/>
                  </a:cubicBezTo>
                  <a:cubicBezTo>
                    <a:pt x="0" y="92"/>
                    <a:pt x="0" y="92"/>
                    <a:pt x="0" y="92"/>
                  </a:cubicBezTo>
                  <a:cubicBezTo>
                    <a:pt x="0" y="104"/>
                    <a:pt x="31" y="107"/>
                    <a:pt x="48" y="107"/>
                  </a:cubicBezTo>
                  <a:cubicBezTo>
                    <a:pt x="65" y="107"/>
                    <a:pt x="96" y="104"/>
                    <a:pt x="96" y="92"/>
                  </a:cubicBezTo>
                  <a:cubicBezTo>
                    <a:pt x="96" y="16"/>
                    <a:pt x="96" y="16"/>
                    <a:pt x="96" y="16"/>
                  </a:cubicBezTo>
                  <a:cubicBezTo>
                    <a:pt x="96" y="4"/>
                    <a:pt x="65" y="0"/>
                    <a:pt x="48" y="0"/>
                  </a:cubicBezTo>
                  <a:close/>
                  <a:moveTo>
                    <a:pt x="48" y="26"/>
                  </a:moveTo>
                  <a:cubicBezTo>
                    <a:pt x="26" y="26"/>
                    <a:pt x="9" y="21"/>
                    <a:pt x="9" y="15"/>
                  </a:cubicBezTo>
                  <a:cubicBezTo>
                    <a:pt x="9" y="10"/>
                    <a:pt x="26" y="5"/>
                    <a:pt x="48" y="5"/>
                  </a:cubicBezTo>
                  <a:cubicBezTo>
                    <a:pt x="69" y="5"/>
                    <a:pt x="87" y="10"/>
                    <a:pt x="87" y="15"/>
                  </a:cubicBezTo>
                  <a:cubicBezTo>
                    <a:pt x="87" y="21"/>
                    <a:pt x="69" y="26"/>
                    <a:pt x="48"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55" name="Freeform 17"/>
            <p:cNvSpPr>
              <a:spLocks noEditPoints="1"/>
            </p:cNvSpPr>
            <p:nvPr/>
          </p:nvSpPr>
          <p:spPr bwMode="auto">
            <a:xfrm>
              <a:off x="3717841" y="2718367"/>
              <a:ext cx="207245" cy="323907"/>
            </a:xfrm>
            <a:custGeom>
              <a:avLst/>
              <a:gdLst>
                <a:gd name="T0" fmla="*/ 49 w 64"/>
                <a:gd name="T1" fmla="*/ 0 h 100"/>
                <a:gd name="T2" fmla="*/ 13 w 64"/>
                <a:gd name="T3" fmla="*/ 0 h 100"/>
                <a:gd name="T4" fmla="*/ 0 w 64"/>
                <a:gd name="T5" fmla="*/ 13 h 100"/>
                <a:gd name="T6" fmla="*/ 0 w 64"/>
                <a:gd name="T7" fmla="*/ 85 h 100"/>
                <a:gd name="T8" fmla="*/ 13 w 64"/>
                <a:gd name="T9" fmla="*/ 100 h 100"/>
                <a:gd name="T10" fmla="*/ 49 w 64"/>
                <a:gd name="T11" fmla="*/ 100 h 100"/>
                <a:gd name="T12" fmla="*/ 64 w 64"/>
                <a:gd name="T13" fmla="*/ 85 h 100"/>
                <a:gd name="T14" fmla="*/ 64 w 64"/>
                <a:gd name="T15" fmla="*/ 13 h 100"/>
                <a:gd name="T16" fmla="*/ 49 w 64"/>
                <a:gd name="T17" fmla="*/ 0 h 100"/>
                <a:gd name="T18" fmla="*/ 31 w 64"/>
                <a:gd name="T19" fmla="*/ 88 h 100"/>
                <a:gd name="T20" fmla="*/ 26 w 64"/>
                <a:gd name="T21" fmla="*/ 82 h 100"/>
                <a:gd name="T22" fmla="*/ 31 w 64"/>
                <a:gd name="T23" fmla="*/ 76 h 100"/>
                <a:gd name="T24" fmla="*/ 37 w 64"/>
                <a:gd name="T25" fmla="*/ 82 h 100"/>
                <a:gd name="T26" fmla="*/ 31 w 64"/>
                <a:gd name="T27" fmla="*/ 88 h 100"/>
                <a:gd name="T28" fmla="*/ 56 w 64"/>
                <a:gd name="T29" fmla="*/ 61 h 100"/>
                <a:gd name="T30" fmla="*/ 49 w 64"/>
                <a:gd name="T31" fmla="*/ 68 h 100"/>
                <a:gd name="T32" fmla="*/ 13 w 64"/>
                <a:gd name="T33" fmla="*/ 68 h 100"/>
                <a:gd name="T34" fmla="*/ 8 w 64"/>
                <a:gd name="T35" fmla="*/ 61 h 100"/>
                <a:gd name="T36" fmla="*/ 8 w 64"/>
                <a:gd name="T37" fmla="*/ 13 h 100"/>
                <a:gd name="T38" fmla="*/ 13 w 64"/>
                <a:gd name="T39" fmla="*/ 8 h 100"/>
                <a:gd name="T40" fmla="*/ 49 w 64"/>
                <a:gd name="T41" fmla="*/ 8 h 100"/>
                <a:gd name="T42" fmla="*/ 56 w 64"/>
                <a:gd name="T43" fmla="*/ 13 h 100"/>
                <a:gd name="T44" fmla="*/ 56 w 64"/>
                <a:gd name="T45" fmla="*/ 6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100">
                  <a:moveTo>
                    <a:pt x="49" y="0"/>
                  </a:moveTo>
                  <a:cubicBezTo>
                    <a:pt x="13" y="0"/>
                    <a:pt x="13" y="0"/>
                    <a:pt x="13" y="0"/>
                  </a:cubicBezTo>
                  <a:cubicBezTo>
                    <a:pt x="5" y="0"/>
                    <a:pt x="0" y="5"/>
                    <a:pt x="0" y="13"/>
                  </a:cubicBezTo>
                  <a:cubicBezTo>
                    <a:pt x="0" y="85"/>
                    <a:pt x="0" y="85"/>
                    <a:pt x="0" y="85"/>
                  </a:cubicBezTo>
                  <a:cubicBezTo>
                    <a:pt x="0" y="93"/>
                    <a:pt x="5" y="100"/>
                    <a:pt x="13" y="100"/>
                  </a:cubicBezTo>
                  <a:cubicBezTo>
                    <a:pt x="49" y="100"/>
                    <a:pt x="49" y="100"/>
                    <a:pt x="49" y="100"/>
                  </a:cubicBezTo>
                  <a:cubicBezTo>
                    <a:pt x="57" y="100"/>
                    <a:pt x="64" y="93"/>
                    <a:pt x="64" y="85"/>
                  </a:cubicBezTo>
                  <a:cubicBezTo>
                    <a:pt x="64" y="13"/>
                    <a:pt x="64" y="13"/>
                    <a:pt x="64" y="13"/>
                  </a:cubicBezTo>
                  <a:cubicBezTo>
                    <a:pt x="64" y="5"/>
                    <a:pt x="57" y="0"/>
                    <a:pt x="49" y="0"/>
                  </a:cubicBezTo>
                  <a:close/>
                  <a:moveTo>
                    <a:pt x="31" y="88"/>
                  </a:moveTo>
                  <a:cubicBezTo>
                    <a:pt x="28" y="88"/>
                    <a:pt x="26" y="85"/>
                    <a:pt x="26" y="82"/>
                  </a:cubicBezTo>
                  <a:cubicBezTo>
                    <a:pt x="26" y="79"/>
                    <a:pt x="28" y="76"/>
                    <a:pt x="31" y="76"/>
                  </a:cubicBezTo>
                  <a:cubicBezTo>
                    <a:pt x="34" y="76"/>
                    <a:pt x="37" y="79"/>
                    <a:pt x="37" y="82"/>
                  </a:cubicBezTo>
                  <a:cubicBezTo>
                    <a:pt x="37" y="85"/>
                    <a:pt x="34" y="88"/>
                    <a:pt x="31" y="88"/>
                  </a:cubicBezTo>
                  <a:close/>
                  <a:moveTo>
                    <a:pt x="56" y="61"/>
                  </a:moveTo>
                  <a:cubicBezTo>
                    <a:pt x="56" y="65"/>
                    <a:pt x="53" y="68"/>
                    <a:pt x="49" y="68"/>
                  </a:cubicBezTo>
                  <a:cubicBezTo>
                    <a:pt x="13" y="68"/>
                    <a:pt x="13" y="68"/>
                    <a:pt x="13" y="68"/>
                  </a:cubicBezTo>
                  <a:cubicBezTo>
                    <a:pt x="10" y="68"/>
                    <a:pt x="8" y="65"/>
                    <a:pt x="8" y="61"/>
                  </a:cubicBezTo>
                  <a:cubicBezTo>
                    <a:pt x="8" y="13"/>
                    <a:pt x="8" y="13"/>
                    <a:pt x="8" y="13"/>
                  </a:cubicBezTo>
                  <a:cubicBezTo>
                    <a:pt x="8" y="10"/>
                    <a:pt x="10" y="8"/>
                    <a:pt x="13" y="8"/>
                  </a:cubicBezTo>
                  <a:cubicBezTo>
                    <a:pt x="49" y="8"/>
                    <a:pt x="49" y="8"/>
                    <a:pt x="49" y="8"/>
                  </a:cubicBezTo>
                  <a:cubicBezTo>
                    <a:pt x="53" y="8"/>
                    <a:pt x="56" y="10"/>
                    <a:pt x="56" y="13"/>
                  </a:cubicBezTo>
                  <a:lnTo>
                    <a:pt x="56" y="61"/>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66" name="Freeform 19"/>
            <p:cNvSpPr>
              <a:spLocks noEditPoints="1"/>
            </p:cNvSpPr>
            <p:nvPr/>
          </p:nvSpPr>
          <p:spPr bwMode="auto">
            <a:xfrm>
              <a:off x="5169935" y="2692290"/>
              <a:ext cx="259400" cy="349985"/>
            </a:xfrm>
            <a:custGeom>
              <a:avLst/>
              <a:gdLst>
                <a:gd name="T0" fmla="*/ 67 w 80"/>
                <a:gd name="T1" fmla="*/ 0 h 108"/>
                <a:gd name="T2" fmla="*/ 10 w 80"/>
                <a:gd name="T3" fmla="*/ 0 h 108"/>
                <a:gd name="T4" fmla="*/ 0 w 80"/>
                <a:gd name="T5" fmla="*/ 10 h 108"/>
                <a:gd name="T6" fmla="*/ 0 w 80"/>
                <a:gd name="T7" fmla="*/ 96 h 108"/>
                <a:gd name="T8" fmla="*/ 10 w 80"/>
                <a:gd name="T9" fmla="*/ 108 h 108"/>
                <a:gd name="T10" fmla="*/ 67 w 80"/>
                <a:gd name="T11" fmla="*/ 108 h 108"/>
                <a:gd name="T12" fmla="*/ 80 w 80"/>
                <a:gd name="T13" fmla="*/ 96 h 108"/>
                <a:gd name="T14" fmla="*/ 80 w 80"/>
                <a:gd name="T15" fmla="*/ 10 h 108"/>
                <a:gd name="T16" fmla="*/ 67 w 80"/>
                <a:gd name="T17" fmla="*/ 0 h 108"/>
                <a:gd name="T18" fmla="*/ 24 w 80"/>
                <a:gd name="T19" fmla="*/ 100 h 108"/>
                <a:gd name="T20" fmla="*/ 21 w 80"/>
                <a:gd name="T21" fmla="*/ 97 h 108"/>
                <a:gd name="T22" fmla="*/ 24 w 80"/>
                <a:gd name="T23" fmla="*/ 94 h 108"/>
                <a:gd name="T24" fmla="*/ 27 w 80"/>
                <a:gd name="T25" fmla="*/ 97 h 108"/>
                <a:gd name="T26" fmla="*/ 24 w 80"/>
                <a:gd name="T27" fmla="*/ 100 h 108"/>
                <a:gd name="T28" fmla="*/ 38 w 80"/>
                <a:gd name="T29" fmla="*/ 102 h 108"/>
                <a:gd name="T30" fmla="*/ 34 w 80"/>
                <a:gd name="T31" fmla="*/ 97 h 108"/>
                <a:gd name="T32" fmla="*/ 38 w 80"/>
                <a:gd name="T33" fmla="*/ 93 h 108"/>
                <a:gd name="T34" fmla="*/ 43 w 80"/>
                <a:gd name="T35" fmla="*/ 97 h 108"/>
                <a:gd name="T36" fmla="*/ 38 w 80"/>
                <a:gd name="T37" fmla="*/ 102 h 108"/>
                <a:gd name="T38" fmla="*/ 52 w 80"/>
                <a:gd name="T39" fmla="*/ 100 h 108"/>
                <a:gd name="T40" fmla="*/ 49 w 80"/>
                <a:gd name="T41" fmla="*/ 97 h 108"/>
                <a:gd name="T42" fmla="*/ 52 w 80"/>
                <a:gd name="T43" fmla="*/ 94 h 108"/>
                <a:gd name="T44" fmla="*/ 56 w 80"/>
                <a:gd name="T45" fmla="*/ 97 h 108"/>
                <a:gd name="T46" fmla="*/ 52 w 80"/>
                <a:gd name="T47" fmla="*/ 100 h 108"/>
                <a:gd name="T48" fmla="*/ 72 w 80"/>
                <a:gd name="T49" fmla="*/ 84 h 108"/>
                <a:gd name="T50" fmla="*/ 67 w 80"/>
                <a:gd name="T51" fmla="*/ 88 h 108"/>
                <a:gd name="T52" fmla="*/ 10 w 80"/>
                <a:gd name="T53" fmla="*/ 88 h 108"/>
                <a:gd name="T54" fmla="*/ 4 w 80"/>
                <a:gd name="T55" fmla="*/ 84 h 108"/>
                <a:gd name="T56" fmla="*/ 4 w 80"/>
                <a:gd name="T57" fmla="*/ 10 h 108"/>
                <a:gd name="T58" fmla="*/ 10 w 80"/>
                <a:gd name="T59" fmla="*/ 4 h 108"/>
                <a:gd name="T60" fmla="*/ 67 w 80"/>
                <a:gd name="T61" fmla="*/ 4 h 108"/>
                <a:gd name="T62" fmla="*/ 72 w 80"/>
                <a:gd name="T63" fmla="*/ 10 h 108"/>
                <a:gd name="T64" fmla="*/ 72 w 80"/>
                <a:gd name="T65" fmla="*/ 8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 h="108">
                  <a:moveTo>
                    <a:pt x="67" y="0"/>
                  </a:moveTo>
                  <a:cubicBezTo>
                    <a:pt x="10" y="0"/>
                    <a:pt x="10" y="0"/>
                    <a:pt x="10" y="0"/>
                  </a:cubicBezTo>
                  <a:cubicBezTo>
                    <a:pt x="3" y="0"/>
                    <a:pt x="0" y="3"/>
                    <a:pt x="0" y="10"/>
                  </a:cubicBezTo>
                  <a:cubicBezTo>
                    <a:pt x="0" y="96"/>
                    <a:pt x="0" y="96"/>
                    <a:pt x="0" y="96"/>
                  </a:cubicBezTo>
                  <a:cubicBezTo>
                    <a:pt x="0" y="103"/>
                    <a:pt x="3" y="108"/>
                    <a:pt x="10" y="108"/>
                  </a:cubicBezTo>
                  <a:cubicBezTo>
                    <a:pt x="67" y="108"/>
                    <a:pt x="67" y="108"/>
                    <a:pt x="67" y="108"/>
                  </a:cubicBezTo>
                  <a:cubicBezTo>
                    <a:pt x="73" y="108"/>
                    <a:pt x="80" y="103"/>
                    <a:pt x="80" y="96"/>
                  </a:cubicBezTo>
                  <a:cubicBezTo>
                    <a:pt x="80" y="10"/>
                    <a:pt x="80" y="10"/>
                    <a:pt x="80" y="10"/>
                  </a:cubicBezTo>
                  <a:cubicBezTo>
                    <a:pt x="80" y="3"/>
                    <a:pt x="73" y="0"/>
                    <a:pt x="67" y="0"/>
                  </a:cubicBezTo>
                  <a:close/>
                  <a:moveTo>
                    <a:pt x="24" y="100"/>
                  </a:moveTo>
                  <a:cubicBezTo>
                    <a:pt x="22" y="100"/>
                    <a:pt x="21" y="99"/>
                    <a:pt x="21" y="97"/>
                  </a:cubicBezTo>
                  <a:cubicBezTo>
                    <a:pt x="21" y="95"/>
                    <a:pt x="22" y="94"/>
                    <a:pt x="24" y="94"/>
                  </a:cubicBezTo>
                  <a:cubicBezTo>
                    <a:pt x="26" y="94"/>
                    <a:pt x="27" y="95"/>
                    <a:pt x="27" y="97"/>
                  </a:cubicBezTo>
                  <a:cubicBezTo>
                    <a:pt x="27" y="99"/>
                    <a:pt x="26" y="100"/>
                    <a:pt x="24" y="100"/>
                  </a:cubicBezTo>
                  <a:close/>
                  <a:moveTo>
                    <a:pt x="38" y="102"/>
                  </a:moveTo>
                  <a:cubicBezTo>
                    <a:pt x="36" y="102"/>
                    <a:pt x="34" y="100"/>
                    <a:pt x="34" y="97"/>
                  </a:cubicBezTo>
                  <a:cubicBezTo>
                    <a:pt x="34" y="95"/>
                    <a:pt x="36" y="93"/>
                    <a:pt x="38" y="93"/>
                  </a:cubicBezTo>
                  <a:cubicBezTo>
                    <a:pt x="41" y="93"/>
                    <a:pt x="43" y="95"/>
                    <a:pt x="43" y="97"/>
                  </a:cubicBezTo>
                  <a:cubicBezTo>
                    <a:pt x="43" y="100"/>
                    <a:pt x="41" y="102"/>
                    <a:pt x="38" y="102"/>
                  </a:cubicBezTo>
                  <a:close/>
                  <a:moveTo>
                    <a:pt x="52" y="100"/>
                  </a:moveTo>
                  <a:cubicBezTo>
                    <a:pt x="51" y="100"/>
                    <a:pt x="49" y="99"/>
                    <a:pt x="49" y="97"/>
                  </a:cubicBezTo>
                  <a:cubicBezTo>
                    <a:pt x="49" y="95"/>
                    <a:pt x="51" y="94"/>
                    <a:pt x="52" y="94"/>
                  </a:cubicBezTo>
                  <a:cubicBezTo>
                    <a:pt x="54" y="94"/>
                    <a:pt x="56" y="95"/>
                    <a:pt x="56" y="97"/>
                  </a:cubicBezTo>
                  <a:cubicBezTo>
                    <a:pt x="56" y="99"/>
                    <a:pt x="54" y="100"/>
                    <a:pt x="52" y="100"/>
                  </a:cubicBezTo>
                  <a:close/>
                  <a:moveTo>
                    <a:pt x="72" y="84"/>
                  </a:moveTo>
                  <a:cubicBezTo>
                    <a:pt x="72" y="86"/>
                    <a:pt x="69" y="88"/>
                    <a:pt x="67" y="88"/>
                  </a:cubicBezTo>
                  <a:cubicBezTo>
                    <a:pt x="10" y="88"/>
                    <a:pt x="10" y="88"/>
                    <a:pt x="10" y="88"/>
                  </a:cubicBezTo>
                  <a:cubicBezTo>
                    <a:pt x="7" y="88"/>
                    <a:pt x="4" y="86"/>
                    <a:pt x="4" y="84"/>
                  </a:cubicBezTo>
                  <a:cubicBezTo>
                    <a:pt x="4" y="10"/>
                    <a:pt x="4" y="10"/>
                    <a:pt x="4" y="10"/>
                  </a:cubicBezTo>
                  <a:cubicBezTo>
                    <a:pt x="4" y="7"/>
                    <a:pt x="7" y="4"/>
                    <a:pt x="10" y="4"/>
                  </a:cubicBezTo>
                  <a:cubicBezTo>
                    <a:pt x="67" y="4"/>
                    <a:pt x="67" y="4"/>
                    <a:pt x="67" y="4"/>
                  </a:cubicBezTo>
                  <a:cubicBezTo>
                    <a:pt x="69" y="4"/>
                    <a:pt x="72" y="7"/>
                    <a:pt x="72" y="10"/>
                  </a:cubicBezTo>
                  <a:lnTo>
                    <a:pt x="72" y="84"/>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67" name="Freeform 20"/>
            <p:cNvSpPr>
              <a:spLocks noEditPoints="1"/>
            </p:cNvSpPr>
            <p:nvPr/>
          </p:nvSpPr>
          <p:spPr bwMode="auto">
            <a:xfrm>
              <a:off x="4975043" y="2147412"/>
              <a:ext cx="155091" cy="311555"/>
            </a:xfrm>
            <a:custGeom>
              <a:avLst/>
              <a:gdLst>
                <a:gd name="T0" fmla="*/ 43 w 48"/>
                <a:gd name="T1" fmla="*/ 0 h 96"/>
                <a:gd name="T2" fmla="*/ 7 w 48"/>
                <a:gd name="T3" fmla="*/ 0 h 96"/>
                <a:gd name="T4" fmla="*/ 0 w 48"/>
                <a:gd name="T5" fmla="*/ 8 h 96"/>
                <a:gd name="T6" fmla="*/ 0 w 48"/>
                <a:gd name="T7" fmla="*/ 89 h 96"/>
                <a:gd name="T8" fmla="*/ 7 w 48"/>
                <a:gd name="T9" fmla="*/ 96 h 96"/>
                <a:gd name="T10" fmla="*/ 43 w 48"/>
                <a:gd name="T11" fmla="*/ 96 h 96"/>
                <a:gd name="T12" fmla="*/ 48 w 48"/>
                <a:gd name="T13" fmla="*/ 89 h 96"/>
                <a:gd name="T14" fmla="*/ 48 w 48"/>
                <a:gd name="T15" fmla="*/ 8 h 96"/>
                <a:gd name="T16" fmla="*/ 43 w 48"/>
                <a:gd name="T17" fmla="*/ 0 h 96"/>
                <a:gd name="T18" fmla="*/ 36 w 48"/>
                <a:gd name="T19" fmla="*/ 89 h 96"/>
                <a:gd name="T20" fmla="*/ 31 w 48"/>
                <a:gd name="T21" fmla="*/ 83 h 96"/>
                <a:gd name="T22" fmla="*/ 36 w 48"/>
                <a:gd name="T23" fmla="*/ 78 h 96"/>
                <a:gd name="T24" fmla="*/ 42 w 48"/>
                <a:gd name="T25" fmla="*/ 83 h 96"/>
                <a:gd name="T26" fmla="*/ 36 w 48"/>
                <a:gd name="T27"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3" y="0"/>
                  </a:moveTo>
                  <a:cubicBezTo>
                    <a:pt x="7" y="0"/>
                    <a:pt x="7" y="0"/>
                    <a:pt x="7" y="0"/>
                  </a:cubicBezTo>
                  <a:cubicBezTo>
                    <a:pt x="4" y="0"/>
                    <a:pt x="0" y="4"/>
                    <a:pt x="0" y="8"/>
                  </a:cubicBezTo>
                  <a:cubicBezTo>
                    <a:pt x="0" y="89"/>
                    <a:pt x="0" y="89"/>
                    <a:pt x="0" y="89"/>
                  </a:cubicBezTo>
                  <a:cubicBezTo>
                    <a:pt x="0" y="93"/>
                    <a:pt x="4" y="96"/>
                    <a:pt x="7" y="96"/>
                  </a:cubicBezTo>
                  <a:cubicBezTo>
                    <a:pt x="43" y="96"/>
                    <a:pt x="43" y="96"/>
                    <a:pt x="43" y="96"/>
                  </a:cubicBezTo>
                  <a:cubicBezTo>
                    <a:pt x="46" y="96"/>
                    <a:pt x="48" y="93"/>
                    <a:pt x="48" y="89"/>
                  </a:cubicBezTo>
                  <a:cubicBezTo>
                    <a:pt x="48" y="8"/>
                    <a:pt x="48" y="8"/>
                    <a:pt x="48" y="8"/>
                  </a:cubicBezTo>
                  <a:cubicBezTo>
                    <a:pt x="48" y="4"/>
                    <a:pt x="46" y="0"/>
                    <a:pt x="43" y="0"/>
                  </a:cubicBezTo>
                  <a:close/>
                  <a:moveTo>
                    <a:pt x="36" y="89"/>
                  </a:moveTo>
                  <a:cubicBezTo>
                    <a:pt x="33" y="89"/>
                    <a:pt x="31" y="86"/>
                    <a:pt x="31" y="83"/>
                  </a:cubicBezTo>
                  <a:cubicBezTo>
                    <a:pt x="31" y="80"/>
                    <a:pt x="33" y="78"/>
                    <a:pt x="36" y="78"/>
                  </a:cubicBezTo>
                  <a:cubicBezTo>
                    <a:pt x="39" y="78"/>
                    <a:pt x="42" y="80"/>
                    <a:pt x="42" y="83"/>
                  </a:cubicBezTo>
                  <a:cubicBezTo>
                    <a:pt x="42" y="86"/>
                    <a:pt x="39" y="89"/>
                    <a:pt x="36" y="89"/>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68" name="Freeform 21"/>
            <p:cNvSpPr>
              <a:spLocks/>
            </p:cNvSpPr>
            <p:nvPr/>
          </p:nvSpPr>
          <p:spPr bwMode="auto">
            <a:xfrm>
              <a:off x="4165275" y="2660723"/>
              <a:ext cx="741144" cy="430962"/>
            </a:xfrm>
            <a:custGeom>
              <a:avLst/>
              <a:gdLst>
                <a:gd name="T0" fmla="*/ 194 w 229"/>
                <a:gd name="T1" fmla="*/ 104 h 133"/>
                <a:gd name="T2" fmla="*/ 229 w 229"/>
                <a:gd name="T3" fmla="*/ 69 h 133"/>
                <a:gd name="T4" fmla="*/ 194 w 229"/>
                <a:gd name="T5" fmla="*/ 34 h 133"/>
                <a:gd name="T6" fmla="*/ 189 w 229"/>
                <a:gd name="T7" fmla="*/ 35 h 133"/>
                <a:gd name="T8" fmla="*/ 138 w 229"/>
                <a:gd name="T9" fmla="*/ 0 h 133"/>
                <a:gd name="T10" fmla="*/ 100 w 229"/>
                <a:gd name="T11" fmla="*/ 16 h 133"/>
                <a:gd name="T12" fmla="*/ 76 w 229"/>
                <a:gd name="T13" fmla="*/ 8 h 133"/>
                <a:gd name="T14" fmla="*/ 33 w 229"/>
                <a:gd name="T15" fmla="*/ 45 h 133"/>
                <a:gd name="T16" fmla="*/ 26 w 229"/>
                <a:gd name="T17" fmla="*/ 44 h 133"/>
                <a:gd name="T18" fmla="*/ 0 w 229"/>
                <a:gd name="T19" fmla="*/ 71 h 133"/>
                <a:gd name="T20" fmla="*/ 26 w 229"/>
                <a:gd name="T21" fmla="*/ 97 h 133"/>
                <a:gd name="T22" fmla="*/ 37 w 229"/>
                <a:gd name="T23" fmla="*/ 95 h 133"/>
                <a:gd name="T24" fmla="*/ 66 w 229"/>
                <a:gd name="T25" fmla="*/ 120 h 133"/>
                <a:gd name="T26" fmla="*/ 84 w 229"/>
                <a:gd name="T27" fmla="*/ 114 h 133"/>
                <a:gd name="T28" fmla="*/ 113 w 229"/>
                <a:gd name="T29" fmla="*/ 133 h 133"/>
                <a:gd name="T30" fmla="*/ 139 w 229"/>
                <a:gd name="T31" fmla="*/ 119 h 133"/>
                <a:gd name="T32" fmla="*/ 156 w 229"/>
                <a:gd name="T33" fmla="*/ 125 h 133"/>
                <a:gd name="T34" fmla="*/ 183 w 229"/>
                <a:gd name="T35" fmla="*/ 102 h 133"/>
                <a:gd name="T36" fmla="*/ 194 w 229"/>
                <a:gd name="T37"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133">
                  <a:moveTo>
                    <a:pt x="194" y="104"/>
                  </a:moveTo>
                  <a:cubicBezTo>
                    <a:pt x="214" y="104"/>
                    <a:pt x="229" y="88"/>
                    <a:pt x="229" y="69"/>
                  </a:cubicBezTo>
                  <a:cubicBezTo>
                    <a:pt x="229" y="50"/>
                    <a:pt x="214" y="34"/>
                    <a:pt x="194" y="34"/>
                  </a:cubicBezTo>
                  <a:cubicBezTo>
                    <a:pt x="193" y="34"/>
                    <a:pt x="191" y="35"/>
                    <a:pt x="189" y="35"/>
                  </a:cubicBezTo>
                  <a:cubicBezTo>
                    <a:pt x="181" y="15"/>
                    <a:pt x="162" y="0"/>
                    <a:pt x="138" y="0"/>
                  </a:cubicBezTo>
                  <a:cubicBezTo>
                    <a:pt x="123" y="0"/>
                    <a:pt x="110" y="6"/>
                    <a:pt x="100" y="16"/>
                  </a:cubicBezTo>
                  <a:cubicBezTo>
                    <a:pt x="93" y="11"/>
                    <a:pt x="85" y="8"/>
                    <a:pt x="76" y="8"/>
                  </a:cubicBezTo>
                  <a:cubicBezTo>
                    <a:pt x="54" y="8"/>
                    <a:pt x="36" y="24"/>
                    <a:pt x="33" y="45"/>
                  </a:cubicBezTo>
                  <a:cubicBezTo>
                    <a:pt x="31" y="45"/>
                    <a:pt x="29" y="44"/>
                    <a:pt x="26" y="44"/>
                  </a:cubicBezTo>
                  <a:cubicBezTo>
                    <a:pt x="12" y="44"/>
                    <a:pt x="0" y="56"/>
                    <a:pt x="0" y="71"/>
                  </a:cubicBezTo>
                  <a:cubicBezTo>
                    <a:pt x="0" y="85"/>
                    <a:pt x="12" y="97"/>
                    <a:pt x="26" y="97"/>
                  </a:cubicBezTo>
                  <a:cubicBezTo>
                    <a:pt x="30" y="97"/>
                    <a:pt x="33" y="96"/>
                    <a:pt x="37" y="95"/>
                  </a:cubicBezTo>
                  <a:cubicBezTo>
                    <a:pt x="39" y="109"/>
                    <a:pt x="51" y="120"/>
                    <a:pt x="66" y="120"/>
                  </a:cubicBezTo>
                  <a:cubicBezTo>
                    <a:pt x="72" y="120"/>
                    <a:pt x="79" y="118"/>
                    <a:pt x="84" y="114"/>
                  </a:cubicBezTo>
                  <a:cubicBezTo>
                    <a:pt x="88" y="125"/>
                    <a:pt x="100" y="133"/>
                    <a:pt x="113" y="133"/>
                  </a:cubicBezTo>
                  <a:cubicBezTo>
                    <a:pt x="124" y="133"/>
                    <a:pt x="133" y="128"/>
                    <a:pt x="139" y="119"/>
                  </a:cubicBezTo>
                  <a:cubicBezTo>
                    <a:pt x="144" y="123"/>
                    <a:pt x="149" y="125"/>
                    <a:pt x="156" y="125"/>
                  </a:cubicBezTo>
                  <a:cubicBezTo>
                    <a:pt x="170" y="125"/>
                    <a:pt x="181" y="115"/>
                    <a:pt x="183" y="102"/>
                  </a:cubicBezTo>
                  <a:cubicBezTo>
                    <a:pt x="186" y="103"/>
                    <a:pt x="190" y="104"/>
                    <a:pt x="194" y="104"/>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71" name="Freeform 24"/>
            <p:cNvSpPr>
              <a:spLocks noEditPoints="1"/>
            </p:cNvSpPr>
            <p:nvPr/>
          </p:nvSpPr>
          <p:spPr bwMode="auto">
            <a:xfrm>
              <a:off x="4093905" y="3289323"/>
              <a:ext cx="193521" cy="323907"/>
            </a:xfrm>
            <a:custGeom>
              <a:avLst/>
              <a:gdLst>
                <a:gd name="T0" fmla="*/ 56 w 60"/>
                <a:gd name="T1" fmla="*/ 2 h 100"/>
                <a:gd name="T2" fmla="*/ 53 w 60"/>
                <a:gd name="T3" fmla="*/ 0 h 100"/>
                <a:gd name="T4" fmla="*/ 9 w 60"/>
                <a:gd name="T5" fmla="*/ 0 h 100"/>
                <a:gd name="T6" fmla="*/ 5 w 60"/>
                <a:gd name="T7" fmla="*/ 2 h 100"/>
                <a:gd name="T8" fmla="*/ 0 w 60"/>
                <a:gd name="T9" fmla="*/ 9 h 100"/>
                <a:gd name="T10" fmla="*/ 0 w 60"/>
                <a:gd name="T11" fmla="*/ 94 h 100"/>
                <a:gd name="T12" fmla="*/ 9 w 60"/>
                <a:gd name="T13" fmla="*/ 100 h 100"/>
                <a:gd name="T14" fmla="*/ 53 w 60"/>
                <a:gd name="T15" fmla="*/ 100 h 100"/>
                <a:gd name="T16" fmla="*/ 60 w 60"/>
                <a:gd name="T17" fmla="*/ 94 h 100"/>
                <a:gd name="T18" fmla="*/ 60 w 60"/>
                <a:gd name="T19" fmla="*/ 9 h 100"/>
                <a:gd name="T20" fmla="*/ 56 w 60"/>
                <a:gd name="T21" fmla="*/ 2 h 100"/>
                <a:gd name="T22" fmla="*/ 50 w 60"/>
                <a:gd name="T23" fmla="*/ 84 h 100"/>
                <a:gd name="T24" fmla="*/ 15 w 60"/>
                <a:gd name="T25" fmla="*/ 84 h 100"/>
                <a:gd name="T26" fmla="*/ 12 w 60"/>
                <a:gd name="T27" fmla="*/ 82 h 100"/>
                <a:gd name="T28" fmla="*/ 15 w 60"/>
                <a:gd name="T29" fmla="*/ 80 h 100"/>
                <a:gd name="T30" fmla="*/ 50 w 60"/>
                <a:gd name="T31" fmla="*/ 80 h 100"/>
                <a:gd name="T32" fmla="*/ 53 w 60"/>
                <a:gd name="T33" fmla="*/ 82 h 100"/>
                <a:gd name="T34" fmla="*/ 50 w 60"/>
                <a:gd name="T35" fmla="*/ 84 h 100"/>
                <a:gd name="T36" fmla="*/ 50 w 60"/>
                <a:gd name="T37" fmla="*/ 72 h 100"/>
                <a:gd name="T38" fmla="*/ 15 w 60"/>
                <a:gd name="T39" fmla="*/ 72 h 100"/>
                <a:gd name="T40" fmla="*/ 12 w 60"/>
                <a:gd name="T41" fmla="*/ 68 h 100"/>
                <a:gd name="T42" fmla="*/ 15 w 60"/>
                <a:gd name="T43" fmla="*/ 64 h 100"/>
                <a:gd name="T44" fmla="*/ 50 w 60"/>
                <a:gd name="T45" fmla="*/ 64 h 100"/>
                <a:gd name="T46" fmla="*/ 53 w 60"/>
                <a:gd name="T47" fmla="*/ 68 h 100"/>
                <a:gd name="T48" fmla="*/ 50 w 60"/>
                <a:gd name="T49" fmla="*/ 72 h 100"/>
                <a:gd name="T50" fmla="*/ 49 w 60"/>
                <a:gd name="T51" fmla="*/ 54 h 100"/>
                <a:gd name="T52" fmla="*/ 45 w 60"/>
                <a:gd name="T53" fmla="*/ 49 h 100"/>
                <a:gd name="T54" fmla="*/ 49 w 60"/>
                <a:gd name="T55" fmla="*/ 45 h 100"/>
                <a:gd name="T56" fmla="*/ 53 w 60"/>
                <a:gd name="T57" fmla="*/ 49 h 100"/>
                <a:gd name="T58" fmla="*/ 49 w 60"/>
                <a:gd name="T59" fmla="*/ 5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100">
                  <a:moveTo>
                    <a:pt x="56" y="2"/>
                  </a:moveTo>
                  <a:cubicBezTo>
                    <a:pt x="55" y="1"/>
                    <a:pt x="54" y="0"/>
                    <a:pt x="53" y="0"/>
                  </a:cubicBezTo>
                  <a:cubicBezTo>
                    <a:pt x="9" y="0"/>
                    <a:pt x="9" y="0"/>
                    <a:pt x="9" y="0"/>
                  </a:cubicBezTo>
                  <a:cubicBezTo>
                    <a:pt x="8" y="0"/>
                    <a:pt x="6" y="1"/>
                    <a:pt x="5" y="2"/>
                  </a:cubicBezTo>
                  <a:cubicBezTo>
                    <a:pt x="2" y="3"/>
                    <a:pt x="0" y="6"/>
                    <a:pt x="0" y="9"/>
                  </a:cubicBezTo>
                  <a:cubicBezTo>
                    <a:pt x="0" y="94"/>
                    <a:pt x="0" y="94"/>
                    <a:pt x="0" y="94"/>
                  </a:cubicBezTo>
                  <a:cubicBezTo>
                    <a:pt x="0" y="98"/>
                    <a:pt x="5" y="100"/>
                    <a:pt x="9" y="100"/>
                  </a:cubicBezTo>
                  <a:cubicBezTo>
                    <a:pt x="53" y="100"/>
                    <a:pt x="53" y="100"/>
                    <a:pt x="53" y="100"/>
                  </a:cubicBezTo>
                  <a:cubicBezTo>
                    <a:pt x="58" y="100"/>
                    <a:pt x="60" y="98"/>
                    <a:pt x="60" y="94"/>
                  </a:cubicBezTo>
                  <a:cubicBezTo>
                    <a:pt x="60" y="9"/>
                    <a:pt x="60" y="9"/>
                    <a:pt x="60" y="9"/>
                  </a:cubicBezTo>
                  <a:cubicBezTo>
                    <a:pt x="60" y="6"/>
                    <a:pt x="59" y="3"/>
                    <a:pt x="56" y="2"/>
                  </a:cubicBezTo>
                  <a:close/>
                  <a:moveTo>
                    <a:pt x="50" y="84"/>
                  </a:moveTo>
                  <a:cubicBezTo>
                    <a:pt x="15" y="84"/>
                    <a:pt x="15" y="84"/>
                    <a:pt x="15" y="84"/>
                  </a:cubicBezTo>
                  <a:cubicBezTo>
                    <a:pt x="13" y="84"/>
                    <a:pt x="12" y="84"/>
                    <a:pt x="12" y="82"/>
                  </a:cubicBezTo>
                  <a:cubicBezTo>
                    <a:pt x="12" y="80"/>
                    <a:pt x="13" y="80"/>
                    <a:pt x="15" y="80"/>
                  </a:cubicBezTo>
                  <a:cubicBezTo>
                    <a:pt x="50" y="80"/>
                    <a:pt x="50" y="80"/>
                    <a:pt x="50" y="80"/>
                  </a:cubicBezTo>
                  <a:cubicBezTo>
                    <a:pt x="52" y="80"/>
                    <a:pt x="53" y="80"/>
                    <a:pt x="53" y="82"/>
                  </a:cubicBezTo>
                  <a:cubicBezTo>
                    <a:pt x="53" y="84"/>
                    <a:pt x="52" y="84"/>
                    <a:pt x="50" y="84"/>
                  </a:cubicBezTo>
                  <a:close/>
                  <a:moveTo>
                    <a:pt x="50" y="72"/>
                  </a:moveTo>
                  <a:cubicBezTo>
                    <a:pt x="15" y="72"/>
                    <a:pt x="15" y="72"/>
                    <a:pt x="15" y="72"/>
                  </a:cubicBezTo>
                  <a:cubicBezTo>
                    <a:pt x="13" y="72"/>
                    <a:pt x="12" y="70"/>
                    <a:pt x="12" y="68"/>
                  </a:cubicBezTo>
                  <a:cubicBezTo>
                    <a:pt x="12" y="66"/>
                    <a:pt x="13" y="64"/>
                    <a:pt x="15" y="64"/>
                  </a:cubicBezTo>
                  <a:cubicBezTo>
                    <a:pt x="50" y="64"/>
                    <a:pt x="50" y="64"/>
                    <a:pt x="50" y="64"/>
                  </a:cubicBezTo>
                  <a:cubicBezTo>
                    <a:pt x="52" y="64"/>
                    <a:pt x="53" y="66"/>
                    <a:pt x="53" y="68"/>
                  </a:cubicBezTo>
                  <a:cubicBezTo>
                    <a:pt x="53" y="70"/>
                    <a:pt x="52" y="72"/>
                    <a:pt x="50" y="72"/>
                  </a:cubicBezTo>
                  <a:close/>
                  <a:moveTo>
                    <a:pt x="49" y="54"/>
                  </a:moveTo>
                  <a:cubicBezTo>
                    <a:pt x="47" y="54"/>
                    <a:pt x="45" y="52"/>
                    <a:pt x="45" y="49"/>
                  </a:cubicBezTo>
                  <a:cubicBezTo>
                    <a:pt x="45" y="47"/>
                    <a:pt x="47" y="45"/>
                    <a:pt x="49" y="45"/>
                  </a:cubicBezTo>
                  <a:cubicBezTo>
                    <a:pt x="52" y="45"/>
                    <a:pt x="53" y="47"/>
                    <a:pt x="53" y="49"/>
                  </a:cubicBezTo>
                  <a:cubicBezTo>
                    <a:pt x="53" y="52"/>
                    <a:pt x="52" y="54"/>
                    <a:pt x="49" y="54"/>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8" name="Freeform 9"/>
            <p:cNvSpPr>
              <a:spLocks/>
            </p:cNvSpPr>
            <p:nvPr/>
          </p:nvSpPr>
          <p:spPr bwMode="auto">
            <a:xfrm>
              <a:off x="4703290" y="2416418"/>
              <a:ext cx="167444" cy="42548"/>
            </a:xfrm>
            <a:custGeom>
              <a:avLst/>
              <a:gdLst>
                <a:gd name="T0" fmla="*/ 52 w 52"/>
                <a:gd name="T1" fmla="*/ 11 h 13"/>
                <a:gd name="T2" fmla="*/ 52 w 52"/>
                <a:gd name="T3" fmla="*/ 10 h 13"/>
                <a:gd name="T4" fmla="*/ 52 w 52"/>
                <a:gd name="T5" fmla="*/ 8 h 13"/>
                <a:gd name="T6" fmla="*/ 45 w 52"/>
                <a:gd name="T7" fmla="*/ 1 h 13"/>
                <a:gd name="T8" fmla="*/ 43 w 52"/>
                <a:gd name="T9" fmla="*/ 1 h 13"/>
                <a:gd name="T10" fmla="*/ 10 w 52"/>
                <a:gd name="T11" fmla="*/ 1 h 13"/>
                <a:gd name="T12" fmla="*/ 8 w 52"/>
                <a:gd name="T13" fmla="*/ 1 h 13"/>
                <a:gd name="T14" fmla="*/ 1 w 52"/>
                <a:gd name="T15" fmla="*/ 8 h 13"/>
                <a:gd name="T16" fmla="*/ 0 w 52"/>
                <a:gd name="T17" fmla="*/ 10 h 13"/>
                <a:gd name="T18" fmla="*/ 0 w 52"/>
                <a:gd name="T19" fmla="*/ 11 h 13"/>
                <a:gd name="T20" fmla="*/ 2 w 52"/>
                <a:gd name="T21" fmla="*/ 13 h 13"/>
                <a:gd name="T22" fmla="*/ 52 w 52"/>
                <a:gd name="T23" fmla="*/ 13 h 13"/>
                <a:gd name="T24" fmla="*/ 52 w 52"/>
                <a:gd name="T25"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3">
                  <a:moveTo>
                    <a:pt x="52" y="11"/>
                  </a:moveTo>
                  <a:cubicBezTo>
                    <a:pt x="52" y="10"/>
                    <a:pt x="52" y="10"/>
                    <a:pt x="52" y="10"/>
                  </a:cubicBezTo>
                  <a:cubicBezTo>
                    <a:pt x="52" y="10"/>
                    <a:pt x="52" y="9"/>
                    <a:pt x="52" y="8"/>
                  </a:cubicBezTo>
                  <a:cubicBezTo>
                    <a:pt x="45" y="0"/>
                    <a:pt x="45" y="1"/>
                    <a:pt x="45" y="1"/>
                  </a:cubicBezTo>
                  <a:cubicBezTo>
                    <a:pt x="45" y="1"/>
                    <a:pt x="44" y="1"/>
                    <a:pt x="43" y="1"/>
                  </a:cubicBezTo>
                  <a:cubicBezTo>
                    <a:pt x="10" y="1"/>
                    <a:pt x="10" y="1"/>
                    <a:pt x="10" y="1"/>
                  </a:cubicBezTo>
                  <a:cubicBezTo>
                    <a:pt x="9" y="1"/>
                    <a:pt x="8" y="1"/>
                    <a:pt x="8" y="1"/>
                  </a:cubicBezTo>
                  <a:cubicBezTo>
                    <a:pt x="1" y="9"/>
                    <a:pt x="1" y="8"/>
                    <a:pt x="1" y="8"/>
                  </a:cubicBezTo>
                  <a:cubicBezTo>
                    <a:pt x="1" y="9"/>
                    <a:pt x="0" y="10"/>
                    <a:pt x="0" y="10"/>
                  </a:cubicBezTo>
                  <a:cubicBezTo>
                    <a:pt x="0" y="11"/>
                    <a:pt x="0" y="11"/>
                    <a:pt x="0" y="11"/>
                  </a:cubicBezTo>
                  <a:cubicBezTo>
                    <a:pt x="0" y="12"/>
                    <a:pt x="1" y="13"/>
                    <a:pt x="2" y="13"/>
                  </a:cubicBezTo>
                  <a:cubicBezTo>
                    <a:pt x="52" y="13"/>
                    <a:pt x="52" y="13"/>
                    <a:pt x="52" y="13"/>
                  </a:cubicBezTo>
                  <a:cubicBezTo>
                    <a:pt x="52" y="13"/>
                    <a:pt x="52" y="12"/>
                    <a:pt x="52" y="11"/>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grpSp>
        <p:nvGrpSpPr>
          <p:cNvPr id="77" name="Group 76"/>
          <p:cNvGrpSpPr/>
          <p:nvPr/>
        </p:nvGrpSpPr>
        <p:grpSpPr>
          <a:xfrm>
            <a:off x="3963517" y="2504256"/>
            <a:ext cx="1140539" cy="732909"/>
            <a:chOff x="7486650" y="3181351"/>
            <a:chExt cx="1319213" cy="847725"/>
          </a:xfrm>
        </p:grpSpPr>
        <p:sp>
          <p:nvSpPr>
            <p:cNvPr id="32" name="Freeform 6"/>
            <p:cNvSpPr>
              <a:spLocks/>
            </p:cNvSpPr>
            <p:nvPr/>
          </p:nvSpPr>
          <p:spPr bwMode="auto">
            <a:xfrm>
              <a:off x="7869238" y="3181351"/>
              <a:ext cx="49212" cy="57150"/>
            </a:xfrm>
            <a:custGeom>
              <a:avLst/>
              <a:gdLst>
                <a:gd name="T0" fmla="*/ 7 w 13"/>
                <a:gd name="T1" fmla="*/ 15 h 15"/>
                <a:gd name="T2" fmla="*/ 13 w 13"/>
                <a:gd name="T3" fmla="*/ 12 h 15"/>
                <a:gd name="T4" fmla="*/ 6 w 13"/>
                <a:gd name="T5" fmla="*/ 0 h 15"/>
                <a:gd name="T6" fmla="*/ 0 w 13"/>
                <a:gd name="T7" fmla="*/ 3 h 15"/>
                <a:gd name="T8" fmla="*/ 7 w 13"/>
                <a:gd name="T9" fmla="*/ 15 h 15"/>
              </a:gdLst>
              <a:ahLst/>
              <a:cxnLst>
                <a:cxn ang="0">
                  <a:pos x="T0" y="T1"/>
                </a:cxn>
                <a:cxn ang="0">
                  <a:pos x="T2" y="T3"/>
                </a:cxn>
                <a:cxn ang="0">
                  <a:pos x="T4" y="T5"/>
                </a:cxn>
                <a:cxn ang="0">
                  <a:pos x="T6" y="T7"/>
                </a:cxn>
                <a:cxn ang="0">
                  <a:pos x="T8" y="T9"/>
                </a:cxn>
              </a:cxnLst>
              <a:rect l="0" t="0" r="r" b="b"/>
              <a:pathLst>
                <a:path w="13" h="15">
                  <a:moveTo>
                    <a:pt x="7" y="15"/>
                  </a:moveTo>
                  <a:cubicBezTo>
                    <a:pt x="13" y="12"/>
                    <a:pt x="13" y="12"/>
                    <a:pt x="13" y="12"/>
                  </a:cubicBezTo>
                  <a:cubicBezTo>
                    <a:pt x="6" y="0"/>
                    <a:pt x="6" y="0"/>
                    <a:pt x="6" y="0"/>
                  </a:cubicBezTo>
                  <a:cubicBezTo>
                    <a:pt x="0" y="3"/>
                    <a:pt x="0" y="3"/>
                    <a:pt x="0" y="3"/>
                  </a:cubicBezTo>
                  <a:lnTo>
                    <a:pt x="7" y="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9" name="Freeform 10"/>
            <p:cNvSpPr>
              <a:spLocks/>
            </p:cNvSpPr>
            <p:nvPr/>
          </p:nvSpPr>
          <p:spPr bwMode="auto">
            <a:xfrm>
              <a:off x="8378825" y="3181351"/>
              <a:ext cx="49212" cy="57150"/>
            </a:xfrm>
            <a:custGeom>
              <a:avLst/>
              <a:gdLst>
                <a:gd name="T0" fmla="*/ 5 w 13"/>
                <a:gd name="T1" fmla="*/ 15 h 15"/>
                <a:gd name="T2" fmla="*/ 13 w 13"/>
                <a:gd name="T3" fmla="*/ 3 h 15"/>
                <a:gd name="T4" fmla="*/ 7 w 13"/>
                <a:gd name="T5" fmla="*/ 0 h 15"/>
                <a:gd name="T6" fmla="*/ 0 w 13"/>
                <a:gd name="T7" fmla="*/ 12 h 15"/>
                <a:gd name="T8" fmla="*/ 5 w 13"/>
                <a:gd name="T9" fmla="*/ 15 h 15"/>
              </a:gdLst>
              <a:ahLst/>
              <a:cxnLst>
                <a:cxn ang="0">
                  <a:pos x="T0" y="T1"/>
                </a:cxn>
                <a:cxn ang="0">
                  <a:pos x="T2" y="T3"/>
                </a:cxn>
                <a:cxn ang="0">
                  <a:pos x="T4" y="T5"/>
                </a:cxn>
                <a:cxn ang="0">
                  <a:pos x="T6" y="T7"/>
                </a:cxn>
                <a:cxn ang="0">
                  <a:pos x="T8" y="T9"/>
                </a:cxn>
              </a:cxnLst>
              <a:rect l="0" t="0" r="r" b="b"/>
              <a:pathLst>
                <a:path w="13" h="15">
                  <a:moveTo>
                    <a:pt x="5" y="15"/>
                  </a:moveTo>
                  <a:cubicBezTo>
                    <a:pt x="13" y="3"/>
                    <a:pt x="13" y="3"/>
                    <a:pt x="13" y="3"/>
                  </a:cubicBezTo>
                  <a:cubicBezTo>
                    <a:pt x="7" y="0"/>
                    <a:pt x="7" y="0"/>
                    <a:pt x="7" y="0"/>
                  </a:cubicBezTo>
                  <a:cubicBezTo>
                    <a:pt x="0" y="12"/>
                    <a:pt x="0" y="12"/>
                    <a:pt x="0" y="12"/>
                  </a:cubicBezTo>
                  <a:lnTo>
                    <a:pt x="5" y="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0" name="Freeform 11"/>
            <p:cNvSpPr>
              <a:spLocks/>
            </p:cNvSpPr>
            <p:nvPr/>
          </p:nvSpPr>
          <p:spPr bwMode="auto">
            <a:xfrm>
              <a:off x="7924800" y="3275013"/>
              <a:ext cx="46037" cy="57150"/>
            </a:xfrm>
            <a:custGeom>
              <a:avLst/>
              <a:gdLst>
                <a:gd name="T0" fmla="*/ 7 w 12"/>
                <a:gd name="T1" fmla="*/ 15 h 15"/>
                <a:gd name="T2" fmla="*/ 12 w 12"/>
                <a:gd name="T3" fmla="*/ 12 h 15"/>
                <a:gd name="T4" fmla="*/ 5 w 12"/>
                <a:gd name="T5" fmla="*/ 0 h 15"/>
                <a:gd name="T6" fmla="*/ 0 w 12"/>
                <a:gd name="T7" fmla="*/ 3 h 15"/>
                <a:gd name="T8" fmla="*/ 7 w 12"/>
                <a:gd name="T9" fmla="*/ 15 h 15"/>
              </a:gdLst>
              <a:ahLst/>
              <a:cxnLst>
                <a:cxn ang="0">
                  <a:pos x="T0" y="T1"/>
                </a:cxn>
                <a:cxn ang="0">
                  <a:pos x="T2" y="T3"/>
                </a:cxn>
                <a:cxn ang="0">
                  <a:pos x="T4" y="T5"/>
                </a:cxn>
                <a:cxn ang="0">
                  <a:pos x="T6" y="T7"/>
                </a:cxn>
                <a:cxn ang="0">
                  <a:pos x="T8" y="T9"/>
                </a:cxn>
              </a:cxnLst>
              <a:rect l="0" t="0" r="r" b="b"/>
              <a:pathLst>
                <a:path w="12" h="15">
                  <a:moveTo>
                    <a:pt x="7" y="15"/>
                  </a:moveTo>
                  <a:cubicBezTo>
                    <a:pt x="12" y="12"/>
                    <a:pt x="12" y="12"/>
                    <a:pt x="12" y="12"/>
                  </a:cubicBezTo>
                  <a:cubicBezTo>
                    <a:pt x="5" y="0"/>
                    <a:pt x="5" y="0"/>
                    <a:pt x="5" y="0"/>
                  </a:cubicBezTo>
                  <a:cubicBezTo>
                    <a:pt x="0" y="3"/>
                    <a:pt x="0" y="3"/>
                    <a:pt x="0" y="3"/>
                  </a:cubicBezTo>
                  <a:lnTo>
                    <a:pt x="7" y="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1" name="Freeform 12"/>
            <p:cNvSpPr>
              <a:spLocks/>
            </p:cNvSpPr>
            <p:nvPr/>
          </p:nvSpPr>
          <p:spPr bwMode="auto">
            <a:xfrm>
              <a:off x="8656638" y="3579813"/>
              <a:ext cx="44450" cy="14288"/>
            </a:xfrm>
            <a:custGeom>
              <a:avLst/>
              <a:gdLst>
                <a:gd name="T0" fmla="*/ 12 w 12"/>
                <a:gd name="T1" fmla="*/ 0 h 4"/>
                <a:gd name="T2" fmla="*/ 0 w 12"/>
                <a:gd name="T3" fmla="*/ 0 h 4"/>
                <a:gd name="T4" fmla="*/ 0 w 12"/>
                <a:gd name="T5" fmla="*/ 4 h 4"/>
                <a:gd name="T6" fmla="*/ 12 w 12"/>
                <a:gd name="T7" fmla="*/ 4 h 4"/>
                <a:gd name="T8" fmla="*/ 12 w 12"/>
                <a:gd name="T9" fmla="*/ 0 h 4"/>
              </a:gdLst>
              <a:ahLst/>
              <a:cxnLst>
                <a:cxn ang="0">
                  <a:pos x="T0" y="T1"/>
                </a:cxn>
                <a:cxn ang="0">
                  <a:pos x="T2" y="T3"/>
                </a:cxn>
                <a:cxn ang="0">
                  <a:pos x="T4" y="T5"/>
                </a:cxn>
                <a:cxn ang="0">
                  <a:pos x="T6" y="T7"/>
                </a:cxn>
                <a:cxn ang="0">
                  <a:pos x="T8" y="T9"/>
                </a:cxn>
              </a:cxnLst>
              <a:rect l="0" t="0" r="r" b="b"/>
              <a:pathLst>
                <a:path w="12" h="4">
                  <a:moveTo>
                    <a:pt x="12" y="0"/>
                  </a:moveTo>
                  <a:cubicBezTo>
                    <a:pt x="0" y="0"/>
                    <a:pt x="0" y="0"/>
                    <a:pt x="0" y="0"/>
                  </a:cubicBezTo>
                  <a:cubicBezTo>
                    <a:pt x="0" y="4"/>
                    <a:pt x="0" y="4"/>
                    <a:pt x="0" y="4"/>
                  </a:cubicBezTo>
                  <a:cubicBezTo>
                    <a:pt x="12" y="4"/>
                    <a:pt x="12" y="4"/>
                    <a:pt x="12" y="4"/>
                  </a:cubicBezTo>
                  <a:lnTo>
                    <a:pt x="1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4" name="Freeform 14"/>
            <p:cNvSpPr>
              <a:spLocks/>
            </p:cNvSpPr>
            <p:nvPr/>
          </p:nvSpPr>
          <p:spPr bwMode="auto">
            <a:xfrm>
              <a:off x="8326438" y="3275013"/>
              <a:ext cx="44450" cy="57150"/>
            </a:xfrm>
            <a:custGeom>
              <a:avLst/>
              <a:gdLst>
                <a:gd name="T0" fmla="*/ 5 w 12"/>
                <a:gd name="T1" fmla="*/ 15 h 15"/>
                <a:gd name="T2" fmla="*/ 12 w 12"/>
                <a:gd name="T3" fmla="*/ 3 h 15"/>
                <a:gd name="T4" fmla="*/ 7 w 12"/>
                <a:gd name="T5" fmla="*/ 0 h 15"/>
                <a:gd name="T6" fmla="*/ 0 w 12"/>
                <a:gd name="T7" fmla="*/ 12 h 15"/>
                <a:gd name="T8" fmla="*/ 5 w 12"/>
                <a:gd name="T9" fmla="*/ 15 h 15"/>
              </a:gdLst>
              <a:ahLst/>
              <a:cxnLst>
                <a:cxn ang="0">
                  <a:pos x="T0" y="T1"/>
                </a:cxn>
                <a:cxn ang="0">
                  <a:pos x="T2" y="T3"/>
                </a:cxn>
                <a:cxn ang="0">
                  <a:pos x="T4" y="T5"/>
                </a:cxn>
                <a:cxn ang="0">
                  <a:pos x="T6" y="T7"/>
                </a:cxn>
                <a:cxn ang="0">
                  <a:pos x="T8" y="T9"/>
                </a:cxn>
              </a:cxnLst>
              <a:rect l="0" t="0" r="r" b="b"/>
              <a:pathLst>
                <a:path w="12" h="15">
                  <a:moveTo>
                    <a:pt x="5" y="15"/>
                  </a:moveTo>
                  <a:cubicBezTo>
                    <a:pt x="12" y="3"/>
                    <a:pt x="12" y="3"/>
                    <a:pt x="12" y="3"/>
                  </a:cubicBezTo>
                  <a:cubicBezTo>
                    <a:pt x="7" y="0"/>
                    <a:pt x="7" y="0"/>
                    <a:pt x="7" y="0"/>
                  </a:cubicBezTo>
                  <a:cubicBezTo>
                    <a:pt x="0" y="12"/>
                    <a:pt x="0" y="12"/>
                    <a:pt x="0" y="12"/>
                  </a:cubicBezTo>
                  <a:lnTo>
                    <a:pt x="5" y="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6" name="Freeform 18"/>
            <p:cNvSpPr>
              <a:spLocks/>
            </p:cNvSpPr>
            <p:nvPr/>
          </p:nvSpPr>
          <p:spPr bwMode="auto">
            <a:xfrm>
              <a:off x="8378825" y="3968751"/>
              <a:ext cx="49212" cy="60325"/>
            </a:xfrm>
            <a:custGeom>
              <a:avLst/>
              <a:gdLst>
                <a:gd name="T0" fmla="*/ 5 w 13"/>
                <a:gd name="T1" fmla="*/ 0 h 16"/>
                <a:gd name="T2" fmla="*/ 0 w 13"/>
                <a:gd name="T3" fmla="*/ 3 h 16"/>
                <a:gd name="T4" fmla="*/ 7 w 13"/>
                <a:gd name="T5" fmla="*/ 16 h 16"/>
                <a:gd name="T6" fmla="*/ 13 w 13"/>
                <a:gd name="T7" fmla="*/ 13 h 16"/>
                <a:gd name="T8" fmla="*/ 5 w 13"/>
                <a:gd name="T9" fmla="*/ 0 h 16"/>
              </a:gdLst>
              <a:ahLst/>
              <a:cxnLst>
                <a:cxn ang="0">
                  <a:pos x="T0" y="T1"/>
                </a:cxn>
                <a:cxn ang="0">
                  <a:pos x="T2" y="T3"/>
                </a:cxn>
                <a:cxn ang="0">
                  <a:pos x="T4" y="T5"/>
                </a:cxn>
                <a:cxn ang="0">
                  <a:pos x="T6" y="T7"/>
                </a:cxn>
                <a:cxn ang="0">
                  <a:pos x="T8" y="T9"/>
                </a:cxn>
              </a:cxnLst>
              <a:rect l="0" t="0" r="r" b="b"/>
              <a:pathLst>
                <a:path w="13" h="16">
                  <a:moveTo>
                    <a:pt x="5" y="0"/>
                  </a:moveTo>
                  <a:cubicBezTo>
                    <a:pt x="0" y="3"/>
                    <a:pt x="0" y="3"/>
                    <a:pt x="0" y="3"/>
                  </a:cubicBezTo>
                  <a:cubicBezTo>
                    <a:pt x="7" y="16"/>
                    <a:pt x="7" y="16"/>
                    <a:pt x="7" y="16"/>
                  </a:cubicBezTo>
                  <a:cubicBezTo>
                    <a:pt x="13" y="13"/>
                    <a:pt x="13" y="13"/>
                    <a:pt x="13" y="13"/>
                  </a:cubicBezTo>
                  <a:lnTo>
                    <a:pt x="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9" name="Freeform 22"/>
            <p:cNvSpPr>
              <a:spLocks/>
            </p:cNvSpPr>
            <p:nvPr/>
          </p:nvSpPr>
          <p:spPr bwMode="auto">
            <a:xfrm>
              <a:off x="8761413" y="3579813"/>
              <a:ext cx="44450" cy="14288"/>
            </a:xfrm>
            <a:custGeom>
              <a:avLst/>
              <a:gdLst>
                <a:gd name="T0" fmla="*/ 0 w 12"/>
                <a:gd name="T1" fmla="*/ 4 h 4"/>
                <a:gd name="T2" fmla="*/ 12 w 12"/>
                <a:gd name="T3" fmla="*/ 4 h 4"/>
                <a:gd name="T4" fmla="*/ 12 w 12"/>
                <a:gd name="T5" fmla="*/ 0 h 4"/>
                <a:gd name="T6" fmla="*/ 0 w 12"/>
                <a:gd name="T7" fmla="*/ 0 h 4"/>
                <a:gd name="T8" fmla="*/ 0 w 12"/>
                <a:gd name="T9" fmla="*/ 4 h 4"/>
              </a:gdLst>
              <a:ahLst/>
              <a:cxnLst>
                <a:cxn ang="0">
                  <a:pos x="T0" y="T1"/>
                </a:cxn>
                <a:cxn ang="0">
                  <a:pos x="T2" y="T3"/>
                </a:cxn>
                <a:cxn ang="0">
                  <a:pos x="T4" y="T5"/>
                </a:cxn>
                <a:cxn ang="0">
                  <a:pos x="T6" y="T7"/>
                </a:cxn>
                <a:cxn ang="0">
                  <a:pos x="T8" y="T9"/>
                </a:cxn>
              </a:cxnLst>
              <a:rect l="0" t="0" r="r" b="b"/>
              <a:pathLst>
                <a:path w="12" h="4">
                  <a:moveTo>
                    <a:pt x="0" y="4"/>
                  </a:moveTo>
                  <a:cubicBezTo>
                    <a:pt x="12" y="4"/>
                    <a:pt x="12" y="4"/>
                    <a:pt x="12" y="4"/>
                  </a:cubicBezTo>
                  <a:cubicBezTo>
                    <a:pt x="12" y="0"/>
                    <a:pt x="12" y="0"/>
                    <a:pt x="12" y="0"/>
                  </a:cubicBezTo>
                  <a:cubicBezTo>
                    <a:pt x="0" y="0"/>
                    <a:pt x="0" y="0"/>
                    <a:pt x="0" y="0"/>
                  </a:cubicBezTo>
                  <a:lnTo>
                    <a:pt x="0" y="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0" name="Freeform 23"/>
            <p:cNvSpPr>
              <a:spLocks/>
            </p:cNvSpPr>
            <p:nvPr/>
          </p:nvSpPr>
          <p:spPr bwMode="auto">
            <a:xfrm>
              <a:off x="8326438" y="3875088"/>
              <a:ext cx="44450" cy="60325"/>
            </a:xfrm>
            <a:custGeom>
              <a:avLst/>
              <a:gdLst>
                <a:gd name="T0" fmla="*/ 0 w 12"/>
                <a:gd name="T1" fmla="*/ 3 h 16"/>
                <a:gd name="T2" fmla="*/ 7 w 12"/>
                <a:gd name="T3" fmla="*/ 16 h 16"/>
                <a:gd name="T4" fmla="*/ 12 w 12"/>
                <a:gd name="T5" fmla="*/ 13 h 16"/>
                <a:gd name="T6" fmla="*/ 5 w 12"/>
                <a:gd name="T7" fmla="*/ 0 h 16"/>
                <a:gd name="T8" fmla="*/ 0 w 12"/>
                <a:gd name="T9" fmla="*/ 3 h 16"/>
              </a:gdLst>
              <a:ahLst/>
              <a:cxnLst>
                <a:cxn ang="0">
                  <a:pos x="T0" y="T1"/>
                </a:cxn>
                <a:cxn ang="0">
                  <a:pos x="T2" y="T3"/>
                </a:cxn>
                <a:cxn ang="0">
                  <a:pos x="T4" y="T5"/>
                </a:cxn>
                <a:cxn ang="0">
                  <a:pos x="T6" y="T7"/>
                </a:cxn>
                <a:cxn ang="0">
                  <a:pos x="T8" y="T9"/>
                </a:cxn>
              </a:cxnLst>
              <a:rect l="0" t="0" r="r" b="b"/>
              <a:pathLst>
                <a:path w="12" h="16">
                  <a:moveTo>
                    <a:pt x="0" y="3"/>
                  </a:moveTo>
                  <a:cubicBezTo>
                    <a:pt x="7" y="16"/>
                    <a:pt x="7" y="16"/>
                    <a:pt x="7" y="16"/>
                  </a:cubicBezTo>
                  <a:cubicBezTo>
                    <a:pt x="12" y="13"/>
                    <a:pt x="12" y="13"/>
                    <a:pt x="12" y="13"/>
                  </a:cubicBezTo>
                  <a:cubicBezTo>
                    <a:pt x="5" y="0"/>
                    <a:pt x="5" y="0"/>
                    <a:pt x="5" y="0"/>
                  </a:cubicBezTo>
                  <a:lnTo>
                    <a:pt x="0" y="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2" name="Freeform 25"/>
            <p:cNvSpPr>
              <a:spLocks/>
            </p:cNvSpPr>
            <p:nvPr/>
          </p:nvSpPr>
          <p:spPr bwMode="auto">
            <a:xfrm>
              <a:off x="7486650" y="3579813"/>
              <a:ext cx="60325" cy="14288"/>
            </a:xfrm>
            <a:custGeom>
              <a:avLst/>
              <a:gdLst>
                <a:gd name="T0" fmla="*/ 0 w 16"/>
                <a:gd name="T1" fmla="*/ 4 h 4"/>
                <a:gd name="T2" fmla="*/ 16 w 16"/>
                <a:gd name="T3" fmla="*/ 4 h 4"/>
                <a:gd name="T4" fmla="*/ 16 w 16"/>
                <a:gd name="T5" fmla="*/ 0 h 4"/>
                <a:gd name="T6" fmla="*/ 0 w 16"/>
                <a:gd name="T7" fmla="*/ 0 h 4"/>
                <a:gd name="T8" fmla="*/ 0 w 16"/>
                <a:gd name="T9" fmla="*/ 4 h 4"/>
              </a:gdLst>
              <a:ahLst/>
              <a:cxnLst>
                <a:cxn ang="0">
                  <a:pos x="T0" y="T1"/>
                </a:cxn>
                <a:cxn ang="0">
                  <a:pos x="T2" y="T3"/>
                </a:cxn>
                <a:cxn ang="0">
                  <a:pos x="T4" y="T5"/>
                </a:cxn>
                <a:cxn ang="0">
                  <a:pos x="T6" y="T7"/>
                </a:cxn>
                <a:cxn ang="0">
                  <a:pos x="T8" y="T9"/>
                </a:cxn>
              </a:cxnLst>
              <a:rect l="0" t="0" r="r" b="b"/>
              <a:pathLst>
                <a:path w="16" h="4">
                  <a:moveTo>
                    <a:pt x="0" y="4"/>
                  </a:moveTo>
                  <a:cubicBezTo>
                    <a:pt x="16" y="4"/>
                    <a:pt x="16" y="4"/>
                    <a:pt x="16" y="4"/>
                  </a:cubicBezTo>
                  <a:cubicBezTo>
                    <a:pt x="16" y="0"/>
                    <a:pt x="16" y="0"/>
                    <a:pt x="16" y="0"/>
                  </a:cubicBezTo>
                  <a:cubicBezTo>
                    <a:pt x="0" y="0"/>
                    <a:pt x="0" y="0"/>
                    <a:pt x="0" y="0"/>
                  </a:cubicBezTo>
                  <a:lnTo>
                    <a:pt x="0" y="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3" name="Freeform 26"/>
            <p:cNvSpPr>
              <a:spLocks/>
            </p:cNvSpPr>
            <p:nvPr/>
          </p:nvSpPr>
          <p:spPr bwMode="auto">
            <a:xfrm>
              <a:off x="7591425" y="3579813"/>
              <a:ext cx="60325" cy="14288"/>
            </a:xfrm>
            <a:custGeom>
              <a:avLst/>
              <a:gdLst>
                <a:gd name="T0" fmla="*/ 16 w 16"/>
                <a:gd name="T1" fmla="*/ 0 h 4"/>
                <a:gd name="T2" fmla="*/ 0 w 16"/>
                <a:gd name="T3" fmla="*/ 0 h 4"/>
                <a:gd name="T4" fmla="*/ 0 w 16"/>
                <a:gd name="T5" fmla="*/ 4 h 4"/>
                <a:gd name="T6" fmla="*/ 16 w 16"/>
                <a:gd name="T7" fmla="*/ 4 h 4"/>
                <a:gd name="T8" fmla="*/ 16 w 16"/>
                <a:gd name="T9" fmla="*/ 0 h 4"/>
              </a:gdLst>
              <a:ahLst/>
              <a:cxnLst>
                <a:cxn ang="0">
                  <a:pos x="T0" y="T1"/>
                </a:cxn>
                <a:cxn ang="0">
                  <a:pos x="T2" y="T3"/>
                </a:cxn>
                <a:cxn ang="0">
                  <a:pos x="T4" y="T5"/>
                </a:cxn>
                <a:cxn ang="0">
                  <a:pos x="T6" y="T7"/>
                </a:cxn>
                <a:cxn ang="0">
                  <a:pos x="T8" y="T9"/>
                </a:cxn>
              </a:cxnLst>
              <a:rect l="0" t="0" r="r" b="b"/>
              <a:pathLst>
                <a:path w="16" h="4">
                  <a:moveTo>
                    <a:pt x="16" y="0"/>
                  </a:moveTo>
                  <a:cubicBezTo>
                    <a:pt x="0" y="0"/>
                    <a:pt x="0" y="0"/>
                    <a:pt x="0" y="0"/>
                  </a:cubicBezTo>
                  <a:cubicBezTo>
                    <a:pt x="0" y="4"/>
                    <a:pt x="0" y="4"/>
                    <a:pt x="0" y="4"/>
                  </a:cubicBezTo>
                  <a:cubicBezTo>
                    <a:pt x="16" y="4"/>
                    <a:pt x="16" y="4"/>
                    <a:pt x="16" y="4"/>
                  </a:cubicBezTo>
                  <a:lnTo>
                    <a:pt x="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4" name="Freeform 27"/>
            <p:cNvSpPr>
              <a:spLocks/>
            </p:cNvSpPr>
            <p:nvPr/>
          </p:nvSpPr>
          <p:spPr bwMode="auto">
            <a:xfrm>
              <a:off x="7924800" y="3875088"/>
              <a:ext cx="46037" cy="60325"/>
            </a:xfrm>
            <a:custGeom>
              <a:avLst/>
              <a:gdLst>
                <a:gd name="T0" fmla="*/ 0 w 12"/>
                <a:gd name="T1" fmla="*/ 13 h 16"/>
                <a:gd name="T2" fmla="*/ 5 w 12"/>
                <a:gd name="T3" fmla="*/ 16 h 16"/>
                <a:gd name="T4" fmla="*/ 12 w 12"/>
                <a:gd name="T5" fmla="*/ 3 h 16"/>
                <a:gd name="T6" fmla="*/ 7 w 12"/>
                <a:gd name="T7" fmla="*/ 0 h 16"/>
                <a:gd name="T8" fmla="*/ 0 w 12"/>
                <a:gd name="T9" fmla="*/ 13 h 16"/>
              </a:gdLst>
              <a:ahLst/>
              <a:cxnLst>
                <a:cxn ang="0">
                  <a:pos x="T0" y="T1"/>
                </a:cxn>
                <a:cxn ang="0">
                  <a:pos x="T2" y="T3"/>
                </a:cxn>
                <a:cxn ang="0">
                  <a:pos x="T4" y="T5"/>
                </a:cxn>
                <a:cxn ang="0">
                  <a:pos x="T6" y="T7"/>
                </a:cxn>
                <a:cxn ang="0">
                  <a:pos x="T8" y="T9"/>
                </a:cxn>
              </a:cxnLst>
              <a:rect l="0" t="0" r="r" b="b"/>
              <a:pathLst>
                <a:path w="12" h="16">
                  <a:moveTo>
                    <a:pt x="0" y="13"/>
                  </a:moveTo>
                  <a:cubicBezTo>
                    <a:pt x="5" y="16"/>
                    <a:pt x="5" y="16"/>
                    <a:pt x="5" y="16"/>
                  </a:cubicBezTo>
                  <a:cubicBezTo>
                    <a:pt x="12" y="3"/>
                    <a:pt x="12" y="3"/>
                    <a:pt x="12" y="3"/>
                  </a:cubicBezTo>
                  <a:cubicBezTo>
                    <a:pt x="7" y="0"/>
                    <a:pt x="7" y="0"/>
                    <a:pt x="7" y="0"/>
                  </a:cubicBezTo>
                  <a:lnTo>
                    <a:pt x="0" y="1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5" name="Freeform 28"/>
            <p:cNvSpPr>
              <a:spLocks/>
            </p:cNvSpPr>
            <p:nvPr/>
          </p:nvSpPr>
          <p:spPr bwMode="auto">
            <a:xfrm>
              <a:off x="7869238" y="3968751"/>
              <a:ext cx="49212" cy="60325"/>
            </a:xfrm>
            <a:custGeom>
              <a:avLst/>
              <a:gdLst>
                <a:gd name="T0" fmla="*/ 0 w 13"/>
                <a:gd name="T1" fmla="*/ 13 h 16"/>
                <a:gd name="T2" fmla="*/ 6 w 13"/>
                <a:gd name="T3" fmla="*/ 16 h 16"/>
                <a:gd name="T4" fmla="*/ 13 w 13"/>
                <a:gd name="T5" fmla="*/ 3 h 16"/>
                <a:gd name="T6" fmla="*/ 7 w 13"/>
                <a:gd name="T7" fmla="*/ 0 h 16"/>
                <a:gd name="T8" fmla="*/ 0 w 13"/>
                <a:gd name="T9" fmla="*/ 13 h 16"/>
              </a:gdLst>
              <a:ahLst/>
              <a:cxnLst>
                <a:cxn ang="0">
                  <a:pos x="T0" y="T1"/>
                </a:cxn>
                <a:cxn ang="0">
                  <a:pos x="T2" y="T3"/>
                </a:cxn>
                <a:cxn ang="0">
                  <a:pos x="T4" y="T5"/>
                </a:cxn>
                <a:cxn ang="0">
                  <a:pos x="T6" y="T7"/>
                </a:cxn>
                <a:cxn ang="0">
                  <a:pos x="T8" y="T9"/>
                </a:cxn>
              </a:cxnLst>
              <a:rect l="0" t="0" r="r" b="b"/>
              <a:pathLst>
                <a:path w="13" h="16">
                  <a:moveTo>
                    <a:pt x="0" y="13"/>
                  </a:moveTo>
                  <a:cubicBezTo>
                    <a:pt x="6" y="16"/>
                    <a:pt x="6" y="16"/>
                    <a:pt x="6" y="16"/>
                  </a:cubicBezTo>
                  <a:cubicBezTo>
                    <a:pt x="13" y="3"/>
                    <a:pt x="13" y="3"/>
                    <a:pt x="13" y="3"/>
                  </a:cubicBezTo>
                  <a:cubicBezTo>
                    <a:pt x="7" y="0"/>
                    <a:pt x="7" y="0"/>
                    <a:pt x="7" y="0"/>
                  </a:cubicBezTo>
                  <a:lnTo>
                    <a:pt x="0" y="1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cxnSp>
        <p:nvCxnSpPr>
          <p:cNvPr id="89" name="Straight Arrow Connector 88"/>
          <p:cNvCxnSpPr/>
          <p:nvPr/>
        </p:nvCxnSpPr>
        <p:spPr>
          <a:xfrm flipH="1">
            <a:off x="2850776" y="3705178"/>
            <a:ext cx="661180" cy="0"/>
          </a:xfrm>
          <a:prstGeom prst="straightConnector1">
            <a:avLst/>
          </a:prstGeom>
          <a:ln w="12700">
            <a:solidFill>
              <a:schemeClr val="accent2"/>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5626273" y="2435931"/>
            <a:ext cx="661180" cy="0"/>
          </a:xfrm>
          <a:prstGeom prst="straightConnector1">
            <a:avLst/>
          </a:prstGeom>
          <a:ln w="12700">
            <a:solidFill>
              <a:schemeClr val="accent2"/>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5626273" y="3705178"/>
            <a:ext cx="661180" cy="0"/>
          </a:xfrm>
          <a:prstGeom prst="straightConnector1">
            <a:avLst/>
          </a:prstGeom>
          <a:ln w="12700">
            <a:solidFill>
              <a:schemeClr val="accent2"/>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4572000" y="4223177"/>
            <a:ext cx="0" cy="648000"/>
          </a:xfrm>
          <a:prstGeom prst="straightConnector1">
            <a:avLst/>
          </a:prstGeom>
          <a:ln w="12700">
            <a:solidFill>
              <a:schemeClr val="accent2"/>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80" name="Group 79"/>
          <p:cNvGrpSpPr/>
          <p:nvPr/>
        </p:nvGrpSpPr>
        <p:grpSpPr>
          <a:xfrm>
            <a:off x="3241377" y="4181639"/>
            <a:ext cx="2661246" cy="504000"/>
            <a:chOff x="3272089" y="4272323"/>
            <a:chExt cx="2661246" cy="504000"/>
          </a:xfrm>
        </p:grpSpPr>
        <p:cxnSp>
          <p:nvCxnSpPr>
            <p:cNvPr id="93" name="Straight Arrow Connector 92"/>
            <p:cNvCxnSpPr/>
            <p:nvPr/>
          </p:nvCxnSpPr>
          <p:spPr>
            <a:xfrm flipH="1">
              <a:off x="3272089" y="4272323"/>
              <a:ext cx="504000" cy="504000"/>
            </a:xfrm>
            <a:prstGeom prst="straightConnector1">
              <a:avLst/>
            </a:prstGeom>
            <a:ln w="12700">
              <a:solidFill>
                <a:schemeClr val="accent2"/>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5429335" y="4272323"/>
              <a:ext cx="504000" cy="504000"/>
            </a:xfrm>
            <a:prstGeom prst="straightConnector1">
              <a:avLst/>
            </a:prstGeom>
            <a:ln w="12700">
              <a:solidFill>
                <a:schemeClr val="accent2"/>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6822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txBox="1">
            <a:spLocks/>
          </p:cNvSpPr>
          <p:nvPr/>
        </p:nvSpPr>
        <p:spPr>
          <a:xfrm>
            <a:off x="4693949" y="1695046"/>
            <a:ext cx="2619375" cy="2981729"/>
          </a:xfrm>
          <a:prstGeom prst="rect">
            <a:avLst/>
          </a:prstGeom>
        </p:spPr>
        <p:txBody>
          <a:bodyPr vert="horz" lIns="0" tIns="45720" rIns="0" bIns="0" numCol="1"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3525" indent="0">
              <a:spcBef>
                <a:spcPts val="1200"/>
              </a:spcBef>
              <a:buFont typeface="Arial" pitchFamily="34" charset="0"/>
              <a:buNone/>
            </a:pPr>
            <a:r>
              <a:rPr lang="en-AU" dirty="0"/>
              <a:t>Intro to lab</a:t>
            </a:r>
          </a:p>
          <a:p>
            <a:pPr marL="263525" indent="0">
              <a:spcBef>
                <a:spcPts val="1200"/>
              </a:spcBef>
              <a:buFont typeface="Arial" pitchFamily="34" charset="0"/>
              <a:buNone/>
            </a:pPr>
            <a:r>
              <a:rPr lang="en-AU" dirty="0"/>
              <a:t>Discussion</a:t>
            </a:r>
          </a:p>
          <a:p>
            <a:pPr marL="263525" indent="0">
              <a:spcBef>
                <a:spcPts val="1200"/>
              </a:spcBef>
              <a:buNone/>
            </a:pPr>
            <a:r>
              <a:rPr lang="en-AU" dirty="0"/>
              <a:t>Summary</a:t>
            </a:r>
          </a:p>
          <a:p>
            <a:pPr marL="263525" indent="0">
              <a:spcBef>
                <a:spcPts val="1200"/>
              </a:spcBef>
              <a:buFont typeface="Arial" pitchFamily="34" charset="0"/>
              <a:buNone/>
            </a:pPr>
            <a:r>
              <a:rPr lang="en-AU" dirty="0"/>
              <a:t>References</a:t>
            </a:r>
          </a:p>
        </p:txBody>
      </p:sp>
      <p:sp>
        <p:nvSpPr>
          <p:cNvPr id="10" name="Slide Number Placeholder 9"/>
          <p:cNvSpPr>
            <a:spLocks noGrp="1"/>
          </p:cNvSpPr>
          <p:nvPr>
            <p:ph type="sldNum" sz="quarter" idx="12"/>
          </p:nvPr>
        </p:nvSpPr>
        <p:spPr/>
        <p:txBody>
          <a:bodyPr/>
          <a:lstStyle/>
          <a:p>
            <a:r>
              <a:rPr lang="en-US"/>
              <a:t>Page </a:t>
            </a:r>
            <a:fld id="{90CBDC3A-D49F-4631-A8C7-55D59B33E5FA}" type="slidenum">
              <a:rPr lang="en-US" smtClean="0"/>
              <a:pPr/>
              <a:t>2</a:t>
            </a:fld>
            <a:endParaRPr lang="en-US" dirty="0"/>
          </a:p>
        </p:txBody>
      </p:sp>
      <p:sp>
        <p:nvSpPr>
          <p:cNvPr id="4" name="Title 3"/>
          <p:cNvSpPr>
            <a:spLocks noGrp="1"/>
          </p:cNvSpPr>
          <p:nvPr>
            <p:ph type="title"/>
          </p:nvPr>
        </p:nvSpPr>
        <p:spPr/>
        <p:txBody>
          <a:bodyPr/>
          <a:lstStyle/>
          <a:p>
            <a:r>
              <a:rPr lang="en-CA"/>
              <a:t>Content</a:t>
            </a:r>
            <a:endParaRPr lang="en-GB" dirty="0"/>
          </a:p>
        </p:txBody>
      </p:sp>
      <p:sp>
        <p:nvSpPr>
          <p:cNvPr id="2" name="Text Placeholder 1"/>
          <p:cNvSpPr>
            <a:spLocks noGrp="1"/>
          </p:cNvSpPr>
          <p:nvPr>
            <p:ph type="body" sz="quarter" idx="10"/>
          </p:nvPr>
        </p:nvSpPr>
        <p:spPr/>
        <p:txBody>
          <a:bodyPr/>
          <a:lstStyle/>
          <a:p>
            <a:r>
              <a:rPr lang="en-GB"/>
              <a:t>Sections</a:t>
            </a:r>
            <a:endParaRPr lang="en-GB" dirty="0"/>
          </a:p>
        </p:txBody>
      </p:sp>
      <p:sp>
        <p:nvSpPr>
          <p:cNvPr id="5" name="Footer Placeholder 4"/>
          <p:cNvSpPr>
            <a:spLocks noGrp="1"/>
          </p:cNvSpPr>
          <p:nvPr>
            <p:ph type="ftr" sz="quarter" idx="13"/>
          </p:nvPr>
        </p:nvSpPr>
        <p:spPr/>
        <p:txBody>
          <a:bodyPr/>
          <a:lstStyle/>
          <a:p>
            <a:r>
              <a:rPr lang="en-US"/>
              <a:t>Copyright © 2016 Accenture  All rights reserved.</a:t>
            </a:r>
            <a:endParaRPr lang="en-AU" dirty="0"/>
          </a:p>
        </p:txBody>
      </p:sp>
      <p:sp>
        <p:nvSpPr>
          <p:cNvPr id="20" name="Oval 19"/>
          <p:cNvSpPr/>
          <p:nvPr/>
        </p:nvSpPr>
        <p:spPr>
          <a:xfrm>
            <a:off x="467691" y="1805758"/>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67691" y="2190991"/>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67691" y="2836351"/>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717887" y="1796233"/>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717887" y="2193284"/>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717887" y="2580810"/>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67691" y="3230369"/>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67691" y="3624386"/>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67691" y="4256768"/>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717887" y="2983522"/>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4573588" y="1690266"/>
            <a:ext cx="0" cy="3424659"/>
          </a:xfrm>
          <a:prstGeom prst="line">
            <a:avLst/>
          </a:prstGeom>
          <a:ln w="1270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Content Placeholder 2"/>
          <p:cNvSpPr txBox="1">
            <a:spLocks/>
          </p:cNvSpPr>
          <p:nvPr/>
        </p:nvSpPr>
        <p:spPr>
          <a:xfrm>
            <a:off x="455613" y="1695045"/>
            <a:ext cx="3770527" cy="2915055"/>
          </a:xfrm>
          <a:prstGeom prst="rect">
            <a:avLst/>
          </a:prstGeom>
        </p:spPr>
        <p:txBody>
          <a:bodyPr vert="horz" lIns="0" tIns="45720" rIns="0" bIns="0" numCol="1"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3525" indent="0">
              <a:spcBef>
                <a:spcPts val="1200"/>
              </a:spcBef>
              <a:buFont typeface="Arial" pitchFamily="34" charset="0"/>
              <a:buNone/>
            </a:pPr>
            <a:r>
              <a:rPr lang="en-US" dirty="0"/>
              <a:t>Principles of Code Quality and Lean</a:t>
            </a:r>
          </a:p>
          <a:p>
            <a:pPr marL="263525" indent="0">
              <a:spcBef>
                <a:spcPts val="1200"/>
              </a:spcBef>
              <a:buFont typeface="Arial" pitchFamily="34" charset="0"/>
              <a:buNone/>
            </a:pPr>
            <a:r>
              <a:rPr lang="en-US" dirty="0"/>
              <a:t>Types of quality gate and flow control</a:t>
            </a:r>
            <a:br>
              <a:rPr lang="en-US" dirty="0"/>
            </a:br>
            <a:endParaRPr lang="en-US" dirty="0"/>
          </a:p>
          <a:p>
            <a:pPr marL="263525" indent="0">
              <a:spcBef>
                <a:spcPts val="1200"/>
              </a:spcBef>
              <a:buFont typeface="Arial" pitchFamily="34" charset="0"/>
              <a:buNone/>
            </a:pPr>
            <a:r>
              <a:rPr lang="en-US" dirty="0"/>
              <a:t>Static code analysis overview</a:t>
            </a:r>
          </a:p>
          <a:p>
            <a:pPr marL="263525" indent="0">
              <a:spcBef>
                <a:spcPts val="1200"/>
              </a:spcBef>
              <a:buFont typeface="Arial" pitchFamily="34" charset="0"/>
              <a:buNone/>
            </a:pPr>
            <a:r>
              <a:rPr lang="en-US" dirty="0" err="1"/>
              <a:t>Customising</a:t>
            </a:r>
            <a:r>
              <a:rPr lang="en-US" dirty="0"/>
              <a:t> Code Analysis</a:t>
            </a:r>
          </a:p>
          <a:p>
            <a:pPr marL="263525" indent="0">
              <a:spcBef>
                <a:spcPts val="1200"/>
              </a:spcBef>
              <a:buFont typeface="Arial" pitchFamily="34" charset="0"/>
              <a:buNone/>
            </a:pPr>
            <a:r>
              <a:rPr lang="en-US" dirty="0"/>
              <a:t>Code Analysis within the CI pipeline</a:t>
            </a:r>
            <a:br>
              <a:rPr lang="en-US" dirty="0"/>
            </a:br>
            <a:endParaRPr lang="en-US" dirty="0"/>
          </a:p>
          <a:p>
            <a:pPr marL="263525" indent="0">
              <a:spcBef>
                <a:spcPts val="1200"/>
              </a:spcBef>
              <a:buFont typeface="Arial" pitchFamily="34" charset="0"/>
              <a:buNone/>
            </a:pPr>
            <a:r>
              <a:rPr lang="en-US" dirty="0"/>
              <a:t>Recommended tools</a:t>
            </a:r>
          </a:p>
          <a:p>
            <a:pPr marL="263525" indent="0">
              <a:spcBef>
                <a:spcPts val="1200"/>
              </a:spcBef>
              <a:buFont typeface="Arial" pitchFamily="34" charset="0"/>
              <a:buNone/>
            </a:pPr>
            <a:endParaRPr lang="en-AU" dirty="0"/>
          </a:p>
        </p:txBody>
      </p:sp>
    </p:spTree>
    <p:extLst>
      <p:ext uri="{BB962C8B-B14F-4D97-AF65-F5344CB8AC3E}">
        <p14:creationId xmlns:p14="http://schemas.microsoft.com/office/powerpoint/2010/main" val="3333489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20</a:t>
            </a:fld>
            <a:endParaRPr lang="en-US" altLang="en-US" dirty="0"/>
          </a:p>
        </p:txBody>
      </p:sp>
      <p:sp>
        <p:nvSpPr>
          <p:cNvPr id="4" name="Title 3"/>
          <p:cNvSpPr>
            <a:spLocks noGrp="1"/>
          </p:cNvSpPr>
          <p:nvPr>
            <p:ph type="title"/>
          </p:nvPr>
        </p:nvSpPr>
        <p:spPr/>
        <p:txBody>
          <a:bodyPr/>
          <a:lstStyle/>
          <a:p>
            <a:r>
              <a:rPr lang="en-GB"/>
              <a:t>Unit Tests</a:t>
            </a:r>
            <a:endParaRPr lang="en-GB" dirty="0"/>
          </a:p>
        </p:txBody>
      </p:sp>
      <p:sp>
        <p:nvSpPr>
          <p:cNvPr id="2" name="Text Placeholder 1"/>
          <p:cNvSpPr>
            <a:spLocks noGrp="1"/>
          </p:cNvSpPr>
          <p:nvPr>
            <p:ph type="body" sz="quarter" idx="10"/>
          </p:nvPr>
        </p:nvSpPr>
        <p:spPr/>
        <p:txBody>
          <a:bodyPr/>
          <a:lstStyle/>
          <a:p>
            <a:r>
              <a:rPr lang="en-GB"/>
              <a:t>Overview of unit tests</a:t>
            </a:r>
            <a:endParaRPr lang="en-GB" dirty="0"/>
          </a:p>
        </p:txBody>
      </p:sp>
      <p:sp>
        <p:nvSpPr>
          <p:cNvPr id="10" name="Footer Placeholder 9"/>
          <p:cNvSpPr>
            <a:spLocks noGrp="1"/>
          </p:cNvSpPr>
          <p:nvPr>
            <p:ph type="ftr" sz="quarter" idx="13"/>
          </p:nvPr>
        </p:nvSpPr>
        <p:spPr/>
        <p:txBody>
          <a:bodyPr/>
          <a:lstStyle/>
          <a:p>
            <a:r>
              <a:rPr lang="en-US"/>
              <a:t>Copyright © 2016 Accenture  All rights reserved.</a:t>
            </a:r>
            <a:endParaRPr lang="en-AU" dirty="0"/>
          </a:p>
        </p:txBody>
      </p:sp>
      <p:sp>
        <p:nvSpPr>
          <p:cNvPr id="7" name="Rectangle 1"/>
          <p:cNvSpPr>
            <a:spLocks noChangeArrowheads="1"/>
          </p:cNvSpPr>
          <p:nvPr/>
        </p:nvSpPr>
        <p:spPr bwMode="auto">
          <a:xfrm>
            <a:off x="455613" y="3050635"/>
            <a:ext cx="3635999" cy="3000821"/>
          </a:xfrm>
          <a:prstGeom prst="rect">
            <a:avLst/>
          </a:prstGeom>
          <a:solidFill>
            <a:schemeClr val="bg2">
              <a:lumMod val="20000"/>
              <a:lumOff val="80000"/>
            </a:schemeClr>
          </a:solidFill>
          <a:ln>
            <a:noFill/>
          </a:ln>
          <a:effectLst/>
          <a:extLst/>
        </p:spPr>
        <p:txBody>
          <a:bodyPr vert="horz" wrap="square" lIns="91440" tIns="45720" rIns="91440" bIns="45720" numCol="1" anchor="ctr"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88"/>
                </a:solidFill>
                <a:effectLst/>
                <a:latin typeface="Monaco"/>
                <a:cs typeface="Arial" pitchFamily="34" charset="0"/>
              </a:rPr>
              <a:t>public</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0088"/>
                </a:solidFill>
                <a:effectLst/>
                <a:latin typeface="Monaco"/>
                <a:cs typeface="Arial" pitchFamily="34" charset="0"/>
              </a:rPr>
              <a:t>class</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0066"/>
                </a:solidFill>
                <a:effectLst/>
                <a:latin typeface="Monaco"/>
                <a:cs typeface="Arial" pitchFamily="34" charset="0"/>
              </a:rPr>
              <a:t>Subscription</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6600"/>
                </a:solidFill>
                <a:effectLst/>
                <a:latin typeface="Monaco"/>
                <a:cs typeface="Arial" pitchFamily="34" charset="0"/>
              </a:rPr>
              <a:t>{</a:t>
            </a:r>
            <a:br>
              <a:rPr kumimoji="0" lang="en-US" altLang="en-US" sz="900" b="0" i="0" u="none" strike="noStrike" cap="none" normalizeH="0" baseline="0" dirty="0">
                <a:ln>
                  <a:noFill/>
                </a:ln>
                <a:solidFill>
                  <a:srgbClr val="000000"/>
                </a:solidFill>
                <a:effectLst/>
                <a:latin typeface="Monaco"/>
                <a:cs typeface="Arial" pitchFamily="34" charset="0"/>
              </a:rPr>
            </a:b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0088"/>
                </a:solidFill>
                <a:effectLst/>
                <a:latin typeface="Monaco"/>
                <a:cs typeface="Arial" pitchFamily="34" charset="0"/>
              </a:rPr>
              <a:t>private</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0088"/>
                </a:solidFill>
                <a:effectLst/>
                <a:latin typeface="Monaco"/>
                <a:cs typeface="Arial" pitchFamily="34" charset="0"/>
              </a:rPr>
              <a:t>int</a:t>
            </a:r>
            <a:r>
              <a:rPr kumimoji="0" lang="en-US" altLang="en-US" sz="900" b="0" i="0" u="none" strike="noStrike" cap="none" normalizeH="0" baseline="0" dirty="0">
                <a:ln>
                  <a:noFill/>
                </a:ln>
                <a:solidFill>
                  <a:srgbClr val="000000"/>
                </a:solidFill>
                <a:effectLst/>
                <a:latin typeface="Monaco"/>
                <a:cs typeface="Arial" pitchFamily="34" charset="0"/>
              </a:rPr>
              <a:t> price </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880000"/>
                </a:solidFill>
                <a:effectLst/>
                <a:latin typeface="Monaco"/>
                <a:cs typeface="Arial" pitchFamily="34" charset="0"/>
              </a:rPr>
              <a:t>// subscription total price in euro-cent</a:t>
            </a: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0088"/>
                </a:solidFill>
                <a:effectLst/>
                <a:latin typeface="Monaco"/>
                <a:cs typeface="Arial" pitchFamily="34" charset="0"/>
              </a:rPr>
              <a:t>private</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0088"/>
                </a:solidFill>
                <a:effectLst/>
                <a:latin typeface="Monaco"/>
                <a:cs typeface="Arial" pitchFamily="34" charset="0"/>
              </a:rPr>
              <a:t>int</a:t>
            </a:r>
            <a:r>
              <a:rPr kumimoji="0" lang="en-US" altLang="en-US" sz="900" b="0" i="0" u="none" strike="noStrike" cap="none" normalizeH="0" baseline="0" dirty="0">
                <a:ln>
                  <a:noFill/>
                </a:ln>
                <a:solidFill>
                  <a:srgbClr val="000000"/>
                </a:solidFill>
                <a:effectLst/>
                <a:latin typeface="Monaco"/>
                <a:cs typeface="Arial" pitchFamily="34" charset="0"/>
              </a:rPr>
              <a:t> length </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880000"/>
                </a:solidFill>
                <a:effectLst/>
                <a:latin typeface="Monaco"/>
                <a:cs typeface="Arial" pitchFamily="34" charset="0"/>
              </a:rPr>
              <a:t>// length of subscription in months</a:t>
            </a:r>
            <a:br>
              <a:rPr kumimoji="0" lang="en-US" altLang="en-US" sz="900" b="0" i="0" u="none" strike="noStrike" cap="none" normalizeH="0" baseline="0" dirty="0">
                <a:ln>
                  <a:noFill/>
                </a:ln>
                <a:solidFill>
                  <a:srgbClr val="000000"/>
                </a:solidFill>
                <a:effectLst/>
                <a:latin typeface="Monaco"/>
                <a:cs typeface="Arial" pitchFamily="34" charset="0"/>
              </a:rPr>
            </a:b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880000"/>
                </a:solidFill>
                <a:effectLst/>
                <a:latin typeface="Monaco"/>
                <a:cs typeface="Arial" pitchFamily="34" charset="0"/>
              </a:rPr>
              <a:t>// constructor :</a:t>
            </a: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0088"/>
                </a:solidFill>
                <a:effectLst/>
                <a:latin typeface="Monaco"/>
                <a:cs typeface="Arial" pitchFamily="34" charset="0"/>
              </a:rPr>
              <a:t>public</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0066"/>
                </a:solidFill>
                <a:effectLst/>
                <a:latin typeface="Monaco"/>
                <a:cs typeface="Arial" pitchFamily="34" charset="0"/>
              </a:rPr>
              <a:t>Subscription</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88"/>
                </a:solidFill>
                <a:effectLst/>
                <a:latin typeface="Monaco"/>
                <a:cs typeface="Arial" pitchFamily="34" charset="0"/>
              </a:rPr>
              <a:t>int</a:t>
            </a:r>
            <a:r>
              <a:rPr kumimoji="0" lang="en-US" altLang="en-US" sz="900" b="0" i="0" u="none" strike="noStrike" cap="none" normalizeH="0" baseline="0" dirty="0">
                <a:ln>
                  <a:noFill/>
                </a:ln>
                <a:solidFill>
                  <a:srgbClr val="000000"/>
                </a:solidFill>
                <a:effectLst/>
                <a:latin typeface="Monaco"/>
                <a:cs typeface="Arial" pitchFamily="34" charset="0"/>
              </a:rPr>
              <a:t> p</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0088"/>
                </a:solidFill>
                <a:effectLst/>
                <a:latin typeface="Monaco"/>
                <a:cs typeface="Arial" pitchFamily="34" charset="0"/>
              </a:rPr>
              <a:t>int</a:t>
            </a:r>
            <a:r>
              <a:rPr kumimoji="0" lang="en-US" altLang="en-US" sz="900" b="0" i="0" u="none" strike="noStrike" cap="none" normalizeH="0" baseline="0" dirty="0">
                <a:ln>
                  <a:noFill/>
                </a:ln>
                <a:solidFill>
                  <a:srgbClr val="000000"/>
                </a:solidFill>
                <a:effectLst/>
                <a:latin typeface="Monaco"/>
                <a:cs typeface="Arial" pitchFamily="34" charset="0"/>
              </a:rPr>
              <a:t> n</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6600"/>
                </a:solidFill>
                <a:effectLst/>
                <a:latin typeface="Monaco"/>
                <a:cs typeface="Arial" pitchFamily="34" charset="0"/>
              </a:rPr>
              <a:t>{</a:t>
            </a: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price </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p </a:t>
            </a:r>
            <a:r>
              <a:rPr kumimoji="0" lang="en-US" altLang="en-US" sz="900" b="0" i="0" u="none" strike="noStrike" cap="none" normalizeH="0" baseline="0" dirty="0">
                <a:ln>
                  <a:noFill/>
                </a:ln>
                <a:solidFill>
                  <a:srgbClr val="666600"/>
                </a:solidFill>
                <a:effectLst/>
                <a:latin typeface="Monaco"/>
                <a:cs typeface="Arial" pitchFamily="34" charset="0"/>
              </a:rPr>
              <a:t>;</a:t>
            </a: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length </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n </a:t>
            </a:r>
            <a:r>
              <a:rPr kumimoji="0" lang="en-US" altLang="en-US" sz="900" b="0" i="0" u="none" strike="noStrike" cap="none" normalizeH="0" baseline="0" dirty="0">
                <a:ln>
                  <a:noFill/>
                </a:ln>
                <a:solidFill>
                  <a:srgbClr val="666600"/>
                </a:solidFill>
                <a:effectLst/>
                <a:latin typeface="Monaco"/>
                <a:cs typeface="Arial" pitchFamily="34" charset="0"/>
              </a:rPr>
              <a:t>;</a:t>
            </a: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6600"/>
                </a:solidFill>
                <a:effectLst/>
                <a:latin typeface="Monaco"/>
                <a:cs typeface="Arial" pitchFamily="34" charset="0"/>
              </a:rPr>
              <a:t>}</a:t>
            </a:r>
            <a:br>
              <a:rPr kumimoji="0" lang="en-US" altLang="en-US" sz="900" b="0" i="0" u="none" strike="noStrike" cap="none" normalizeH="0" baseline="0" dirty="0">
                <a:ln>
                  <a:noFill/>
                </a:ln>
                <a:solidFill>
                  <a:srgbClr val="000000"/>
                </a:solidFill>
                <a:effectLst/>
                <a:latin typeface="Monaco"/>
                <a:cs typeface="Arial" pitchFamily="34" charset="0"/>
              </a:rPr>
            </a:b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880000"/>
                </a:solidFill>
                <a:effectLst/>
                <a:latin typeface="Monaco"/>
                <a:cs typeface="Arial" pitchFamily="34" charset="0"/>
              </a:rPr>
              <a:t>/**</a:t>
            </a:r>
            <a:br>
              <a:rPr kumimoji="0" lang="en-US" altLang="en-US" sz="900" b="0" i="0" u="none" strike="noStrike" cap="none" normalizeH="0" baseline="0" dirty="0">
                <a:ln>
                  <a:noFill/>
                </a:ln>
                <a:solidFill>
                  <a:srgbClr val="880000"/>
                </a:solidFill>
                <a:effectLst/>
                <a:latin typeface="Monaco"/>
                <a:cs typeface="Arial" pitchFamily="34" charset="0"/>
              </a:rPr>
            </a:br>
            <a:r>
              <a:rPr kumimoji="0" lang="en-US" altLang="en-US" sz="900" b="0" i="0" u="none" strike="noStrike" cap="none" normalizeH="0" baseline="0" dirty="0">
                <a:ln>
                  <a:noFill/>
                </a:ln>
                <a:solidFill>
                  <a:srgbClr val="880000"/>
                </a:solidFill>
                <a:effectLst/>
                <a:latin typeface="Monaco"/>
                <a:cs typeface="Arial" pitchFamily="34" charset="0"/>
              </a:rPr>
              <a:t>   * Calculate the monthly subscription price in euro,</a:t>
            </a:r>
            <a:br>
              <a:rPr kumimoji="0" lang="en-US" altLang="en-US" sz="900" b="0" i="0" u="none" strike="noStrike" cap="none" normalizeH="0" baseline="0" dirty="0">
                <a:ln>
                  <a:noFill/>
                </a:ln>
                <a:solidFill>
                  <a:srgbClr val="880000"/>
                </a:solidFill>
                <a:effectLst/>
                <a:latin typeface="Monaco"/>
                <a:cs typeface="Arial" pitchFamily="34" charset="0"/>
              </a:rPr>
            </a:br>
            <a:r>
              <a:rPr kumimoji="0" lang="en-US" altLang="en-US" sz="900" b="0" i="0" u="none" strike="noStrike" cap="none" normalizeH="0" baseline="0" dirty="0">
                <a:ln>
                  <a:noFill/>
                </a:ln>
                <a:solidFill>
                  <a:srgbClr val="880000"/>
                </a:solidFill>
                <a:effectLst/>
                <a:latin typeface="Monaco"/>
                <a:cs typeface="Arial" pitchFamily="34" charset="0"/>
              </a:rPr>
              <a:t>   * rounded up to the nearest cent.</a:t>
            </a:r>
            <a:br>
              <a:rPr kumimoji="0" lang="en-US" altLang="en-US" sz="900" b="0" i="0" u="none" strike="noStrike" cap="none" normalizeH="0" baseline="0" dirty="0">
                <a:ln>
                  <a:noFill/>
                </a:ln>
                <a:solidFill>
                  <a:srgbClr val="880000"/>
                </a:solidFill>
                <a:effectLst/>
                <a:latin typeface="Monaco"/>
                <a:cs typeface="Arial" pitchFamily="34" charset="0"/>
              </a:rPr>
            </a:br>
            <a:r>
              <a:rPr kumimoji="0" lang="en-US" altLang="en-US" sz="900" b="0" i="0" u="none" strike="noStrike" cap="none" normalizeH="0" baseline="0" dirty="0">
                <a:ln>
                  <a:noFill/>
                </a:ln>
                <a:solidFill>
                  <a:srgbClr val="880000"/>
                </a:solidFill>
                <a:effectLst/>
                <a:latin typeface="Monaco"/>
                <a:cs typeface="Arial" pitchFamily="34" charset="0"/>
              </a:rPr>
              <a:t>   */</a:t>
            </a: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0088"/>
                </a:solidFill>
                <a:effectLst/>
                <a:latin typeface="Monaco"/>
                <a:cs typeface="Arial" pitchFamily="34" charset="0"/>
              </a:rPr>
              <a:t>public</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0088"/>
                </a:solidFill>
                <a:effectLst/>
                <a:latin typeface="Monaco"/>
                <a:cs typeface="Arial" pitchFamily="34" charset="0"/>
              </a:rPr>
              <a:t>double</a:t>
            </a:r>
            <a:r>
              <a:rPr kumimoji="0" lang="en-US" altLang="en-US" sz="900" b="0" i="0" u="none" strike="noStrike" cap="none" normalizeH="0" baseline="0" dirty="0">
                <a:ln>
                  <a:noFill/>
                </a:ln>
                <a:solidFill>
                  <a:srgbClr val="000000"/>
                </a:solidFill>
                <a:effectLst/>
                <a:latin typeface="Monaco"/>
                <a:cs typeface="Arial" pitchFamily="34" charset="0"/>
              </a:rPr>
              <a:t> pricePerMonth</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6600"/>
                </a:solidFill>
                <a:effectLst/>
                <a:latin typeface="Monaco"/>
                <a:cs typeface="Arial" pitchFamily="34" charset="0"/>
              </a:rPr>
              <a:t>{</a:t>
            </a: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0088"/>
                </a:solidFill>
                <a:effectLst/>
                <a:latin typeface="Monaco"/>
                <a:cs typeface="Arial" pitchFamily="34" charset="0"/>
              </a:rPr>
              <a:t>double</a:t>
            </a:r>
            <a:r>
              <a:rPr kumimoji="0" lang="en-US" altLang="en-US" sz="900" b="0" i="0" u="none" strike="noStrike" cap="none" normalizeH="0" baseline="0" dirty="0">
                <a:ln>
                  <a:noFill/>
                </a:ln>
                <a:solidFill>
                  <a:srgbClr val="000000"/>
                </a:solidFill>
                <a:effectLst/>
                <a:latin typeface="Monaco"/>
                <a:cs typeface="Arial" pitchFamily="34" charset="0"/>
              </a:rPr>
              <a:t> r </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88"/>
                </a:solidFill>
                <a:effectLst/>
                <a:latin typeface="Monaco"/>
                <a:cs typeface="Arial" pitchFamily="34" charset="0"/>
              </a:rPr>
              <a:t>double</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price </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88"/>
                </a:solidFill>
                <a:effectLst/>
                <a:latin typeface="Monaco"/>
                <a:cs typeface="Arial" pitchFamily="34" charset="0"/>
              </a:rPr>
              <a:t>double</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length </a:t>
            </a:r>
            <a:r>
              <a:rPr kumimoji="0" lang="en-US" altLang="en-US" sz="900" b="0" i="0" u="none" strike="noStrike" cap="none" normalizeH="0" baseline="0" dirty="0">
                <a:ln>
                  <a:noFill/>
                </a:ln>
                <a:solidFill>
                  <a:srgbClr val="666600"/>
                </a:solidFill>
                <a:effectLst/>
                <a:latin typeface="Monaco"/>
                <a:cs typeface="Arial" pitchFamily="34" charset="0"/>
              </a:rPr>
              <a:t>;</a:t>
            </a: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0088"/>
                </a:solidFill>
                <a:effectLst/>
                <a:latin typeface="Monaco"/>
                <a:cs typeface="Arial" pitchFamily="34" charset="0"/>
              </a:rPr>
              <a:t>return</a:t>
            </a:r>
            <a:r>
              <a:rPr kumimoji="0" lang="en-US" altLang="en-US" sz="900" b="0" i="0" u="none" strike="noStrike" cap="none" normalizeH="0" baseline="0" dirty="0">
                <a:ln>
                  <a:noFill/>
                </a:ln>
                <a:solidFill>
                  <a:srgbClr val="000000"/>
                </a:solidFill>
                <a:effectLst/>
                <a:latin typeface="Monaco"/>
                <a:cs typeface="Arial" pitchFamily="34" charset="0"/>
              </a:rPr>
              <a:t> r </a:t>
            </a:r>
            <a:r>
              <a:rPr kumimoji="0" lang="en-US" altLang="en-US" sz="900" b="0" i="0" u="none" strike="noStrike" cap="none" normalizeH="0" baseline="0" dirty="0">
                <a:ln>
                  <a:noFill/>
                </a:ln>
                <a:solidFill>
                  <a:srgbClr val="666600"/>
                </a:solidFill>
                <a:effectLst/>
                <a:latin typeface="Monaco"/>
                <a:cs typeface="Arial" pitchFamily="34" charset="0"/>
              </a:rPr>
              <a:t>;</a:t>
            </a: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6600"/>
                </a:solidFill>
                <a:effectLst/>
                <a:latin typeface="Monaco"/>
                <a:cs typeface="Arial" pitchFamily="34" charset="0"/>
              </a:rPr>
              <a:t>}</a:t>
            </a:r>
            <a:br>
              <a:rPr kumimoji="0" lang="en-US" altLang="en-US" sz="900" b="0" i="0" u="none" strike="noStrike" cap="none" normalizeH="0" baseline="0" dirty="0">
                <a:ln>
                  <a:noFill/>
                </a:ln>
                <a:solidFill>
                  <a:srgbClr val="000000"/>
                </a:solidFill>
                <a:effectLst/>
                <a:latin typeface="Monaco"/>
                <a:cs typeface="Arial" pitchFamily="34" charset="0"/>
              </a:rPr>
            </a:b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600" b="0" i="0" u="none" strike="noStrike" cap="none" normalizeH="0" baseline="0" dirty="0">
                <a:ln>
                  <a:noFill/>
                </a:ln>
                <a:solidFill>
                  <a:schemeClr val="tx1"/>
                </a:solidFill>
                <a:effectLst/>
                <a:latin typeface="Arial" pitchFamily="34" charset="0"/>
                <a:cs typeface="Arial" pitchFamily="34" charset="0"/>
              </a:rPr>
              <a:t> </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91966162"/>
              </p:ext>
            </p:extLst>
          </p:nvPr>
        </p:nvGraphicFramePr>
        <p:xfrm>
          <a:off x="1524000" y="1397000"/>
          <a:ext cx="6096000" cy="370840"/>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0000"/>
                  </a:ext>
                </a:extLst>
              </a:tr>
            </a:tbl>
          </a:graphicData>
        </a:graphic>
      </p:graphicFrame>
      <p:sp>
        <p:nvSpPr>
          <p:cNvPr id="11" name="Rectangle 2"/>
          <p:cNvSpPr>
            <a:spLocks noChangeArrowheads="1"/>
          </p:cNvSpPr>
          <p:nvPr/>
        </p:nvSpPr>
        <p:spPr bwMode="auto">
          <a:xfrm>
            <a:off x="5014800" y="3004142"/>
            <a:ext cx="3672000" cy="3047313"/>
          </a:xfrm>
          <a:prstGeom prst="rect">
            <a:avLst/>
          </a:prstGeom>
          <a:solidFill>
            <a:schemeClr val="bg2">
              <a:lumMod val="20000"/>
              <a:lumOff val="80000"/>
            </a:schemeClr>
          </a:solidFill>
          <a:ln>
            <a:noFill/>
          </a:ln>
          <a:effectLst/>
          <a:extLst/>
        </p:spPr>
        <p:txBody>
          <a:bodyPr vert="horz" wrap="square" lIns="91440" tIns="45720" rIns="91440" bIns="45720" numCol="1" anchor="ctr"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88"/>
                </a:solidFill>
                <a:effectLst/>
                <a:latin typeface="Monaco"/>
                <a:cs typeface="Arial" pitchFamily="34" charset="0"/>
              </a:rPr>
              <a:t>import</a:t>
            </a:r>
            <a:r>
              <a:rPr kumimoji="0" lang="en-US" altLang="en-US" sz="900" b="0" i="0" u="none" strike="noStrike" cap="none" normalizeH="0" baseline="0" dirty="0">
                <a:ln>
                  <a:noFill/>
                </a:ln>
                <a:solidFill>
                  <a:srgbClr val="000000"/>
                </a:solidFill>
                <a:effectLst/>
                <a:latin typeface="Monaco"/>
                <a:cs typeface="Arial" pitchFamily="34" charset="0"/>
              </a:rPr>
              <a:t> org</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junit</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6600"/>
                </a:solidFill>
                <a:effectLst/>
                <a:latin typeface="Monaco"/>
                <a:cs typeface="Arial" pitchFamily="34" charset="0"/>
              </a:rPr>
              <a:t>;</a:t>
            </a: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88"/>
                </a:solidFill>
                <a:effectLst/>
                <a:latin typeface="Monaco"/>
                <a:cs typeface="Arial" pitchFamily="34" charset="0"/>
              </a:rPr>
              <a:t>import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0088"/>
                </a:solidFill>
                <a:effectLst/>
                <a:latin typeface="Monaco"/>
                <a:cs typeface="Arial" pitchFamily="34" charset="0"/>
              </a:rPr>
              <a:t>static</a:t>
            </a:r>
            <a:r>
              <a:rPr kumimoji="0" lang="en-US" altLang="en-US" sz="900" b="0" i="0" u="none" strike="noStrike" cap="none" normalizeH="0" baseline="0" dirty="0">
                <a:ln>
                  <a:noFill/>
                </a:ln>
                <a:solidFill>
                  <a:srgbClr val="000000"/>
                </a:solidFill>
                <a:effectLst/>
                <a:latin typeface="Monaco"/>
                <a:cs typeface="Arial" pitchFamily="34" charset="0"/>
              </a:rPr>
              <a:t> org</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junit</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660066"/>
                </a:solidFill>
                <a:effectLst/>
                <a:latin typeface="Monaco"/>
                <a:cs typeface="Arial" pitchFamily="34" charset="0"/>
              </a:rPr>
              <a:t>Assert</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6600"/>
                </a:solidFill>
                <a:effectLst/>
                <a:latin typeface="Monaco"/>
                <a:cs typeface="Arial" pitchFamily="34" charset="0"/>
              </a:rPr>
              <a:t>;</a:t>
            </a:r>
            <a:br>
              <a:rPr kumimoji="0" lang="en-US" altLang="en-US" sz="900" b="0" i="0" u="none" strike="noStrike" cap="none" normalizeH="0" baseline="0" dirty="0">
                <a:ln>
                  <a:noFill/>
                </a:ln>
                <a:solidFill>
                  <a:srgbClr val="000000"/>
                </a:solidFill>
                <a:effectLst/>
                <a:latin typeface="Monaco"/>
                <a:cs typeface="Arial" pitchFamily="34" charset="0"/>
              </a:rPr>
            </a:b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88"/>
                </a:solidFill>
                <a:effectLst/>
                <a:latin typeface="Monaco"/>
                <a:cs typeface="Arial" pitchFamily="34" charset="0"/>
              </a:rPr>
              <a:t>public</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0088"/>
                </a:solidFill>
                <a:effectLst/>
                <a:latin typeface="Monaco"/>
                <a:cs typeface="Arial" pitchFamily="34" charset="0"/>
              </a:rPr>
              <a:t>class</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0066"/>
                </a:solidFill>
                <a:effectLst/>
                <a:latin typeface="Monaco"/>
                <a:cs typeface="Arial" pitchFamily="34" charset="0"/>
              </a:rPr>
              <a:t>SubscriptionTest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6600"/>
                </a:solidFill>
                <a:effectLst/>
                <a:latin typeface="Monaco"/>
                <a:cs typeface="Arial" pitchFamily="34" charset="0"/>
              </a:rPr>
              <a:t>{</a:t>
            </a:r>
            <a:br>
              <a:rPr kumimoji="0" lang="en-US" altLang="en-US" sz="900" b="0" i="0" u="none" strike="noStrike" cap="none" normalizeH="0" baseline="0" dirty="0">
                <a:ln>
                  <a:noFill/>
                </a:ln>
                <a:solidFill>
                  <a:srgbClr val="000000"/>
                </a:solidFill>
                <a:effectLst/>
                <a:latin typeface="Monaco"/>
                <a:cs typeface="Arial" pitchFamily="34" charset="0"/>
              </a:rPr>
            </a:b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6666"/>
                </a:solidFill>
                <a:effectLst/>
                <a:latin typeface="Monaco"/>
                <a:cs typeface="Arial" pitchFamily="34" charset="0"/>
              </a:rPr>
              <a:t>@Test</a:t>
            </a: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0088"/>
                </a:solidFill>
                <a:effectLst/>
                <a:latin typeface="Monaco"/>
                <a:cs typeface="Arial" pitchFamily="34" charset="0"/>
              </a:rPr>
              <a:t>public</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0088"/>
                </a:solidFill>
                <a:effectLst/>
                <a:latin typeface="Monaco"/>
                <a:cs typeface="Arial" pitchFamily="34" charset="0"/>
              </a:rPr>
              <a:t>void</a:t>
            </a:r>
            <a:r>
              <a:rPr kumimoji="0" lang="en-US" altLang="en-US" sz="900" b="0" i="0" u="none" strike="noStrike" cap="none" normalizeH="0" baseline="0" dirty="0">
                <a:ln>
                  <a:noFill/>
                </a:ln>
                <a:solidFill>
                  <a:srgbClr val="000000"/>
                </a:solidFill>
                <a:effectLst/>
                <a:latin typeface="Monaco"/>
                <a:cs typeface="Arial" pitchFamily="34" charset="0"/>
              </a:rPr>
              <a:t> test_returnEuro</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6600"/>
                </a:solidFill>
                <a:effectLst/>
                <a:latin typeface="Monaco"/>
                <a:cs typeface="Arial" pitchFamily="34" charset="0"/>
              </a:rPr>
              <a:t>{</a:t>
            </a: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0066"/>
                </a:solidFill>
                <a:effectLst/>
                <a:latin typeface="Monaco"/>
                <a:cs typeface="Arial" pitchFamily="34" charset="0"/>
              </a:rPr>
              <a:t>System</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88"/>
                </a:solidFill>
                <a:effectLst/>
                <a:latin typeface="Monaco"/>
                <a:cs typeface="Arial" pitchFamily="34" charset="0"/>
              </a:rPr>
              <a:t>out</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println</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8800"/>
                </a:solidFill>
                <a:effectLst/>
                <a:latin typeface="Monaco"/>
                <a:cs typeface="Arial" pitchFamily="34" charset="0"/>
              </a:rPr>
              <a:t>"Test if pricePerMonth returns Euro..."</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6600"/>
                </a:solidFill>
                <a:effectLst/>
                <a:latin typeface="Monaco"/>
                <a:cs typeface="Arial" pitchFamily="34" charset="0"/>
              </a:rPr>
              <a:t>;</a:t>
            </a: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0066"/>
                </a:solidFill>
                <a:effectLst/>
                <a:latin typeface="Monaco"/>
                <a:cs typeface="Arial" pitchFamily="34" charset="0"/>
              </a:rPr>
              <a:t>Subscription</a:t>
            </a:r>
            <a:r>
              <a:rPr kumimoji="0" lang="en-US" altLang="en-US" sz="900" b="0" i="0" u="none" strike="noStrike" cap="none" normalizeH="0" baseline="0" dirty="0">
                <a:ln>
                  <a:noFill/>
                </a:ln>
                <a:solidFill>
                  <a:srgbClr val="000000"/>
                </a:solidFill>
                <a:effectLst/>
                <a:latin typeface="Monaco"/>
                <a:cs typeface="Arial" pitchFamily="34" charset="0"/>
              </a:rPr>
              <a:t> S </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0088"/>
                </a:solidFill>
                <a:effectLst/>
                <a:latin typeface="Monaco"/>
                <a:cs typeface="Arial" pitchFamily="34" charset="0"/>
              </a:rPr>
              <a:t>new</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0066"/>
                </a:solidFill>
                <a:effectLst/>
                <a:latin typeface="Monaco"/>
                <a:cs typeface="Arial" pitchFamily="34" charset="0"/>
              </a:rPr>
              <a:t>Subscription</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6666"/>
                </a:solidFill>
                <a:effectLst/>
                <a:latin typeface="Monaco"/>
                <a:cs typeface="Arial" pitchFamily="34" charset="0"/>
              </a:rPr>
              <a:t>200</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6666"/>
                </a:solidFill>
                <a:effectLst/>
                <a:latin typeface="Monaco"/>
                <a:cs typeface="Arial" pitchFamily="34" charset="0"/>
              </a:rPr>
              <a:t>2</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6600"/>
                </a:solidFill>
                <a:effectLst/>
                <a:latin typeface="Monaco"/>
                <a:cs typeface="Arial" pitchFamily="34" charset="0"/>
              </a:rPr>
              <a:t>;</a:t>
            </a: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assertTrue</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S</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pricePerMonth</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6666"/>
                </a:solidFill>
                <a:effectLst/>
                <a:latin typeface="Monaco"/>
                <a:cs typeface="Arial" pitchFamily="34" charset="0"/>
              </a:rPr>
              <a:t>1.0</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6600"/>
                </a:solidFill>
                <a:effectLst/>
                <a:latin typeface="Monaco"/>
                <a:cs typeface="Arial" pitchFamily="34" charset="0"/>
              </a:rPr>
              <a:t>;</a:t>
            </a: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6600"/>
                </a:solidFill>
                <a:effectLst/>
                <a:latin typeface="Monaco"/>
                <a:cs typeface="Arial" pitchFamily="34" charset="0"/>
              </a:rPr>
              <a:t>}</a:t>
            </a:r>
            <a:br>
              <a:rPr kumimoji="0" lang="en-US" altLang="en-US" sz="900" b="0" i="0" u="none" strike="noStrike" cap="none" normalizeH="0" baseline="0" dirty="0">
                <a:ln>
                  <a:noFill/>
                </a:ln>
                <a:solidFill>
                  <a:srgbClr val="000000"/>
                </a:solidFill>
                <a:effectLst/>
                <a:latin typeface="Monaco"/>
                <a:cs typeface="Arial" pitchFamily="34" charset="0"/>
              </a:rPr>
            </a:b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6666"/>
                </a:solidFill>
                <a:effectLst/>
                <a:latin typeface="Monaco"/>
                <a:cs typeface="Arial" pitchFamily="34" charset="0"/>
              </a:rPr>
              <a:t>@Test</a:t>
            </a: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0088"/>
                </a:solidFill>
                <a:effectLst/>
                <a:latin typeface="Monaco"/>
                <a:cs typeface="Arial" pitchFamily="34" charset="0"/>
              </a:rPr>
              <a:t>public</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0088"/>
                </a:solidFill>
                <a:effectLst/>
                <a:latin typeface="Monaco"/>
                <a:cs typeface="Arial" pitchFamily="34" charset="0"/>
              </a:rPr>
              <a:t>void</a:t>
            </a:r>
            <a:r>
              <a:rPr kumimoji="0" lang="en-US" altLang="en-US" sz="900" b="0" i="0" u="none" strike="noStrike" cap="none" normalizeH="0" baseline="0" dirty="0">
                <a:ln>
                  <a:noFill/>
                </a:ln>
                <a:solidFill>
                  <a:srgbClr val="000000"/>
                </a:solidFill>
                <a:effectLst/>
                <a:latin typeface="Monaco"/>
                <a:cs typeface="Arial" pitchFamily="34" charset="0"/>
              </a:rPr>
              <a:t> test_roundUp</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6600"/>
                </a:solidFill>
                <a:effectLst/>
                <a:latin typeface="Monaco"/>
                <a:cs typeface="Arial" pitchFamily="34" charset="0"/>
              </a:rPr>
              <a:t>{</a:t>
            </a: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0066"/>
                </a:solidFill>
                <a:effectLst/>
                <a:latin typeface="Monaco"/>
                <a:cs typeface="Arial" pitchFamily="34" charset="0"/>
              </a:rPr>
              <a:t>System</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88"/>
                </a:solidFill>
                <a:effectLst/>
                <a:latin typeface="Monaco"/>
                <a:cs typeface="Arial" pitchFamily="34" charset="0"/>
              </a:rPr>
              <a:t>out</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println</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8800"/>
                </a:solidFill>
                <a:effectLst/>
                <a:latin typeface="Monaco"/>
                <a:cs typeface="Arial" pitchFamily="34" charset="0"/>
              </a:rPr>
              <a:t>"Test if pricePerMonth rounds up correctly..."</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6600"/>
                </a:solidFill>
                <a:effectLst/>
                <a:latin typeface="Monaco"/>
                <a:cs typeface="Arial" pitchFamily="34" charset="0"/>
              </a:rPr>
              <a:t>;</a:t>
            </a: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0066"/>
                </a:solidFill>
                <a:effectLst/>
                <a:latin typeface="Monaco"/>
                <a:cs typeface="Arial" pitchFamily="34" charset="0"/>
              </a:rPr>
              <a:t>Subscription</a:t>
            </a:r>
            <a:r>
              <a:rPr kumimoji="0" lang="en-US" altLang="en-US" sz="900" b="0" i="0" u="none" strike="noStrike" cap="none" normalizeH="0" baseline="0" dirty="0">
                <a:ln>
                  <a:noFill/>
                </a:ln>
                <a:solidFill>
                  <a:srgbClr val="000000"/>
                </a:solidFill>
                <a:effectLst/>
                <a:latin typeface="Monaco"/>
                <a:cs typeface="Arial" pitchFamily="34" charset="0"/>
              </a:rPr>
              <a:t> S </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0088"/>
                </a:solidFill>
                <a:effectLst/>
                <a:latin typeface="Monaco"/>
                <a:cs typeface="Arial" pitchFamily="34" charset="0"/>
              </a:rPr>
              <a:t>new</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0066"/>
                </a:solidFill>
                <a:effectLst/>
                <a:latin typeface="Monaco"/>
                <a:cs typeface="Arial" pitchFamily="34" charset="0"/>
              </a:rPr>
              <a:t>Subscription</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6666"/>
                </a:solidFill>
                <a:effectLst/>
                <a:latin typeface="Monaco"/>
                <a:cs typeface="Arial" pitchFamily="34" charset="0"/>
              </a:rPr>
              <a:t>200</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6666"/>
                </a:solidFill>
                <a:effectLst/>
                <a:latin typeface="Monaco"/>
                <a:cs typeface="Arial" pitchFamily="34" charset="0"/>
              </a:rPr>
              <a:t>3</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6600"/>
                </a:solidFill>
                <a:effectLst/>
                <a:latin typeface="Monaco"/>
                <a:cs typeface="Arial" pitchFamily="34" charset="0"/>
              </a:rPr>
              <a:t>;</a:t>
            </a: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assertTrue</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S</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pricePerMonth</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006666"/>
                </a:solidFill>
                <a:effectLst/>
                <a:latin typeface="Monaco"/>
                <a:cs typeface="Arial" pitchFamily="34" charset="0"/>
              </a:rPr>
              <a:t>0.67</a:t>
            </a: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6600"/>
                </a:solidFill>
                <a:effectLst/>
                <a:latin typeface="Monaco"/>
                <a:cs typeface="Arial" pitchFamily="34" charset="0"/>
              </a:rPr>
              <a:t>;</a:t>
            </a: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000000"/>
                </a:solidFill>
                <a:effectLst/>
                <a:latin typeface="Monaco"/>
                <a:cs typeface="Arial" pitchFamily="34" charset="0"/>
              </a:rPr>
              <a:t>   </a:t>
            </a:r>
            <a:r>
              <a:rPr kumimoji="0" lang="en-US" altLang="en-US" sz="900" b="0" i="0" u="none" strike="noStrike" cap="none" normalizeH="0" baseline="0" dirty="0">
                <a:ln>
                  <a:noFill/>
                </a:ln>
                <a:solidFill>
                  <a:srgbClr val="666600"/>
                </a:solidFill>
                <a:effectLst/>
                <a:latin typeface="Monaco"/>
                <a:cs typeface="Arial" pitchFamily="34" charset="0"/>
              </a:rPr>
              <a:t>}</a:t>
            </a:r>
            <a:br>
              <a:rPr kumimoji="0" lang="en-US" altLang="en-US" sz="900" b="0" i="0" u="none" strike="noStrike" cap="none" normalizeH="0" baseline="0" dirty="0">
                <a:ln>
                  <a:noFill/>
                </a:ln>
                <a:solidFill>
                  <a:srgbClr val="000000"/>
                </a:solidFill>
                <a:effectLst/>
                <a:latin typeface="Monaco"/>
                <a:cs typeface="Arial" pitchFamily="34" charset="0"/>
              </a:rPr>
            </a:br>
            <a:r>
              <a:rPr kumimoji="0" lang="en-US" altLang="en-US" sz="900" b="0" i="0" u="none" strike="noStrike" cap="none" normalizeH="0" baseline="0" dirty="0">
                <a:ln>
                  <a:noFill/>
                </a:ln>
                <a:solidFill>
                  <a:srgbClr val="666600"/>
                </a:solidFill>
                <a:effectLst/>
                <a:latin typeface="Monaco"/>
                <a:cs typeface="Arial" pitchFamily="34" charset="0"/>
              </a:rPr>
              <a:t>}</a:t>
            </a:r>
            <a:r>
              <a:rPr kumimoji="0" lang="en-US" altLang="en-US" sz="600" b="0" i="0" u="none" strike="noStrike" cap="none" normalizeH="0" baseline="0" dirty="0">
                <a:ln>
                  <a:noFill/>
                </a:ln>
                <a:solidFill>
                  <a:schemeClr val="tx1"/>
                </a:solidFill>
                <a:effectLst/>
                <a:latin typeface="Arial" pitchFamily="34" charset="0"/>
                <a:cs typeface="Arial" pitchFamily="34" charset="0"/>
              </a:rPr>
              <a:t> </a:t>
            </a:r>
          </a:p>
        </p:txBody>
      </p:sp>
      <p:sp>
        <p:nvSpPr>
          <p:cNvPr id="16"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sp>
        <p:nvSpPr>
          <p:cNvPr id="19" name="Content Placeholder 2"/>
          <p:cNvSpPr txBox="1">
            <a:spLocks/>
          </p:cNvSpPr>
          <p:nvPr/>
        </p:nvSpPr>
        <p:spPr>
          <a:xfrm>
            <a:off x="3271838" y="1576801"/>
            <a:ext cx="2600324" cy="1348144"/>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t>Don’t require dependencies:</a:t>
            </a:r>
          </a:p>
          <a:p>
            <a:pPr marL="180000" lvl="1" indent="-180000">
              <a:lnSpc>
                <a:spcPct val="90000"/>
              </a:lnSpc>
              <a:buFont typeface="Arial" panose="020B0604020202020204" pitchFamily="34" charset="0"/>
              <a:buChar char="•"/>
            </a:pPr>
            <a:r>
              <a:rPr lang="en-GB" sz="1400" dirty="0"/>
              <a:t>Database</a:t>
            </a:r>
          </a:p>
          <a:p>
            <a:pPr marL="180000" lvl="1" indent="-180000">
              <a:lnSpc>
                <a:spcPct val="90000"/>
              </a:lnSpc>
              <a:buFont typeface="Arial" panose="020B0604020202020204" pitchFamily="34" charset="0"/>
              <a:buChar char="•"/>
            </a:pPr>
            <a:r>
              <a:rPr lang="en-GB" sz="1400" dirty="0"/>
              <a:t>Filesystem</a:t>
            </a:r>
          </a:p>
          <a:p>
            <a:pPr marL="180000" lvl="1" indent="-180000">
              <a:lnSpc>
                <a:spcPct val="90000"/>
              </a:lnSpc>
              <a:buFont typeface="Arial" panose="020B0604020202020204" pitchFamily="34" charset="0"/>
              <a:buChar char="•"/>
            </a:pPr>
            <a:r>
              <a:rPr lang="en-GB" sz="1400" dirty="0"/>
              <a:t>Network</a:t>
            </a:r>
          </a:p>
          <a:p>
            <a:pPr marL="180000" lvl="1" indent="-180000">
              <a:lnSpc>
                <a:spcPct val="90000"/>
              </a:lnSpc>
              <a:buFont typeface="Arial" panose="020B0604020202020204" pitchFamily="34" charset="0"/>
              <a:buChar char="•"/>
            </a:pPr>
            <a:r>
              <a:rPr lang="en-GB" sz="1400" dirty="0"/>
              <a:t>Middleware e.g. Tomcat</a:t>
            </a:r>
          </a:p>
          <a:p>
            <a:pPr marL="0" indent="0">
              <a:buFont typeface="Arial" pitchFamily="34" charset="0"/>
              <a:buNone/>
            </a:pPr>
            <a:endParaRPr lang="en-GB" dirty="0"/>
          </a:p>
        </p:txBody>
      </p:sp>
      <p:sp>
        <p:nvSpPr>
          <p:cNvPr id="20" name="Content Placeholder 2"/>
          <p:cNvSpPr txBox="1">
            <a:spLocks/>
          </p:cNvSpPr>
          <p:nvPr/>
        </p:nvSpPr>
        <p:spPr>
          <a:xfrm>
            <a:off x="6086476" y="1576801"/>
            <a:ext cx="2847974" cy="1348144"/>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t>We can measure all aspects:</a:t>
            </a:r>
          </a:p>
          <a:p>
            <a:pPr marL="180000" lvl="1" indent="-180000">
              <a:buFont typeface="Arial" pitchFamily="34" charset="0"/>
              <a:buChar char="•"/>
            </a:pPr>
            <a:r>
              <a:rPr lang="en-GB" sz="1400" dirty="0"/>
              <a:t>Pass/fail</a:t>
            </a:r>
          </a:p>
          <a:p>
            <a:pPr marL="180000" lvl="1" indent="-180000">
              <a:buFont typeface="Arial" pitchFamily="34" charset="0"/>
              <a:buChar char="•"/>
            </a:pPr>
            <a:r>
              <a:rPr lang="en-GB" sz="1400" dirty="0"/>
              <a:t>Coverage</a:t>
            </a:r>
          </a:p>
        </p:txBody>
      </p:sp>
      <p:sp>
        <p:nvSpPr>
          <p:cNvPr id="3" name="TextBox 2"/>
          <p:cNvSpPr txBox="1"/>
          <p:nvPr/>
        </p:nvSpPr>
        <p:spPr>
          <a:xfrm>
            <a:off x="1905312" y="6109990"/>
            <a:ext cx="736600" cy="276999"/>
          </a:xfrm>
          <a:prstGeom prst="rect">
            <a:avLst/>
          </a:prstGeom>
          <a:noFill/>
        </p:spPr>
        <p:txBody>
          <a:bodyPr wrap="square" lIns="0" tIns="0" rIns="0" bIns="0" rtlCol="0">
            <a:noAutofit/>
          </a:bodyPr>
          <a:lstStyle/>
          <a:p>
            <a:pPr algn="ctr"/>
            <a:r>
              <a:rPr lang="en-US" sz="1600" dirty="0">
                <a:solidFill>
                  <a:schemeClr val="tx2"/>
                </a:solidFill>
              </a:rPr>
              <a:t>Code</a:t>
            </a:r>
          </a:p>
        </p:txBody>
      </p:sp>
      <p:sp>
        <p:nvSpPr>
          <p:cNvPr id="21" name="TextBox 20"/>
          <p:cNvSpPr txBox="1"/>
          <p:nvPr/>
        </p:nvSpPr>
        <p:spPr>
          <a:xfrm>
            <a:off x="6482500" y="6109990"/>
            <a:ext cx="736600" cy="276999"/>
          </a:xfrm>
          <a:prstGeom prst="rect">
            <a:avLst/>
          </a:prstGeom>
          <a:noFill/>
        </p:spPr>
        <p:txBody>
          <a:bodyPr wrap="square" lIns="0" tIns="0" rIns="0" bIns="0" rtlCol="0">
            <a:noAutofit/>
          </a:bodyPr>
          <a:lstStyle/>
          <a:p>
            <a:pPr algn="ctr"/>
            <a:r>
              <a:rPr lang="en-US" sz="1600" dirty="0">
                <a:solidFill>
                  <a:schemeClr val="tx2"/>
                </a:solidFill>
              </a:rPr>
              <a:t>Test</a:t>
            </a:r>
          </a:p>
        </p:txBody>
      </p:sp>
      <p:sp>
        <p:nvSpPr>
          <p:cNvPr id="23" name="Content Placeholder 2"/>
          <p:cNvSpPr txBox="1">
            <a:spLocks/>
          </p:cNvSpPr>
          <p:nvPr/>
        </p:nvSpPr>
        <p:spPr>
          <a:xfrm>
            <a:off x="455613" y="1576800"/>
            <a:ext cx="2600324" cy="1348145"/>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t>Generally written:</a:t>
            </a:r>
          </a:p>
          <a:p>
            <a:pPr marL="180000" lvl="1" indent="-180000">
              <a:lnSpc>
                <a:spcPct val="90000"/>
              </a:lnSpc>
              <a:buFont typeface="Arial" pitchFamily="34" charset="0"/>
              <a:buChar char="•"/>
            </a:pPr>
            <a:r>
              <a:rPr lang="en-GB" sz="1400" dirty="0"/>
              <a:t>Per Class</a:t>
            </a:r>
          </a:p>
          <a:p>
            <a:pPr marL="406400" lvl="2" indent="-177800">
              <a:lnSpc>
                <a:spcPct val="90000"/>
              </a:lnSpc>
            </a:pPr>
            <a:r>
              <a:rPr lang="en-GB" sz="1200" dirty="0"/>
              <a:t>Per method</a:t>
            </a:r>
          </a:p>
          <a:p>
            <a:pPr marL="571500" lvl="3" indent="-165100">
              <a:lnSpc>
                <a:spcPct val="90000"/>
              </a:lnSpc>
              <a:buFont typeface="Arial" pitchFamily="34" charset="0"/>
              <a:buChar char="•"/>
            </a:pPr>
            <a:r>
              <a:rPr lang="en-GB" sz="1100" dirty="0"/>
              <a:t>Per code permutation</a:t>
            </a:r>
          </a:p>
          <a:p>
            <a:pPr marL="0" indent="0">
              <a:buFont typeface="Arial" pitchFamily="34" charset="0"/>
              <a:buNone/>
            </a:pPr>
            <a:endParaRPr lang="en-GB" dirty="0"/>
          </a:p>
        </p:txBody>
      </p:sp>
      <p:cxnSp>
        <p:nvCxnSpPr>
          <p:cNvPr id="31" name="Elbow Connector 30"/>
          <p:cNvCxnSpPr/>
          <p:nvPr/>
        </p:nvCxnSpPr>
        <p:spPr>
          <a:xfrm rot="10800000" flipV="1">
            <a:off x="5076825" y="4293138"/>
            <a:ext cx="12700" cy="1120526"/>
          </a:xfrm>
          <a:prstGeom prst="bentConnector3">
            <a:avLst>
              <a:gd name="adj1" fmla="val 1800000"/>
            </a:avLst>
          </a:prstGeom>
          <a:ln w="19050">
            <a:solidFill>
              <a:schemeClr val="accent3"/>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524046" y="5237018"/>
            <a:ext cx="2329528"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218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21</a:t>
            </a:fld>
            <a:endParaRPr lang="en-US" altLang="en-US" dirty="0"/>
          </a:p>
        </p:txBody>
      </p:sp>
      <p:sp>
        <p:nvSpPr>
          <p:cNvPr id="4" name="Title 3"/>
          <p:cNvSpPr>
            <a:spLocks noGrp="1"/>
          </p:cNvSpPr>
          <p:nvPr>
            <p:ph type="title"/>
          </p:nvPr>
        </p:nvSpPr>
        <p:spPr/>
        <p:txBody>
          <a:bodyPr/>
          <a:lstStyle/>
          <a:p>
            <a:r>
              <a:rPr lang="en-GB"/>
              <a:t>Customising Code Analysis</a:t>
            </a:r>
            <a:endParaRPr lang="en-GB" dirty="0"/>
          </a:p>
        </p:txBody>
      </p:sp>
      <p:sp>
        <p:nvSpPr>
          <p:cNvPr id="2" name="Text Placeholder 1"/>
          <p:cNvSpPr>
            <a:spLocks noGrp="1"/>
          </p:cNvSpPr>
          <p:nvPr>
            <p:ph type="body" sz="quarter" idx="10"/>
          </p:nvPr>
        </p:nvSpPr>
        <p:spPr/>
        <p:txBody>
          <a:bodyPr/>
          <a:lstStyle/>
          <a:p>
            <a:r>
              <a:rPr lang="en-GB"/>
              <a:t>Tailoring Code Analysis to your project</a:t>
            </a:r>
            <a:endParaRPr lang="en-GB" dirty="0"/>
          </a:p>
        </p:txBody>
      </p:sp>
      <p:sp>
        <p:nvSpPr>
          <p:cNvPr id="11" name="Footer Placeholder 10"/>
          <p:cNvSpPr>
            <a:spLocks noGrp="1"/>
          </p:cNvSpPr>
          <p:nvPr>
            <p:ph type="ftr" sz="quarter" idx="13"/>
          </p:nvPr>
        </p:nvSpPr>
        <p:spPr/>
        <p:txBody>
          <a:bodyPr/>
          <a:lstStyle/>
          <a:p>
            <a:r>
              <a:rPr lang="en-US"/>
              <a:t>Copyright © 2016 Accenture  All rights reserved.</a:t>
            </a:r>
            <a:endParaRPr lang="en-AU" dirty="0"/>
          </a:p>
        </p:txBody>
      </p:sp>
      <p:sp>
        <p:nvSpPr>
          <p:cNvPr id="5" name="AutoShape 4" descr="https://ams.accenture.com/wiki/download/attachments/129499164/image2014-10-7+12%3A37%3A6.png?version=1&amp;modificationDate=141268207192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6" name="AutoShape 6" descr="https://ams.accenture.com/wiki/download/attachments/129499164/image2014-10-7+12%3A37%3A6.png?version=1&amp;modificationDate=141268207192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3"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grpSp>
        <p:nvGrpSpPr>
          <p:cNvPr id="7" name="Group 6"/>
          <p:cNvGrpSpPr/>
          <p:nvPr/>
        </p:nvGrpSpPr>
        <p:grpSpPr>
          <a:xfrm>
            <a:off x="155575" y="2828925"/>
            <a:ext cx="5171770" cy="3057525"/>
            <a:chOff x="155768" y="3120433"/>
            <a:chExt cx="4678687" cy="2766017"/>
          </a:xfrm>
        </p:grpSpPr>
        <p:pic>
          <p:nvPicPr>
            <p:cNvPr id="15" name="Picture 2" descr="C:\Users\sng\Desktop\macbook-pro-mockup-home.jpg"/>
            <p:cNvPicPr>
              <a:picLocks noChangeAspect="1" noChangeArrowheads="1"/>
            </p:cNvPicPr>
            <p:nvPr/>
          </p:nvPicPr>
          <p:blipFill rotWithShape="1">
            <a:blip r:embed="rId3">
              <a:extLst>
                <a:ext uri="{28A0092B-C50C-407E-A947-70E740481C1C}">
                  <a14:useLocalDpi xmlns:a14="http://schemas.microsoft.com/office/drawing/2010/main" val="0"/>
                </a:ext>
              </a:extLst>
            </a:blip>
            <a:srcRect l="9917" t="11332" r="10781" b="10488"/>
            <a:stretch/>
          </p:blipFill>
          <p:spPr bwMode="auto">
            <a:xfrm>
              <a:off x="155768" y="3120433"/>
              <a:ext cx="4678687" cy="27660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pload.wikimedia.org/wikipedia/commons/5/5c/Sonarqube-nemo-dashboard.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8" r="20495"/>
            <a:stretch/>
          </p:blipFill>
          <p:spPr bwMode="auto">
            <a:xfrm>
              <a:off x="807375" y="3348222"/>
              <a:ext cx="3416300" cy="2141354"/>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2"/>
          <p:cNvSpPr txBox="1">
            <a:spLocks/>
          </p:cNvSpPr>
          <p:nvPr/>
        </p:nvSpPr>
        <p:spPr>
          <a:xfrm>
            <a:off x="454026" y="1705483"/>
            <a:ext cx="5418138" cy="1092430"/>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r>
              <a:rPr lang="en-GB" dirty="0"/>
              <a:t>Not every single project is the same</a:t>
            </a:r>
          </a:p>
          <a:p>
            <a:pPr marL="180000" indent="-180000"/>
            <a:r>
              <a:rPr lang="en-GB" dirty="0"/>
              <a:t>Analysis can be adjusted based on the project</a:t>
            </a:r>
          </a:p>
          <a:p>
            <a:pPr marL="180000" indent="-180000"/>
            <a:r>
              <a:rPr lang="en-GB" dirty="0"/>
              <a:t>Code Analysis can be tailored to all the major languages</a:t>
            </a:r>
          </a:p>
        </p:txBody>
      </p:sp>
    </p:spTree>
    <p:extLst>
      <p:ext uri="{BB962C8B-B14F-4D97-AF65-F5344CB8AC3E}">
        <p14:creationId xmlns:p14="http://schemas.microsoft.com/office/powerpoint/2010/main" val="3300306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22</a:t>
            </a:fld>
            <a:endParaRPr lang="en-US" altLang="en-US" dirty="0"/>
          </a:p>
        </p:txBody>
      </p:sp>
      <p:sp>
        <p:nvSpPr>
          <p:cNvPr id="4" name="Title 3"/>
          <p:cNvSpPr>
            <a:spLocks noGrp="1"/>
          </p:cNvSpPr>
          <p:nvPr>
            <p:ph type="title"/>
          </p:nvPr>
        </p:nvSpPr>
        <p:spPr/>
        <p:txBody>
          <a:bodyPr/>
          <a:lstStyle/>
          <a:p>
            <a:r>
              <a:rPr lang="en-GB"/>
              <a:t>Other Tools for Static Code Analysis</a:t>
            </a:r>
            <a:endParaRPr lang="en-GB" dirty="0"/>
          </a:p>
        </p:txBody>
      </p:sp>
      <p:sp>
        <p:nvSpPr>
          <p:cNvPr id="2" name="Text Placeholder 1"/>
          <p:cNvSpPr>
            <a:spLocks noGrp="1"/>
          </p:cNvSpPr>
          <p:nvPr>
            <p:ph type="body" sz="quarter" idx="10"/>
          </p:nvPr>
        </p:nvSpPr>
        <p:spPr/>
        <p:txBody>
          <a:bodyPr/>
          <a:lstStyle/>
          <a:p>
            <a:r>
              <a:rPr lang="en-GB"/>
              <a:t>Various options</a:t>
            </a:r>
            <a:endParaRPr lang="en-GB" dirty="0"/>
          </a:p>
        </p:txBody>
      </p:sp>
      <p:sp>
        <p:nvSpPr>
          <p:cNvPr id="11" name="Footer Placeholder 10"/>
          <p:cNvSpPr>
            <a:spLocks noGrp="1"/>
          </p:cNvSpPr>
          <p:nvPr>
            <p:ph type="ftr" sz="quarter" idx="13"/>
          </p:nvPr>
        </p:nvSpPr>
        <p:spPr/>
        <p:txBody>
          <a:bodyPr/>
          <a:lstStyle/>
          <a:p>
            <a:r>
              <a:rPr lang="en-US"/>
              <a:t>Copyright © 2016 Accenture  All rights reserved.</a:t>
            </a:r>
            <a:endParaRPr lang="en-AU" dirty="0"/>
          </a:p>
        </p:txBody>
      </p:sp>
      <p:sp>
        <p:nvSpPr>
          <p:cNvPr id="5" name="AutoShape 4" descr="https://ams.accenture.com/wiki/download/attachments/129499164/image2014-10-7+12%3A37%3A6.png?version=1&amp;modificationDate=141268207192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6" name="AutoShape 6" descr="https://ams.accenture.com/wiki/download/attachments/129499164/image2014-10-7+12%3A37%3A6.png?version=1&amp;modificationDate=141268207192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9" name="AutoShape 10" descr="data:image/png;base64,iVBORw0KGgoAAAANSUhEUgAAAOEAAADhCAMAAAAJbSJIAAAAnFBMVEX///8AAADrHCO9vb1TU1NCQkLyHSRxDRF3d3fAwMDy8vLm5ub4+Pjc3NyhoaHq6uqAgIALCwtpaWkrKys7OzthYWFKSkrV1dUfHx8wMDClpaWwsLCrq6uLi4vOzs5YWFiXl5fIyMgVFRVvb2+ampp+fn7iGyItLS03NzeHh4fTGR8qBQYjIyO1FhuWEhZDCArIGB6KEBRgCw5NCQt6Ht7LAAAH7ElEQVR4nO2d6WLaOBCAcUioMeZKOBIIwYY0TVra7m7f/90WW7csn8iMnM73JwSDrA8fkuUZuddDEARBEARBEARBEARB/irCcbzdTM48D9cBdGVsE8bR7dxTuJv1p9DVskWwWXlmTrsxdOUs0L/N0SM8Tjq+w74W6hH8Du+tkwp+CceObsfhoaLgmQi6sg0I9tX9zhxeoCtcl2Etv4QP6CrXY1Zb0PPeu3Q05jWAJayh612V4LGZoOcNoatejWlTvzNb6MpX4RLBTiiGFwl2YUf9dqGh53pnvF47bySEdiikSk+7jDtoiSLGFgQ9bwetUUDjhlDF3UNxZ0fQe4AWyWNkSdDzJtAqORSPV9TCzfPpiz1BbwYtY+TOoqHn4pXU2qagk9fDS6uGHrROlsCuoIMXGTb6azILaKEMD5YNvRG0kYa91p7hWqu/sW64glbSsNifYTjWr7Ev6MXQTgp2LgxVImgphW0LhktoKYWPFgzd6tbMVrfWca/NRzrN+mN/Z5uV34fW4kytXvvKODLE30ZbyHiFlku49FZMMS50bL62ajiH1uu10iOVgT8UbY4hmoAfkmqjRyoD3ztt23APLYiGn8DwuWVD8OGatjeh593DCtq9WWEGtr24OLakCpBjw212ugURoGFfr8yfL5fzn14o5JGonWe+vA2s8EstFrJboxr+O7ixw+AfNw1/2xI8K/5y0vCnPcObGycN3ywKDn67aGhR8Gbwx0XD7zYNf7ho+MvicfjdyePQ4oGo7KQOGf54s7MVB4MvnpuG5x3VxrH49vOH54xh7F2Dr4CG7Y53M0CHTG1FBRfxDVLQcsilGejgqPuW/U7gWcKZi2DLwI8mfv7xUjTsvmHbx+ERWrCFwFIVB+7k15hXoAnQrWGv7d0U/gZpz3oagoobYbTtKR7AOzSUvvVAfUIELSYxGvat426e5WdlNGZYKsaNc4yEOHouSqw78WIcaAhVHu0YLtAQjlzDl0kRz1oxHTQsu9WvJXB1z7A88VKN5u6eYYXejtK8dM6wUkqb3PnsmiG9PJ7lQXw2UjFdMySTYuVPNhcmU34qg/adM0wmNivKyp7qE5l00LBXnHb+ol0BdtGwHmgIyF9v+Lp40vCNF4AOGz4UGvpeloOpmHd3DcWtUsMMluZwd9MtCTEntivDbBwxFd0msyzv+iLKfFK6R9B+lWsi7uhnZurKj2fI5N5FxfswKNK0unp2a8F8rdoxK11rwd9z0pE3lHqSKIrXeFILkeIe3EkC5shzQsonm+I5k+VNFcob27nBRC0+yuebsSw/MWIfDJUJYHwIhTLUy/nH/X1CebzNIf3ccqG+61xbkfD5Z6Qzdlya4UJ+sxFrN9mcve1ka842+PztXIJ5efXLcbApFIQN55uXcXYXpVw6rdnRwaZeI7xkRqW96xuQsm0WdLqaONnO5xCs42Ed4hfnrukRBEEQBEEQBEEQBEEQxBbhKEOF0dr0c/XDouSVXe1JSKYYkfKMzvRj2YCTEtTJiK81QZsxCqb0yX3pp/QcgzL0EeQrTXhpjvMpU2ximE1gvI5iTiRTiWIDQ1OG5lUU82K1ioN+6xuaU1Cv8axOYvgxXjNisu5T4bdqG9JArxNfDYnKuMZMA8RQztqhcXWF36ptSPLxDlJDlERgXiWHO2tIE0QKv1XbkNwYV1raxZXai0LDIIFXK0z/TV9ywyAQbzICAX9vnj2xhPLEuqH4TigXIxfYhmFaLx6a9Sy2AzWM+SlDdBLUh8+xE5bBUGKqxEqtiEt6borlkLnaXYxywzR0hkcu6YZbOVyPfWrmqbxWMNQfYz5PFSfJy0iZVqXRM4QvMFQbgJlRkCkWGWaf054qpvFlt+p0FU0Us4Y0cq3cUCMpw/R8xH6JoSm4+DHn/do9RW7oi7kEaDz6UzXDVRpzyH8T8uKekf73rcSQFLtg33lnP0uYt5JGhlmGlQzpWWhLl5BKie5QxCtVYLjTap7+u5EM6Tl3Y9eQ7A1lhuw0O1QMRcCaqFSZoRSnONcMWaOytWpId/cSQ96O9HMMJ00MtW3IW02rhux4LjYUXZIWDUWgtE1DHjZY0h5ew1Cs5DLDKAzCmOjJ3f1iQ3Hm7oBh2h7SgEOpbfxshuwqVeRRqIasTeiwIZtVhffi2zWcAhjSHiJ/rqRiGBw0wzkPo6xo+K6seUMT3IsNH/nPbcWQTcvG5vSVDVl0t9ziT5WvlRp6kbTi5Kh+KTf0DkzRjiF7mOpWMiRNLo/QV3ptVLG8T0PzpXbaothgqPdp5oFVQ5ZYRiJdn/i+JeLz1Z73eHom8NmS9O8xmFL2vFIsqfKdPrtyIUoj/dI1+06sbcPzViQrubdkSMslvylZ+fxcI66Uf/WU/BILw/v30np0kt3UmGc0zrl6ur3ckD36iBR1kktfPNB1k132oOVzjXrmOTIDeUVZQWOe0a6XY9ggRjx7BUxOD16UvA6lFKBT75j8SQZL4uTFkuzEjHGOx1RdU1bQoJgersRwoqykSRA8Wa9yt4k2/ENV8SEknZpkjDOiv4q09rFSnrFO+iIxG4qmSM5HrD2U9qNGcfCjo+/7RzUHyU+hiZ8b8t+GfTbp7E+SxYnTM1noR2KoL4h8wasyQqos2snbY/hVLJjRzGje4m/YStxPQ6mH3qf5fKBh90HD7oOG3ecvMNwvl8u9w/nQCIIgCIIgCIIgCIIgiIn/Ad4Hk7Da5AO4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0" name="AutoShape 12" descr="data:image/png;base64,iVBORw0KGgoAAAANSUhEUgAAAOEAAADhCAMAAAAJbSJIAAAAnFBMVEX///8AAADrHCO9vb1TU1NCQkLyHSRxDRF3d3fAwMDy8vLm5ub4+Pjc3NyhoaHq6uqAgIALCwtpaWkrKys7OzthYWFKSkrV1dUfHx8wMDClpaWwsLCrq6uLi4vOzs5YWFiXl5fIyMgVFRVvb2+ampp+fn7iGyItLS03NzeHh4fTGR8qBQYjIyO1FhuWEhZDCArIGB6KEBRgCw5NCQt6Ht7LAAAH7ElEQVR4nO2d6WLaOBCAcUioMeZKOBIIwYY0TVra7m7f/90WW7csn8iMnM73JwSDrA8fkuUZuddDEARBEARBEARBEARB/irCcbzdTM48D9cBdGVsE8bR7dxTuJv1p9DVskWwWXlmTrsxdOUs0L/N0SM8Tjq+w74W6hH8Du+tkwp+CceObsfhoaLgmQi6sg0I9tX9zhxeoCtcl2Etv4QP6CrXY1Zb0PPeu3Q05jWAJayh612V4LGZoOcNoatejWlTvzNb6MpX4RLBTiiGFwl2YUf9dqGh53pnvF47bySEdiikSk+7jDtoiSLGFgQ9bwetUUDjhlDF3UNxZ0fQe4AWyWNkSdDzJtAqORSPV9TCzfPpiz1BbwYtY+TOoqHn4pXU2qagk9fDS6uGHrROlsCuoIMXGTb6azILaKEMD5YNvRG0kYa91p7hWqu/sW64glbSsNifYTjWr7Ev6MXQTgp2LgxVImgphW0LhktoKYWPFgzd6tbMVrfWca/NRzrN+mN/Z5uV34fW4kytXvvKODLE30ZbyHiFlku49FZMMS50bL62ajiH1uu10iOVgT8UbY4hmoAfkmqjRyoD3ztt23APLYiGn8DwuWVD8OGatjeh593DCtq9WWEGtr24OLakCpBjw212ugURoGFfr8yfL5fzn14o5JGonWe+vA2s8EstFrJboxr+O7ixw+AfNw1/2xI8K/5y0vCnPcObGycN3ywKDn67aGhR8Gbwx0XD7zYNf7ho+MvicfjdyePQ4oGo7KQOGf54s7MVB4MvnpuG5x3VxrH49vOH54xh7F2Dr4CG7Y53M0CHTG1FBRfxDVLQcsilGejgqPuW/U7gWcKZi2DLwI8mfv7xUjTsvmHbx+ERWrCFwFIVB+7k15hXoAnQrWGv7d0U/gZpz3oagoobYbTtKR7AOzSUvvVAfUIELSYxGvat426e5WdlNGZYKsaNc4yEOHouSqw78WIcaAhVHu0YLtAQjlzDl0kRz1oxHTQsu9WvJXB1z7A88VKN5u6eYYXejtK8dM6wUkqb3PnsmiG9PJ7lQXw2UjFdMySTYuVPNhcmU34qg/adM0wmNivKyp7qE5l00LBXnHb+ol0BdtGwHmgIyF9v+Lp40vCNF4AOGz4UGvpeloOpmHd3DcWtUsMMluZwd9MtCTEntivDbBwxFd0msyzv+iLKfFK6R9B+lWsi7uhnZurKj2fI5N5FxfswKNK0unp2a8F8rdoxK11rwd9z0pE3lHqSKIrXeFILkeIe3EkC5shzQsonm+I5k+VNFcob27nBRC0+yuebsSw/MWIfDJUJYHwIhTLUy/nH/X1CebzNIf3ccqG+61xbkfD5Z6Qzdlya4UJ+sxFrN9mcve1ka842+PztXIJ5efXLcbApFIQN55uXcXYXpVw6rdnRwaZeI7xkRqW96xuQsm0WdLqaONnO5xCs42Ed4hfnrukRBEEQBEEQBEEQBEEQxBbhKEOF0dr0c/XDouSVXe1JSKYYkfKMzvRj2YCTEtTJiK81QZsxCqb0yX3pp/QcgzL0EeQrTXhpjvMpU2ximE1gvI5iTiRTiWIDQ1OG5lUU82K1ioN+6xuaU1Cv8axOYvgxXjNisu5T4bdqG9JArxNfDYnKuMZMA8RQztqhcXWF36ptSPLxDlJDlERgXiWHO2tIE0QKv1XbkNwYV1raxZXai0LDIIFXK0z/TV9ywyAQbzICAX9vnj2xhPLEuqH4TigXIxfYhmFaLx6a9Sy2AzWM+SlDdBLUh8+xE5bBUGKqxEqtiEt6borlkLnaXYxywzR0hkcu6YZbOVyPfWrmqbxWMNQfYz5PFSfJy0iZVqXRM4QvMFQbgJlRkCkWGWaf054qpvFlt+p0FU0Us4Y0cq3cUCMpw/R8xH6JoSm4+DHn/do9RW7oi7kEaDz6UzXDVRpzyH8T8uKekf73rcSQFLtg33lnP0uYt5JGhlmGlQzpWWhLl5BKie5QxCtVYLjTap7+u5EM6Tl3Y9eQ7A1lhuw0O1QMRcCaqFSZoRSnONcMWaOytWpId/cSQ96O9HMMJ00MtW3IW02rhux4LjYUXZIWDUWgtE1DHjZY0h5ew1Cs5DLDKAzCmOjJ3f1iQ3Hm7oBh2h7SgEOpbfxshuwqVeRRqIasTeiwIZtVhffi2zWcAhjSHiJ/rqRiGBw0wzkPo6xo+K6seUMT3IsNH/nPbcWQTcvG5vSVDVl0t9ziT5WvlRp6kbTi5Kh+KTf0DkzRjiF7mOpWMiRNLo/QV3ptVLG8T0PzpXbaothgqPdp5oFVQ5ZYRiJdn/i+JeLz1Z73eHom8NmS9O8xmFL2vFIsqfKdPrtyIUoj/dI1+06sbcPzViQrubdkSMslvylZ+fxcI66Uf/WU/BILw/v30np0kt3UmGc0zrl6ur3ckD36iBR1kktfPNB1k132oOVzjXrmOTIDeUVZQWOe0a6XY9ggRjx7BUxOD16UvA6lFKBT75j8SQZL4uTFkuzEjHGOx1RdU1bQoJgersRwoqykSRA8Wa9yt4k2/ENV8SEknZpkjDOiv4q09rFSnrFO+iIxG4qmSM5HrD2U9qNGcfCjo+/7RzUHyU+hiZ8b8t+GfTbp7E+SxYnTM1noR2KoL4h8wasyQqos2snbY/hVLJjRzGje4m/YStxPQ6mH3qf5fKBh90HD7oOG3ecvMNwvl8u9w/nQCIIgCIIgCIIgCIIgiIn/Ad4Hk7Da5AO4AAAAAElFTkSuQmCC"/>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1"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sp>
        <p:nvSpPr>
          <p:cNvPr id="30" name="Content Placeholder 2"/>
          <p:cNvSpPr txBox="1">
            <a:spLocks/>
          </p:cNvSpPr>
          <p:nvPr/>
        </p:nvSpPr>
        <p:spPr>
          <a:xfrm>
            <a:off x="455613" y="1695045"/>
            <a:ext cx="8232775" cy="3515570"/>
          </a:xfrm>
          <a:prstGeom prst="rect">
            <a:avLst/>
          </a:prstGeom>
        </p:spPr>
        <p:txBody>
          <a:bodyPr vert="horz" lIns="0" tIns="45720" rIns="0" bIns="0" numCol="2" rtlCol="0">
            <a:noAutofit/>
          </a:bodyPr>
          <a:lstStyle>
            <a:lvl1pPr marL="266700" indent="-177800" eaLnBrk="1" hangingPunct="1">
              <a:spcBef>
                <a:spcPts val="1200"/>
              </a:spcBef>
              <a:buFont typeface="Arial" pitchFamily="34" charset="0"/>
              <a:buChar char="•"/>
              <a:defRPr sz="1800">
                <a:solidFill>
                  <a:schemeClr val="tx2"/>
                </a:solidFill>
                <a:latin typeface="+mn-lt"/>
                <a:ea typeface="Arial" pitchFamily="-105" charset="-52"/>
                <a:cs typeface="Arial" pitchFamily="34" charset="0"/>
              </a:defRPr>
            </a:lvl1pPr>
            <a:lvl2pPr marL="361950" lvl="1" indent="-185738" eaLnBrk="1" hangingPunct="1">
              <a:spcBef>
                <a:spcPts val="1200"/>
              </a:spcBef>
              <a:buFont typeface="Arial" pitchFamily="34" charset="0"/>
              <a:buChar char="–"/>
              <a:defRPr sz="1600">
                <a:solidFill>
                  <a:schemeClr val="tx2"/>
                </a:solidFill>
                <a:latin typeface="+mn-lt"/>
                <a:ea typeface="Arial" pitchFamily="-105" charset="-52"/>
                <a:cs typeface="Arial" pitchFamily="34" charset="0"/>
              </a:defRPr>
            </a:lvl2pPr>
            <a:lvl3pPr marL="538163" indent="-176213"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3pPr>
            <a:lvl4pPr marL="715963" indent="-17780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4pPr>
            <a:lvl5pPr marL="900113" indent="-18415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5pPr>
            <a:lvl6pPr marL="2514600" indent="-228600">
              <a:spcBef>
                <a:spcPct val="20000"/>
              </a:spcBef>
              <a:buFont typeface="Arial" pitchFamily="34" charset="0"/>
              <a:buChar char="•"/>
              <a:defRPr sz="2000">
                <a:latin typeface="+mn-lt"/>
                <a:cs typeface="+mn-cs"/>
              </a:defRPr>
            </a:lvl6pPr>
            <a:lvl7pPr marL="2971800" indent="-228600">
              <a:spcBef>
                <a:spcPct val="20000"/>
              </a:spcBef>
              <a:buFont typeface="Arial" pitchFamily="34" charset="0"/>
              <a:buChar char="•"/>
              <a:defRPr sz="2000">
                <a:latin typeface="+mn-lt"/>
                <a:cs typeface="+mn-cs"/>
              </a:defRPr>
            </a:lvl7pPr>
            <a:lvl8pPr marL="3429000" indent="-228600">
              <a:spcBef>
                <a:spcPct val="20000"/>
              </a:spcBef>
              <a:buFont typeface="Arial" pitchFamily="34" charset="0"/>
              <a:buChar char="•"/>
              <a:defRPr sz="2000">
                <a:latin typeface="+mn-lt"/>
                <a:cs typeface="+mn-cs"/>
              </a:defRPr>
            </a:lvl8pPr>
            <a:lvl9pPr marL="3886200" indent="-228600">
              <a:spcBef>
                <a:spcPct val="20000"/>
              </a:spcBef>
              <a:buFont typeface="Arial" pitchFamily="34" charset="0"/>
              <a:buChar char="•"/>
              <a:defRPr sz="2000">
                <a:latin typeface="+mn-lt"/>
                <a:cs typeface="+mn-cs"/>
              </a:defRPr>
            </a:lvl9pPr>
          </a:lstStyle>
          <a:p>
            <a:pPr marL="263525" lvl="0" indent="0">
              <a:buNone/>
            </a:pPr>
            <a:r>
              <a:rPr lang="en-US" sz="1600" dirty="0" err="1">
                <a:latin typeface="Arial" charset="0"/>
                <a:ea typeface="+mn-ea"/>
                <a:cs typeface="Arial" charset="0"/>
              </a:rPr>
              <a:t>SonarQube</a:t>
            </a:r>
            <a:endParaRPr lang="en-US" sz="1600" dirty="0">
              <a:latin typeface="Arial" charset="0"/>
              <a:ea typeface="+mn-ea"/>
              <a:cs typeface="Arial" charset="0"/>
            </a:endParaRPr>
          </a:p>
          <a:p>
            <a:pPr marL="263525" lvl="0" indent="0">
              <a:buNone/>
            </a:pPr>
            <a:r>
              <a:rPr lang="en-US" sz="1600" dirty="0">
                <a:latin typeface="Arial" charset="0"/>
                <a:ea typeface="+mn-ea"/>
                <a:cs typeface="Arial" charset="0"/>
              </a:rPr>
              <a:t>CSS Lint</a:t>
            </a:r>
          </a:p>
          <a:p>
            <a:pPr marL="263525" lvl="0" indent="0">
              <a:buNone/>
            </a:pPr>
            <a:r>
              <a:rPr lang="en-US" sz="1600" dirty="0">
                <a:latin typeface="Arial" charset="0"/>
                <a:ea typeface="+mn-ea"/>
                <a:cs typeface="Arial" charset="0"/>
              </a:rPr>
              <a:t>Total Validator</a:t>
            </a:r>
          </a:p>
          <a:p>
            <a:pPr marL="263525" lvl="0" indent="0">
              <a:buNone/>
            </a:pPr>
            <a:r>
              <a:rPr lang="en-US" sz="1600" dirty="0">
                <a:latin typeface="Arial" charset="0"/>
                <a:ea typeface="+mn-ea"/>
                <a:cs typeface="Arial" charset="0"/>
              </a:rPr>
              <a:t>FX Cop</a:t>
            </a:r>
          </a:p>
          <a:p>
            <a:pPr marL="263525" lvl="0" indent="0">
              <a:buNone/>
            </a:pPr>
            <a:r>
              <a:rPr lang="en-US" sz="1600" dirty="0">
                <a:latin typeface="Arial" charset="0"/>
                <a:ea typeface="+mn-ea"/>
                <a:cs typeface="Arial" charset="0"/>
              </a:rPr>
              <a:t>Food Critic</a:t>
            </a:r>
          </a:p>
          <a:p>
            <a:pPr marL="263525" lvl="0" indent="0">
              <a:buNone/>
            </a:pPr>
            <a:r>
              <a:rPr lang="en-US" sz="1600" dirty="0">
                <a:latin typeface="Arial" charset="0"/>
                <a:ea typeface="+mn-ea"/>
                <a:cs typeface="Arial" charset="0"/>
              </a:rPr>
              <a:t>Perl Critic</a:t>
            </a:r>
          </a:p>
          <a:p>
            <a:pPr marL="263525" lvl="0" indent="0">
              <a:buNone/>
            </a:pPr>
            <a:r>
              <a:rPr lang="en-US" sz="1600" dirty="0" err="1">
                <a:latin typeface="Arial" charset="0"/>
                <a:ea typeface="+mn-ea"/>
                <a:cs typeface="Arial" charset="0"/>
              </a:rPr>
              <a:t>RuboCop</a:t>
            </a:r>
            <a:endParaRPr lang="en-US" sz="1600" dirty="0">
              <a:latin typeface="Arial" charset="0"/>
              <a:ea typeface="+mn-ea"/>
              <a:cs typeface="Arial" charset="0"/>
            </a:endParaRPr>
          </a:p>
          <a:p>
            <a:pPr marL="263525" lvl="0" indent="0">
              <a:buNone/>
            </a:pPr>
            <a:r>
              <a:rPr lang="en-US" sz="1600" dirty="0">
                <a:latin typeface="Arial" charset="0"/>
                <a:ea typeface="+mn-ea"/>
                <a:cs typeface="Arial" charset="0"/>
              </a:rPr>
              <a:t>Rational </a:t>
            </a:r>
            <a:r>
              <a:rPr lang="en-US" sz="1600" dirty="0" err="1">
                <a:latin typeface="Arial" charset="0"/>
                <a:ea typeface="+mn-ea"/>
                <a:cs typeface="Arial" charset="0"/>
              </a:rPr>
              <a:t>AppScan</a:t>
            </a:r>
            <a:endParaRPr lang="en-US" sz="1600" dirty="0">
              <a:latin typeface="Arial" charset="0"/>
              <a:ea typeface="+mn-ea"/>
              <a:cs typeface="Arial" charset="0"/>
            </a:endParaRPr>
          </a:p>
          <a:p>
            <a:pPr marL="263525" lvl="0" indent="0">
              <a:buNone/>
            </a:pPr>
            <a:endParaRPr lang="en-US" dirty="0">
              <a:solidFill>
                <a:schemeClr val="accent2"/>
              </a:solidFill>
              <a:latin typeface="Arial" charset="0"/>
              <a:ea typeface="+mn-ea"/>
              <a:cs typeface="Arial" charset="0"/>
            </a:endParaRPr>
          </a:p>
          <a:p>
            <a:pPr marL="263525" lvl="0" indent="0">
              <a:buNone/>
            </a:pPr>
            <a:endParaRPr lang="en-US" dirty="0">
              <a:latin typeface="Arial" charset="0"/>
              <a:ea typeface="+mn-ea"/>
              <a:cs typeface="Arial" charset="0"/>
            </a:endParaRPr>
          </a:p>
          <a:p>
            <a:pPr marL="0" indent="0">
              <a:buNone/>
            </a:pPr>
            <a:endParaRPr lang="en-AU" dirty="0"/>
          </a:p>
          <a:p>
            <a:pPr marL="0" indent="0">
              <a:buNone/>
            </a:pPr>
            <a:endParaRPr lang="en-US" dirty="0"/>
          </a:p>
        </p:txBody>
      </p:sp>
      <p:sp>
        <p:nvSpPr>
          <p:cNvPr id="31" name="Oval 30"/>
          <p:cNvSpPr/>
          <p:nvPr/>
        </p:nvSpPr>
        <p:spPr>
          <a:xfrm>
            <a:off x="467691" y="1796407"/>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67691" y="2192225"/>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7691" y="3379679"/>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67691" y="2588043"/>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67691" y="2983861"/>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67691" y="4171316"/>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67691" y="3775497"/>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67691" y="4574541"/>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350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p:cNvSpPr txBox="1"/>
          <p:nvPr/>
        </p:nvSpPr>
        <p:spPr>
          <a:xfrm>
            <a:off x="6714534" y="5408491"/>
            <a:ext cx="487954" cy="169277"/>
          </a:xfrm>
          <a:prstGeom prst="rect">
            <a:avLst/>
          </a:prstGeom>
          <a:noFill/>
        </p:spPr>
        <p:txBody>
          <a:bodyPr wrap="none" lIns="0" tIns="0" rIns="0" bIns="0" rtlCol="0">
            <a:noAutofit/>
          </a:bodyPr>
          <a:lstStyle/>
          <a:p>
            <a:r>
              <a:rPr lang="en-GB" sz="1100" spc="-20" dirty="0">
                <a:solidFill>
                  <a:schemeClr val="accent5"/>
                </a:solidFill>
              </a:rPr>
              <a:t>STATIC</a:t>
            </a:r>
          </a:p>
        </p:txBody>
      </p:sp>
      <p:sp>
        <p:nvSpPr>
          <p:cNvPr id="83" name="Rectangle 35"/>
          <p:cNvSpPr>
            <a:spLocks noChangeArrowheads="1"/>
          </p:cNvSpPr>
          <p:nvPr/>
        </p:nvSpPr>
        <p:spPr bwMode="auto">
          <a:xfrm>
            <a:off x="3100003" y="5424621"/>
            <a:ext cx="4199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Design</a:t>
            </a:r>
          </a:p>
          <a:p>
            <a:pPr eaLnBrk="0" hangingPunct="0">
              <a:lnSpc>
                <a:spcPct val="80000"/>
              </a:lnSpc>
              <a:buClrTx/>
              <a:buFontTx/>
              <a:buNone/>
            </a:pPr>
            <a:r>
              <a:rPr lang="en-GB" altLang="en-US" sz="1000" b="0" i="0" dirty="0">
                <a:solidFill>
                  <a:schemeClr val="tx2"/>
                </a:solidFill>
              </a:rPr>
              <a:t>Review</a:t>
            </a:r>
            <a:endParaRPr lang="en-GB" altLang="en-US" sz="1000" i="0" dirty="0">
              <a:solidFill>
                <a:schemeClr val="tx2"/>
              </a:solidFill>
            </a:endParaRPr>
          </a:p>
        </p:txBody>
      </p:sp>
      <p:sp>
        <p:nvSpPr>
          <p:cNvPr id="84" name="Rectangle 36"/>
          <p:cNvSpPr>
            <a:spLocks noChangeArrowheads="1"/>
          </p:cNvSpPr>
          <p:nvPr/>
        </p:nvSpPr>
        <p:spPr bwMode="auto">
          <a:xfrm>
            <a:off x="5571940" y="5428800"/>
            <a:ext cx="7598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Code</a:t>
            </a:r>
            <a:br>
              <a:rPr lang="en-GB" altLang="en-US" sz="1000" b="0" i="0" dirty="0">
                <a:solidFill>
                  <a:schemeClr val="tx2"/>
                </a:solidFill>
              </a:rPr>
            </a:br>
            <a:r>
              <a:rPr lang="en-GB" altLang="en-US" sz="1000" b="0" i="0" dirty="0">
                <a:solidFill>
                  <a:schemeClr val="tx2"/>
                </a:solidFill>
              </a:rPr>
              <a:t>Review</a:t>
            </a:r>
            <a:endParaRPr lang="en-GB" altLang="en-US" sz="1000" i="0" dirty="0">
              <a:solidFill>
                <a:schemeClr val="tx2"/>
              </a:solidFill>
            </a:endParaRPr>
          </a:p>
        </p:txBody>
      </p:sp>
      <p:cxnSp>
        <p:nvCxnSpPr>
          <p:cNvPr id="91" name="Elbow Connector 90"/>
          <p:cNvCxnSpPr>
            <a:stCxn id="183" idx="2"/>
            <a:endCxn id="178" idx="1"/>
          </p:cNvCxnSpPr>
          <p:nvPr/>
        </p:nvCxnSpPr>
        <p:spPr>
          <a:xfrm rot="16200000" flipH="1">
            <a:off x="3573255" y="5087577"/>
            <a:ext cx="524048" cy="389619"/>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178" idx="3"/>
            <a:endCxn id="179" idx="2"/>
          </p:cNvCxnSpPr>
          <p:nvPr/>
        </p:nvCxnSpPr>
        <p:spPr>
          <a:xfrm flipV="1">
            <a:off x="5038089" y="5016886"/>
            <a:ext cx="401524" cy="527525"/>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8" name="Freeform 28"/>
          <p:cNvSpPr>
            <a:spLocks/>
          </p:cNvSpPr>
          <p:nvPr/>
        </p:nvSpPr>
        <p:spPr bwMode="auto">
          <a:xfrm>
            <a:off x="5350050" y="5447481"/>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100" name="Freeform 28"/>
          <p:cNvSpPr>
            <a:spLocks/>
          </p:cNvSpPr>
          <p:nvPr/>
        </p:nvSpPr>
        <p:spPr bwMode="auto">
          <a:xfrm>
            <a:off x="3550470" y="5447481"/>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178" name="Rectangle 5"/>
          <p:cNvSpPr>
            <a:spLocks noChangeArrowheads="1"/>
          </p:cNvSpPr>
          <p:nvPr/>
        </p:nvSpPr>
        <p:spPr bwMode="auto">
          <a:xfrm>
            <a:off x="4030089" y="5238411"/>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a:solidFill>
                  <a:schemeClr val="accent5"/>
                </a:solidFill>
              </a:rPr>
              <a:t>CODE</a:t>
            </a:r>
            <a:br>
              <a:rPr lang="en-GB" altLang="en-US" sz="1100" b="0" i="0" spc="-20">
                <a:solidFill>
                  <a:schemeClr val="accent5"/>
                </a:solidFill>
              </a:rPr>
            </a:br>
            <a:r>
              <a:rPr lang="en-GB" altLang="en-US" sz="1100" b="0" i="0" spc="-20">
                <a:solidFill>
                  <a:schemeClr val="accent5"/>
                </a:solidFill>
              </a:rPr>
              <a:t>UNIT TEST</a:t>
            </a:r>
            <a:endParaRPr lang="en-GB" altLang="en-US" sz="1100" i="0" spc="-20" dirty="0">
              <a:solidFill>
                <a:schemeClr val="accent5"/>
              </a:solidFill>
            </a:endParaRPr>
          </a:p>
        </p:txBody>
      </p:sp>
      <p:sp>
        <p:nvSpPr>
          <p:cNvPr id="187" name="Right Brace 186"/>
          <p:cNvSpPr/>
          <p:nvPr/>
        </p:nvSpPr>
        <p:spPr>
          <a:xfrm>
            <a:off x="6489355" y="5169129"/>
            <a:ext cx="144000" cy="648000"/>
          </a:xfrm>
          <a:prstGeom prst="rightBrace">
            <a:avLst>
              <a:gd name="adj1" fmla="val 40889"/>
              <a:gd name="adj2" fmla="val 50000"/>
            </a:avLst>
          </a:prstGeom>
          <a:ln w="12700">
            <a:solidFill>
              <a:schemeClr val="accent2"/>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GB" dirty="0"/>
          </a:p>
        </p:txBody>
      </p:sp>
      <p:sp>
        <p:nvSpPr>
          <p:cNvPr id="177" name="Rectangle 176"/>
          <p:cNvSpPr/>
          <p:nvPr/>
        </p:nvSpPr>
        <p:spPr>
          <a:xfrm>
            <a:off x="3068644" y="5016886"/>
            <a:ext cx="4273883" cy="922104"/>
          </a:xfrm>
          <a:prstGeom prst="rect">
            <a:avLst/>
          </a:prstGeom>
          <a:solidFill>
            <a:schemeClr val="bg1">
              <a:alpha val="61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Right Brace 78"/>
          <p:cNvSpPr/>
          <p:nvPr/>
        </p:nvSpPr>
        <p:spPr>
          <a:xfrm flipH="1">
            <a:off x="4497015" y="1904314"/>
            <a:ext cx="144000" cy="3132000"/>
          </a:xfrm>
          <a:prstGeom prst="rightBrace">
            <a:avLst>
              <a:gd name="adj1" fmla="val 40889"/>
              <a:gd name="adj2" fmla="val 50000"/>
            </a:avLst>
          </a:prstGeom>
          <a:ln w="12700">
            <a:solidFill>
              <a:schemeClr val="accent2"/>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GB" dirty="0"/>
          </a:p>
        </p:txBody>
      </p:sp>
      <p:sp>
        <p:nvSpPr>
          <p:cNvPr id="80" name="TextBox 79"/>
          <p:cNvSpPr txBox="1"/>
          <p:nvPr/>
        </p:nvSpPr>
        <p:spPr>
          <a:xfrm>
            <a:off x="3770680" y="3402603"/>
            <a:ext cx="634469" cy="135422"/>
          </a:xfrm>
          <a:prstGeom prst="rect">
            <a:avLst/>
          </a:prstGeom>
          <a:noFill/>
        </p:spPr>
        <p:txBody>
          <a:bodyPr wrap="none" lIns="0" tIns="0" rIns="0" bIns="0" rtlCol="0">
            <a:noAutofit/>
          </a:bodyPr>
          <a:lstStyle/>
          <a:p>
            <a:pPr algn="ctr" eaLnBrk="0" hangingPunct="0">
              <a:lnSpc>
                <a:spcPct val="80000"/>
              </a:lnSpc>
            </a:pPr>
            <a:r>
              <a:rPr lang="en-GB" sz="1100" spc="-20" dirty="0">
                <a:solidFill>
                  <a:schemeClr val="accent5"/>
                </a:solidFill>
              </a:rPr>
              <a:t>DYNAMIC</a:t>
            </a:r>
          </a:p>
        </p:txBody>
      </p:sp>
      <p:sp>
        <p:nvSpPr>
          <p:cNvPr id="81" name="Rectangle 33"/>
          <p:cNvSpPr>
            <a:spLocks noChangeArrowheads="1"/>
          </p:cNvSpPr>
          <p:nvPr/>
        </p:nvSpPr>
        <p:spPr bwMode="auto">
          <a:xfrm>
            <a:off x="1298530" y="3756303"/>
            <a:ext cx="4328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Design </a:t>
            </a:r>
          </a:p>
          <a:p>
            <a:pPr eaLnBrk="0" hangingPunct="0">
              <a:lnSpc>
                <a:spcPct val="80000"/>
              </a:lnSpc>
              <a:buClrTx/>
              <a:buFontTx/>
              <a:buNone/>
            </a:pPr>
            <a:r>
              <a:rPr lang="en-GB" altLang="en-US" sz="1000" b="0" i="0" dirty="0">
                <a:solidFill>
                  <a:schemeClr val="tx2"/>
                </a:solidFill>
              </a:rPr>
              <a:t>Review</a:t>
            </a:r>
            <a:endParaRPr lang="en-GB" altLang="en-US" sz="1000" i="0" dirty="0">
              <a:solidFill>
                <a:schemeClr val="tx2"/>
              </a:solidFill>
            </a:endParaRPr>
          </a:p>
        </p:txBody>
      </p:sp>
      <p:sp>
        <p:nvSpPr>
          <p:cNvPr id="82" name="Rectangle 34"/>
          <p:cNvSpPr>
            <a:spLocks noChangeArrowheads="1"/>
          </p:cNvSpPr>
          <p:nvPr/>
        </p:nvSpPr>
        <p:spPr bwMode="auto">
          <a:xfrm>
            <a:off x="2201185" y="4587534"/>
            <a:ext cx="4328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Design </a:t>
            </a:r>
          </a:p>
          <a:p>
            <a:pPr eaLnBrk="0" hangingPunct="0">
              <a:lnSpc>
                <a:spcPct val="80000"/>
              </a:lnSpc>
              <a:buClrTx/>
              <a:buFontTx/>
              <a:buNone/>
            </a:pPr>
            <a:r>
              <a:rPr lang="en-GB" altLang="en-US" sz="1000" b="0" i="0" dirty="0">
                <a:solidFill>
                  <a:schemeClr val="tx2"/>
                </a:solidFill>
              </a:rPr>
              <a:t>Review</a:t>
            </a:r>
            <a:endParaRPr lang="en-GB" altLang="en-US" sz="1000" i="0" dirty="0">
              <a:solidFill>
                <a:schemeClr val="tx2"/>
              </a:solidFill>
            </a:endParaRPr>
          </a:p>
        </p:txBody>
      </p:sp>
      <p:sp>
        <p:nvSpPr>
          <p:cNvPr id="85" name="Rectangle 37"/>
          <p:cNvSpPr>
            <a:spLocks noChangeArrowheads="1"/>
          </p:cNvSpPr>
          <p:nvPr/>
        </p:nvSpPr>
        <p:spPr bwMode="auto">
          <a:xfrm>
            <a:off x="6489357" y="4587077"/>
            <a:ext cx="703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Test </a:t>
            </a:r>
            <a:br>
              <a:rPr lang="en-GB" altLang="en-US" sz="1000" b="0" i="0" dirty="0">
                <a:solidFill>
                  <a:schemeClr val="tx2"/>
                </a:solidFill>
              </a:rPr>
            </a:br>
            <a:r>
              <a:rPr lang="en-GB" altLang="en-US" sz="1000" b="0" i="0" dirty="0">
                <a:solidFill>
                  <a:schemeClr val="tx2"/>
                </a:solidFill>
              </a:rPr>
              <a:t>Review</a:t>
            </a:r>
            <a:endParaRPr lang="en-GB" altLang="en-US" sz="1000" i="0" dirty="0">
              <a:solidFill>
                <a:schemeClr val="tx2"/>
              </a:solidFill>
            </a:endParaRPr>
          </a:p>
        </p:txBody>
      </p:sp>
      <p:sp>
        <p:nvSpPr>
          <p:cNvPr id="86" name="Rectangle 38"/>
          <p:cNvSpPr>
            <a:spLocks noChangeArrowheads="1"/>
          </p:cNvSpPr>
          <p:nvPr/>
        </p:nvSpPr>
        <p:spPr bwMode="auto">
          <a:xfrm>
            <a:off x="7401489" y="3755855"/>
            <a:ext cx="703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Test </a:t>
            </a:r>
            <a:br>
              <a:rPr lang="en-GB" altLang="en-US" sz="1000" b="0" i="0" dirty="0">
                <a:solidFill>
                  <a:schemeClr val="tx2"/>
                </a:solidFill>
              </a:rPr>
            </a:br>
            <a:r>
              <a:rPr lang="en-GB" altLang="en-US" sz="1000" b="0" i="0" dirty="0">
                <a:solidFill>
                  <a:schemeClr val="tx2"/>
                </a:solidFill>
              </a:rPr>
              <a:t>Review</a:t>
            </a:r>
            <a:endParaRPr lang="en-GB" altLang="en-US" sz="1000" i="0" dirty="0">
              <a:solidFill>
                <a:schemeClr val="tx2"/>
              </a:solidFill>
            </a:endParaRPr>
          </a:p>
        </p:txBody>
      </p:sp>
      <p:sp>
        <p:nvSpPr>
          <p:cNvPr id="87" name="Rectangle 74"/>
          <p:cNvSpPr>
            <a:spLocks noChangeArrowheads="1"/>
          </p:cNvSpPr>
          <p:nvPr/>
        </p:nvSpPr>
        <p:spPr bwMode="auto">
          <a:xfrm>
            <a:off x="650478" y="3194933"/>
            <a:ext cx="6235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Scope </a:t>
            </a:r>
          </a:p>
          <a:p>
            <a:pPr eaLnBrk="0" hangingPunct="0">
              <a:lnSpc>
                <a:spcPct val="80000"/>
              </a:lnSpc>
              <a:buClrTx/>
              <a:buFontTx/>
              <a:buNone/>
            </a:pPr>
            <a:r>
              <a:rPr lang="en-GB" altLang="en-US" sz="1000" b="0" i="0" dirty="0">
                <a:solidFill>
                  <a:schemeClr val="tx2"/>
                </a:solidFill>
              </a:rPr>
              <a:t>Agreement</a:t>
            </a:r>
          </a:p>
        </p:txBody>
      </p:sp>
      <p:cxnSp>
        <p:nvCxnSpPr>
          <p:cNvPr id="88" name="Elbow Connector 87"/>
          <p:cNvCxnSpPr>
            <a:stCxn id="186" idx="2"/>
            <a:endCxn id="184" idx="1"/>
          </p:cNvCxnSpPr>
          <p:nvPr/>
        </p:nvCxnSpPr>
        <p:spPr>
          <a:xfrm rot="16200000" flipH="1">
            <a:off x="892398" y="2597430"/>
            <a:ext cx="524049" cy="389619"/>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184" idx="2"/>
            <a:endCxn id="182" idx="1"/>
          </p:cNvCxnSpPr>
          <p:nvPr/>
        </p:nvCxnSpPr>
        <p:spPr>
          <a:xfrm rot="16200000" flipH="1">
            <a:off x="1786017" y="3427479"/>
            <a:ext cx="524049" cy="389619"/>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90" name="Elbow Connector 89"/>
          <p:cNvCxnSpPr>
            <a:stCxn id="182" idx="2"/>
            <a:endCxn id="183" idx="1"/>
          </p:cNvCxnSpPr>
          <p:nvPr/>
        </p:nvCxnSpPr>
        <p:spPr>
          <a:xfrm rot="16200000" flipH="1">
            <a:off x="2679636" y="4257528"/>
            <a:ext cx="524049" cy="389619"/>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179" idx="3"/>
            <a:endCxn id="180" idx="2"/>
          </p:cNvCxnSpPr>
          <p:nvPr/>
        </p:nvCxnSpPr>
        <p:spPr>
          <a:xfrm flipV="1">
            <a:off x="5943613" y="4183362"/>
            <a:ext cx="401524" cy="527524"/>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180" idx="3"/>
            <a:endCxn id="181" idx="2"/>
          </p:cNvCxnSpPr>
          <p:nvPr/>
        </p:nvCxnSpPr>
        <p:spPr>
          <a:xfrm flipV="1">
            <a:off x="6849137" y="3349838"/>
            <a:ext cx="401524" cy="527524"/>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95" name="Elbow Connector 94"/>
          <p:cNvCxnSpPr>
            <a:stCxn id="181" idx="3"/>
            <a:endCxn id="185" idx="2"/>
          </p:cNvCxnSpPr>
          <p:nvPr/>
        </p:nvCxnSpPr>
        <p:spPr>
          <a:xfrm flipV="1">
            <a:off x="7754661" y="2516314"/>
            <a:ext cx="401524" cy="527524"/>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6" name="Freeform 85"/>
          <p:cNvSpPr>
            <a:spLocks/>
          </p:cNvSpPr>
          <p:nvPr/>
        </p:nvSpPr>
        <p:spPr bwMode="auto">
          <a:xfrm>
            <a:off x="8068051" y="2951276"/>
            <a:ext cx="180000" cy="180000"/>
          </a:xfrm>
          <a:custGeom>
            <a:avLst/>
            <a:gdLst>
              <a:gd name="T0" fmla="*/ 0 w 215"/>
              <a:gd name="T1" fmla="*/ 64 h 129"/>
              <a:gd name="T2" fmla="*/ 107 w 215"/>
              <a:gd name="T3" fmla="*/ 0 h 129"/>
              <a:gd name="T4" fmla="*/ 215 w 215"/>
              <a:gd name="T5" fmla="*/ 64 h 129"/>
              <a:gd name="T6" fmla="*/ 107 w 215"/>
              <a:gd name="T7" fmla="*/ 129 h 129"/>
              <a:gd name="T8" fmla="*/ 0 w 215"/>
              <a:gd name="T9" fmla="*/ 64 h 129"/>
            </a:gdLst>
            <a:ahLst/>
            <a:cxnLst>
              <a:cxn ang="0">
                <a:pos x="T0" y="T1"/>
              </a:cxn>
              <a:cxn ang="0">
                <a:pos x="T2" y="T3"/>
              </a:cxn>
              <a:cxn ang="0">
                <a:pos x="T4" y="T5"/>
              </a:cxn>
              <a:cxn ang="0">
                <a:pos x="T6" y="T7"/>
              </a:cxn>
              <a:cxn ang="0">
                <a:pos x="T8" y="T9"/>
              </a:cxn>
            </a:cxnLst>
            <a:rect l="0" t="0" r="r" b="b"/>
            <a:pathLst>
              <a:path w="215" h="129">
                <a:moveTo>
                  <a:pt x="0" y="64"/>
                </a:moveTo>
                <a:lnTo>
                  <a:pt x="107" y="0"/>
                </a:lnTo>
                <a:lnTo>
                  <a:pt x="215" y="64"/>
                </a:lnTo>
                <a:lnTo>
                  <a:pt x="107" y="129"/>
                </a:lnTo>
                <a:lnTo>
                  <a:pt x="0" y="64"/>
                </a:lnTo>
                <a:close/>
              </a:path>
            </a:pathLst>
          </a:custGeom>
          <a:solidFill>
            <a:schemeClr val="accent5"/>
          </a:solidFill>
          <a:ln w="19050">
            <a:solidFill>
              <a:schemeClr val="bg1"/>
            </a:solidFill>
          </a:ln>
          <a:extLst/>
        </p:spPr>
        <p:txBody>
          <a:bodyPr/>
          <a:lstStyle/>
          <a:p>
            <a:endParaRPr lang="en-GB" sz="1200" dirty="0"/>
          </a:p>
        </p:txBody>
      </p:sp>
      <p:sp>
        <p:nvSpPr>
          <p:cNvPr id="97" name="Freeform 32"/>
          <p:cNvSpPr>
            <a:spLocks/>
          </p:cNvSpPr>
          <p:nvPr/>
        </p:nvSpPr>
        <p:spPr bwMode="auto">
          <a:xfrm>
            <a:off x="7162527" y="3784400"/>
            <a:ext cx="180000" cy="180000"/>
          </a:xfrm>
          <a:custGeom>
            <a:avLst/>
            <a:gdLst>
              <a:gd name="T0" fmla="*/ 0 w 215"/>
              <a:gd name="T1" fmla="*/ 65 h 129"/>
              <a:gd name="T2" fmla="*/ 107 w 215"/>
              <a:gd name="T3" fmla="*/ 0 h 129"/>
              <a:gd name="T4" fmla="*/ 215 w 215"/>
              <a:gd name="T5" fmla="*/ 65 h 129"/>
              <a:gd name="T6" fmla="*/ 107 w 215"/>
              <a:gd name="T7" fmla="*/ 129 h 129"/>
              <a:gd name="T8" fmla="*/ 0 w 215"/>
              <a:gd name="T9" fmla="*/ 65 h 129"/>
            </a:gdLst>
            <a:ahLst/>
            <a:cxnLst>
              <a:cxn ang="0">
                <a:pos x="T0" y="T1"/>
              </a:cxn>
              <a:cxn ang="0">
                <a:pos x="T2" y="T3"/>
              </a:cxn>
              <a:cxn ang="0">
                <a:pos x="T4" y="T5"/>
              </a:cxn>
              <a:cxn ang="0">
                <a:pos x="T6" y="T7"/>
              </a:cxn>
              <a:cxn ang="0">
                <a:pos x="T8" y="T9"/>
              </a:cxn>
            </a:cxnLst>
            <a:rect l="0" t="0" r="r" b="b"/>
            <a:pathLst>
              <a:path w="215" h="129">
                <a:moveTo>
                  <a:pt x="0" y="65"/>
                </a:moveTo>
                <a:lnTo>
                  <a:pt x="107" y="0"/>
                </a:lnTo>
                <a:lnTo>
                  <a:pt x="215" y="65"/>
                </a:lnTo>
                <a:lnTo>
                  <a:pt x="107" y="129"/>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99" name="Freeform 30"/>
          <p:cNvSpPr>
            <a:spLocks/>
          </p:cNvSpPr>
          <p:nvPr/>
        </p:nvSpPr>
        <p:spPr bwMode="auto">
          <a:xfrm>
            <a:off x="6257003" y="4616579"/>
            <a:ext cx="180000" cy="180000"/>
          </a:xfrm>
          <a:custGeom>
            <a:avLst/>
            <a:gdLst>
              <a:gd name="T0" fmla="*/ 0 w 215"/>
              <a:gd name="T1" fmla="*/ 64 h 129"/>
              <a:gd name="T2" fmla="*/ 108 w 215"/>
              <a:gd name="T3" fmla="*/ 0 h 129"/>
              <a:gd name="T4" fmla="*/ 215 w 215"/>
              <a:gd name="T5" fmla="*/ 64 h 129"/>
              <a:gd name="T6" fmla="*/ 108 w 215"/>
              <a:gd name="T7" fmla="*/ 129 h 129"/>
              <a:gd name="T8" fmla="*/ 0 w 215"/>
              <a:gd name="T9" fmla="*/ 64 h 129"/>
            </a:gdLst>
            <a:ahLst/>
            <a:cxnLst>
              <a:cxn ang="0">
                <a:pos x="T0" y="T1"/>
              </a:cxn>
              <a:cxn ang="0">
                <a:pos x="T2" y="T3"/>
              </a:cxn>
              <a:cxn ang="0">
                <a:pos x="T4" y="T5"/>
              </a:cxn>
              <a:cxn ang="0">
                <a:pos x="T6" y="T7"/>
              </a:cxn>
              <a:cxn ang="0">
                <a:pos x="T8" y="T9"/>
              </a:cxn>
            </a:cxnLst>
            <a:rect l="0" t="0" r="r" b="b"/>
            <a:pathLst>
              <a:path w="215" h="129">
                <a:moveTo>
                  <a:pt x="0" y="64"/>
                </a:moveTo>
                <a:lnTo>
                  <a:pt x="108" y="0"/>
                </a:lnTo>
                <a:lnTo>
                  <a:pt x="215" y="64"/>
                </a:lnTo>
                <a:lnTo>
                  <a:pt x="108" y="129"/>
                </a:lnTo>
                <a:lnTo>
                  <a:pt x="0" y="64"/>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101" name="Freeform 28"/>
          <p:cNvSpPr>
            <a:spLocks/>
          </p:cNvSpPr>
          <p:nvPr/>
        </p:nvSpPr>
        <p:spPr bwMode="auto">
          <a:xfrm>
            <a:off x="2656851" y="4623959"/>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160" name="Freeform 28"/>
          <p:cNvSpPr>
            <a:spLocks/>
          </p:cNvSpPr>
          <p:nvPr/>
        </p:nvSpPr>
        <p:spPr bwMode="auto">
          <a:xfrm>
            <a:off x="1756833" y="3794193"/>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176" name="Freeform 28"/>
          <p:cNvSpPr>
            <a:spLocks/>
          </p:cNvSpPr>
          <p:nvPr/>
        </p:nvSpPr>
        <p:spPr bwMode="auto">
          <a:xfrm>
            <a:off x="872263" y="2956342"/>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179" name="Rectangle 12"/>
          <p:cNvSpPr>
            <a:spLocks noChangeArrowheads="1"/>
          </p:cNvSpPr>
          <p:nvPr/>
        </p:nvSpPr>
        <p:spPr bwMode="auto">
          <a:xfrm>
            <a:off x="4935613" y="4404886"/>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a:solidFill>
                  <a:schemeClr val="accent5"/>
                </a:solidFill>
              </a:rPr>
              <a:t>LINK</a:t>
            </a:r>
            <a:br>
              <a:rPr lang="en-GB" altLang="en-US" sz="1100" b="0" i="0" spc="-20" dirty="0">
                <a:solidFill>
                  <a:schemeClr val="accent5"/>
                </a:solidFill>
              </a:rPr>
            </a:br>
            <a:r>
              <a:rPr lang="en-GB" altLang="en-US" sz="1100" b="0" i="0" spc="-20" dirty="0">
                <a:solidFill>
                  <a:schemeClr val="accent5"/>
                </a:solidFill>
              </a:rPr>
              <a:t>TEST</a:t>
            </a:r>
            <a:endParaRPr lang="en-GB" altLang="en-US" sz="1100" i="0" spc="-20" dirty="0">
              <a:solidFill>
                <a:schemeClr val="accent5"/>
              </a:solidFill>
            </a:endParaRPr>
          </a:p>
        </p:txBody>
      </p:sp>
      <p:sp>
        <p:nvSpPr>
          <p:cNvPr id="180" name="Rectangle 16"/>
          <p:cNvSpPr>
            <a:spLocks noChangeArrowheads="1"/>
          </p:cNvSpPr>
          <p:nvPr/>
        </p:nvSpPr>
        <p:spPr bwMode="auto">
          <a:xfrm>
            <a:off x="5841137" y="3571362"/>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a:solidFill>
                  <a:schemeClr val="accent5"/>
                </a:solidFill>
              </a:rPr>
              <a:t>ASSEMBLY</a:t>
            </a:r>
            <a:br>
              <a:rPr lang="en-GB" altLang="en-US" sz="1100" b="0" i="0" spc="-20" dirty="0">
                <a:solidFill>
                  <a:schemeClr val="accent5"/>
                </a:solidFill>
              </a:rPr>
            </a:br>
            <a:r>
              <a:rPr lang="en-GB" altLang="en-US" sz="1100" b="0" i="0" spc="-20" dirty="0">
                <a:solidFill>
                  <a:schemeClr val="accent5"/>
                </a:solidFill>
              </a:rPr>
              <a:t>TEST</a:t>
            </a:r>
            <a:endParaRPr lang="en-GB" altLang="en-US" sz="1100" i="0" spc="-20" dirty="0">
              <a:solidFill>
                <a:schemeClr val="accent5"/>
              </a:solidFill>
            </a:endParaRPr>
          </a:p>
        </p:txBody>
      </p:sp>
      <p:sp>
        <p:nvSpPr>
          <p:cNvPr id="181" name="Rectangle 20"/>
          <p:cNvSpPr>
            <a:spLocks noChangeArrowheads="1"/>
          </p:cNvSpPr>
          <p:nvPr/>
        </p:nvSpPr>
        <p:spPr bwMode="auto">
          <a:xfrm>
            <a:off x="6746661" y="2737838"/>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a:solidFill>
                  <a:schemeClr val="accent5"/>
                </a:solidFill>
              </a:rPr>
              <a:t>BUSINESS</a:t>
            </a:r>
            <a:br>
              <a:rPr lang="en-GB" altLang="en-US" sz="1100" b="0" i="0" spc="-20" dirty="0">
                <a:solidFill>
                  <a:schemeClr val="accent5"/>
                </a:solidFill>
              </a:rPr>
            </a:br>
            <a:r>
              <a:rPr lang="en-GB" altLang="en-US" sz="1100" b="0" i="0" spc="-20" dirty="0">
                <a:solidFill>
                  <a:schemeClr val="accent5"/>
                </a:solidFill>
              </a:rPr>
              <a:t>PROCESS </a:t>
            </a:r>
          </a:p>
          <a:p>
            <a:pPr algn="ctr" eaLnBrk="0" hangingPunct="0">
              <a:lnSpc>
                <a:spcPct val="80000"/>
              </a:lnSpc>
              <a:buClrTx/>
              <a:buFontTx/>
              <a:buNone/>
            </a:pPr>
            <a:r>
              <a:rPr lang="en-GB" altLang="en-US" sz="1100" b="0" i="0" spc="-20" dirty="0">
                <a:solidFill>
                  <a:schemeClr val="accent5"/>
                </a:solidFill>
              </a:rPr>
              <a:t>TEST</a:t>
            </a:r>
            <a:endParaRPr lang="en-GB" altLang="en-US" sz="1100" i="0" spc="-20" dirty="0">
              <a:solidFill>
                <a:schemeClr val="accent5"/>
              </a:solidFill>
            </a:endParaRPr>
          </a:p>
        </p:txBody>
      </p:sp>
      <p:sp>
        <p:nvSpPr>
          <p:cNvPr id="182" name="Rectangle 44"/>
          <p:cNvSpPr>
            <a:spLocks noChangeArrowheads="1"/>
          </p:cNvSpPr>
          <p:nvPr/>
        </p:nvSpPr>
        <p:spPr bwMode="auto">
          <a:xfrm>
            <a:off x="2242851" y="3578314"/>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a:solidFill>
                  <a:schemeClr val="accent5"/>
                </a:solidFill>
              </a:rPr>
              <a:t>FUNC.</a:t>
            </a:r>
            <a:br>
              <a:rPr lang="en-GB" altLang="en-US" sz="1100" b="0" i="0" spc="-20" dirty="0">
                <a:solidFill>
                  <a:schemeClr val="accent5"/>
                </a:solidFill>
              </a:rPr>
            </a:br>
            <a:r>
              <a:rPr lang="en-GB" altLang="en-US" sz="1100" b="0" i="0" spc="-20" dirty="0">
                <a:solidFill>
                  <a:schemeClr val="accent5"/>
                </a:solidFill>
              </a:rPr>
              <a:t>DESIGN</a:t>
            </a:r>
            <a:endParaRPr lang="en-GB" altLang="en-US" sz="1100" i="0" spc="-20" dirty="0">
              <a:solidFill>
                <a:schemeClr val="accent5"/>
              </a:solidFill>
            </a:endParaRPr>
          </a:p>
        </p:txBody>
      </p:sp>
      <p:sp>
        <p:nvSpPr>
          <p:cNvPr id="183" name="Rectangle 48"/>
          <p:cNvSpPr>
            <a:spLocks noChangeArrowheads="1"/>
          </p:cNvSpPr>
          <p:nvPr/>
        </p:nvSpPr>
        <p:spPr bwMode="auto">
          <a:xfrm>
            <a:off x="3136470" y="4408363"/>
            <a:ext cx="1008000" cy="612000"/>
          </a:xfrm>
          <a:prstGeom prst="roundRect">
            <a:avLst/>
          </a:prstGeom>
          <a:solidFill>
            <a:schemeClr val="bg1"/>
          </a:solidFill>
          <a:ln w="19050">
            <a:solidFill>
              <a:schemeClr val="accent2"/>
            </a:solidFill>
            <a:miter lim="800000"/>
            <a:headEnd/>
            <a:tailEnd/>
          </a:ln>
          <a:extLst/>
        </p:spPr>
        <p:txBody>
          <a:bodyPr lIns="0" tIns="72000" rIns="0" bIns="0" anchor="ctr">
            <a:noAutofit/>
          </a:bodyPr>
          <a:lstStyle/>
          <a:p>
            <a:pPr algn="ctr" eaLnBrk="0" hangingPunct="0">
              <a:lnSpc>
                <a:spcPct val="80000"/>
              </a:lnSpc>
              <a:buClrTx/>
              <a:buFontTx/>
              <a:buNone/>
            </a:pPr>
            <a:r>
              <a:rPr lang="en-GB" altLang="en-US" sz="1100" b="0" i="0" spc="-20" dirty="0">
                <a:solidFill>
                  <a:schemeClr val="accent5"/>
                </a:solidFill>
              </a:rPr>
              <a:t>TECH</a:t>
            </a:r>
            <a:br>
              <a:rPr lang="en-GB" altLang="en-US" sz="1100" b="0" i="0" spc="-20" dirty="0">
                <a:solidFill>
                  <a:schemeClr val="accent5"/>
                </a:solidFill>
              </a:rPr>
            </a:br>
            <a:r>
              <a:rPr lang="en-GB" altLang="en-US" sz="1100" b="0" i="0" spc="-20" dirty="0">
                <a:solidFill>
                  <a:schemeClr val="accent5"/>
                </a:solidFill>
              </a:rPr>
              <a:t>DESIGN</a:t>
            </a:r>
            <a:endParaRPr lang="en-GB" altLang="en-US" sz="1100" i="0" spc="-20" dirty="0">
              <a:solidFill>
                <a:schemeClr val="accent5"/>
              </a:solidFill>
            </a:endParaRPr>
          </a:p>
        </p:txBody>
      </p:sp>
      <p:sp>
        <p:nvSpPr>
          <p:cNvPr id="184" name="Rectangle 80"/>
          <p:cNvSpPr>
            <a:spLocks noChangeArrowheads="1"/>
          </p:cNvSpPr>
          <p:nvPr/>
        </p:nvSpPr>
        <p:spPr bwMode="auto">
          <a:xfrm>
            <a:off x="1349232" y="2748265"/>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a:solidFill>
                  <a:schemeClr val="accent5"/>
                </a:solidFill>
              </a:rPr>
              <a:t>HLD</a:t>
            </a:r>
            <a:endParaRPr lang="en-GB" altLang="en-US" sz="1100" i="0" spc="-20" dirty="0">
              <a:solidFill>
                <a:schemeClr val="accent5"/>
              </a:solidFill>
            </a:endParaRPr>
          </a:p>
        </p:txBody>
      </p:sp>
      <p:sp>
        <p:nvSpPr>
          <p:cNvPr id="185" name="Rectangle 84"/>
          <p:cNvSpPr>
            <a:spLocks noChangeArrowheads="1"/>
          </p:cNvSpPr>
          <p:nvPr/>
        </p:nvSpPr>
        <p:spPr bwMode="auto">
          <a:xfrm>
            <a:off x="7652185" y="1904314"/>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40" dirty="0">
                <a:solidFill>
                  <a:schemeClr val="accent5"/>
                </a:solidFill>
              </a:rPr>
              <a:t>USER</a:t>
            </a:r>
            <a:br>
              <a:rPr lang="en-GB" altLang="en-US" sz="1100" b="0" i="0" spc="-40" dirty="0">
                <a:solidFill>
                  <a:schemeClr val="accent5"/>
                </a:solidFill>
              </a:rPr>
            </a:br>
            <a:r>
              <a:rPr lang="en-GB" altLang="en-US" sz="1100" b="0" i="0" spc="-40" dirty="0">
                <a:solidFill>
                  <a:schemeClr val="accent5"/>
                </a:solidFill>
              </a:rPr>
              <a:t>ACCEPTANCE</a:t>
            </a:r>
            <a:br>
              <a:rPr lang="en-GB" altLang="en-US" sz="1100" b="0" i="0" spc="-40" dirty="0">
                <a:solidFill>
                  <a:schemeClr val="accent5"/>
                </a:solidFill>
              </a:rPr>
            </a:br>
            <a:r>
              <a:rPr lang="en-GB" altLang="en-US" sz="1100" b="0" i="0" spc="-40" dirty="0">
                <a:solidFill>
                  <a:schemeClr val="accent5"/>
                </a:solidFill>
              </a:rPr>
              <a:t>TEST</a:t>
            </a:r>
            <a:endParaRPr lang="en-GB" altLang="en-US" sz="1100" i="0" spc="-40" dirty="0">
              <a:solidFill>
                <a:schemeClr val="accent5"/>
              </a:solidFill>
            </a:endParaRPr>
          </a:p>
        </p:txBody>
      </p:sp>
      <p:sp>
        <p:nvSpPr>
          <p:cNvPr id="186" name="Rectangle 71"/>
          <p:cNvSpPr>
            <a:spLocks noChangeArrowheads="1"/>
          </p:cNvSpPr>
          <p:nvPr/>
        </p:nvSpPr>
        <p:spPr bwMode="auto">
          <a:xfrm>
            <a:off x="455613" y="1918216"/>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a:solidFill>
                  <a:schemeClr val="accent5"/>
                </a:solidFill>
              </a:rPr>
              <a:t>SCOPE</a:t>
            </a:r>
            <a:endParaRPr lang="en-GB" altLang="en-US" sz="1100" i="0" spc="-20" dirty="0">
              <a:solidFill>
                <a:schemeClr val="accent5"/>
              </a:solidFill>
            </a:endParaRPr>
          </a:p>
        </p:txBody>
      </p:sp>
      <p:sp>
        <p:nvSpPr>
          <p:cNvPr id="106"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23</a:t>
            </a:fld>
            <a:endParaRPr lang="en-US" altLang="en-US" dirty="0"/>
          </a:p>
        </p:txBody>
      </p:sp>
      <p:sp>
        <p:nvSpPr>
          <p:cNvPr id="518146" name="Rectangle 2"/>
          <p:cNvSpPr>
            <a:spLocks noGrp="1" noChangeArrowheads="1"/>
          </p:cNvSpPr>
          <p:nvPr>
            <p:ph type="title"/>
          </p:nvPr>
        </p:nvSpPr>
        <p:spPr/>
        <p:txBody>
          <a:bodyPr/>
          <a:lstStyle/>
          <a:p>
            <a:r>
              <a:rPr lang="en-GB" altLang="en-US"/>
              <a:t>Slower More Complex Testing</a:t>
            </a:r>
            <a:endParaRPr lang="en-GB" altLang="en-US" dirty="0"/>
          </a:p>
        </p:txBody>
      </p:sp>
      <p:sp>
        <p:nvSpPr>
          <p:cNvPr id="2" name="Text Placeholder 1"/>
          <p:cNvSpPr>
            <a:spLocks noGrp="1"/>
          </p:cNvSpPr>
          <p:nvPr>
            <p:ph type="body" sz="quarter" idx="10"/>
          </p:nvPr>
        </p:nvSpPr>
        <p:spPr/>
        <p:txBody>
          <a:bodyPr/>
          <a:lstStyle/>
          <a:p>
            <a:r>
              <a:rPr lang="en-GB"/>
              <a:t>Moving up “V” model</a:t>
            </a:r>
            <a:endParaRPr lang="en-GB" dirty="0"/>
          </a:p>
        </p:txBody>
      </p:sp>
      <p:sp>
        <p:nvSpPr>
          <p:cNvPr id="113" name="Footer Placeholder 4"/>
          <p:cNvSpPr>
            <a:spLocks noGrp="1"/>
          </p:cNvSpPr>
          <p:nvPr>
            <p:ph type="ftr" sz="quarter" idx="13"/>
          </p:nvPr>
        </p:nvSpPr>
        <p:spPr/>
        <p:txBody>
          <a:bodyPr/>
          <a:lstStyle/>
          <a:p>
            <a:r>
              <a:rPr lang="en-US" altLang="en-US"/>
              <a:t>Copyright © 2016 Accenture  All rights reserved.</a:t>
            </a:r>
            <a:endParaRPr lang="en-US" altLang="en-US" dirty="0"/>
          </a:p>
        </p:txBody>
      </p:sp>
    </p:spTree>
    <p:extLst>
      <p:ext uri="{BB962C8B-B14F-4D97-AF65-F5344CB8AC3E}">
        <p14:creationId xmlns:p14="http://schemas.microsoft.com/office/powerpoint/2010/main" val="1877302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24</a:t>
            </a:fld>
            <a:endParaRPr lang="en-US" altLang="en-US" dirty="0"/>
          </a:p>
        </p:txBody>
      </p:sp>
      <p:sp>
        <p:nvSpPr>
          <p:cNvPr id="4" name="Title 3"/>
          <p:cNvSpPr>
            <a:spLocks noGrp="1"/>
          </p:cNvSpPr>
          <p:nvPr>
            <p:ph type="title"/>
          </p:nvPr>
        </p:nvSpPr>
        <p:spPr/>
        <p:txBody>
          <a:bodyPr/>
          <a:lstStyle/>
          <a:p>
            <a:r>
              <a:rPr lang="en-GB"/>
              <a:t>Behaviour Driven Development (BDD)</a:t>
            </a:r>
            <a:endParaRPr lang="en-GB" dirty="0"/>
          </a:p>
        </p:txBody>
      </p:sp>
      <p:sp>
        <p:nvSpPr>
          <p:cNvPr id="2" name="Text Placeholder 1"/>
          <p:cNvSpPr>
            <a:spLocks noGrp="1"/>
          </p:cNvSpPr>
          <p:nvPr>
            <p:ph type="body" sz="quarter" idx="10"/>
          </p:nvPr>
        </p:nvSpPr>
        <p:spPr/>
        <p:txBody>
          <a:bodyPr/>
          <a:lstStyle/>
          <a:p>
            <a:r>
              <a:rPr lang="en-GB"/>
              <a:t>Testable Requirements</a:t>
            </a:r>
            <a:endParaRPr lang="en-GB" dirty="0"/>
          </a:p>
        </p:txBody>
      </p:sp>
      <p:sp>
        <p:nvSpPr>
          <p:cNvPr id="10" name="Footer Placeholder 9"/>
          <p:cNvSpPr>
            <a:spLocks noGrp="1"/>
          </p:cNvSpPr>
          <p:nvPr>
            <p:ph type="ftr" sz="quarter" idx="13"/>
          </p:nvPr>
        </p:nvSpPr>
        <p:spPr/>
        <p:txBody>
          <a:bodyPr/>
          <a:lstStyle/>
          <a:p>
            <a:r>
              <a:rPr lang="en-US"/>
              <a:t>Copyright © 2016 Accenture  All rights reserved.</a:t>
            </a:r>
            <a:endParaRPr lang="en-AU" dirty="0"/>
          </a:p>
        </p:txBody>
      </p:sp>
      <p:sp>
        <p:nvSpPr>
          <p:cNvPr id="9"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sp>
        <p:nvSpPr>
          <p:cNvPr id="12" name="Content Placeholder 2"/>
          <p:cNvSpPr txBox="1">
            <a:spLocks/>
          </p:cNvSpPr>
          <p:nvPr/>
        </p:nvSpPr>
        <p:spPr>
          <a:xfrm>
            <a:off x="455613" y="1576801"/>
            <a:ext cx="8232775" cy="4443000"/>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spcAft>
                <a:spcPts val="1200"/>
              </a:spcAft>
            </a:pPr>
            <a:r>
              <a:rPr lang="en-GB" dirty="0"/>
              <a:t>Built on the concept of Test Driven Development (TDD)</a:t>
            </a:r>
          </a:p>
          <a:p>
            <a:pPr marL="180000" indent="-180000">
              <a:spcAft>
                <a:spcPts val="1200"/>
              </a:spcAft>
            </a:pPr>
            <a:r>
              <a:rPr lang="en-GB" dirty="0"/>
              <a:t>Invented by Dan North </a:t>
            </a:r>
            <a:r>
              <a:rPr lang="en-GB" dirty="0">
                <a:hlinkClick r:id="rId3"/>
              </a:rPr>
              <a:t>http://dannorth.net/introducing-bdd/</a:t>
            </a:r>
            <a:r>
              <a:rPr lang="en-GB" dirty="0"/>
              <a:t>   </a:t>
            </a:r>
          </a:p>
          <a:p>
            <a:pPr marL="180000" indent="-180000">
              <a:spcAft>
                <a:spcPts val="1200"/>
              </a:spcAft>
            </a:pPr>
            <a:r>
              <a:rPr lang="en-GB" dirty="0"/>
              <a:t>Expected behaviour is expressed in plain text</a:t>
            </a:r>
          </a:p>
          <a:p>
            <a:pPr marL="180000" indent="-180000">
              <a:spcAft>
                <a:spcPts val="200"/>
              </a:spcAft>
            </a:pPr>
            <a:r>
              <a:rPr lang="en-GB" dirty="0"/>
              <a:t>User story statements are hard to test:</a:t>
            </a:r>
          </a:p>
          <a:p>
            <a:pPr marL="360000" lvl="1" indent="-180000">
              <a:spcAft>
                <a:spcPts val="1200"/>
              </a:spcAft>
            </a:pPr>
            <a:r>
              <a:rPr lang="en-GB" dirty="0"/>
              <a:t>User story: 	</a:t>
            </a:r>
            <a:br>
              <a:rPr lang="en-GB" dirty="0"/>
            </a:br>
            <a:r>
              <a:rPr lang="en-GB" dirty="0"/>
              <a:t>"As a [role] I want [feature] so that [benefit]“</a:t>
            </a:r>
          </a:p>
          <a:p>
            <a:pPr marL="180000" indent="-180000">
              <a:spcAft>
                <a:spcPts val="200"/>
              </a:spcAft>
            </a:pPr>
            <a:r>
              <a:rPr lang="en-GB" dirty="0"/>
              <a:t>BDD  statements are testable and become a documented specification of how your application should behave:</a:t>
            </a:r>
          </a:p>
          <a:p>
            <a:pPr marL="360000" lvl="1" indent="-180000">
              <a:spcAft>
                <a:spcPts val="1200"/>
              </a:spcAft>
            </a:pPr>
            <a:r>
              <a:rPr lang="en-GB" dirty="0"/>
              <a:t>BDD definition:	</a:t>
            </a:r>
            <a:br>
              <a:rPr lang="en-GB" dirty="0"/>
            </a:br>
            <a:r>
              <a:rPr lang="en-GB" dirty="0"/>
              <a:t>“Given [initial context], when [event occurs], then [ensure some outcomes]”</a:t>
            </a:r>
          </a:p>
          <a:p>
            <a:pPr lvl="1"/>
            <a:endParaRPr lang="en-GB" dirty="0"/>
          </a:p>
          <a:p>
            <a:endParaRPr lang="en-GB" dirty="0"/>
          </a:p>
        </p:txBody>
      </p:sp>
    </p:spTree>
    <p:extLst>
      <p:ext uri="{BB962C8B-B14F-4D97-AF65-F5344CB8AC3E}">
        <p14:creationId xmlns:p14="http://schemas.microsoft.com/office/powerpoint/2010/main" val="3570227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25</a:t>
            </a:fld>
            <a:endParaRPr lang="en-US" altLang="en-US" dirty="0"/>
          </a:p>
        </p:txBody>
      </p:sp>
      <p:sp>
        <p:nvSpPr>
          <p:cNvPr id="4" name="Title 3"/>
          <p:cNvSpPr>
            <a:spLocks noGrp="1"/>
          </p:cNvSpPr>
          <p:nvPr>
            <p:ph type="title"/>
          </p:nvPr>
        </p:nvSpPr>
        <p:spPr/>
        <p:txBody>
          <a:bodyPr/>
          <a:lstStyle/>
          <a:p>
            <a:r>
              <a:rPr lang="en-GB"/>
              <a:t>Cucumber</a:t>
            </a:r>
            <a:endParaRPr lang="en-GB" dirty="0"/>
          </a:p>
        </p:txBody>
      </p:sp>
      <p:sp>
        <p:nvSpPr>
          <p:cNvPr id="2" name="Text Placeholder 1"/>
          <p:cNvSpPr>
            <a:spLocks noGrp="1"/>
          </p:cNvSpPr>
          <p:nvPr>
            <p:ph type="body" sz="quarter" idx="10"/>
          </p:nvPr>
        </p:nvSpPr>
        <p:spPr/>
        <p:txBody>
          <a:bodyPr/>
          <a:lstStyle/>
          <a:p>
            <a:r>
              <a:rPr lang="en-GB"/>
              <a:t>“Until your code is green like a cuke”</a:t>
            </a:r>
            <a:endParaRPr lang="en-GB" dirty="0"/>
          </a:p>
        </p:txBody>
      </p:sp>
      <p:sp>
        <p:nvSpPr>
          <p:cNvPr id="8" name="Footer Placeholder 7"/>
          <p:cNvSpPr>
            <a:spLocks noGrp="1"/>
          </p:cNvSpPr>
          <p:nvPr>
            <p:ph type="ftr" sz="quarter" idx="13"/>
          </p:nvPr>
        </p:nvSpPr>
        <p:spPr/>
        <p:txBody>
          <a:bodyPr/>
          <a:lstStyle/>
          <a:p>
            <a:r>
              <a:rPr lang="en-US"/>
              <a:t>Copyright © 2016 Accenture  All rights reserved.</a:t>
            </a:r>
            <a:endParaRPr lang="en-AU" dirty="0"/>
          </a:p>
        </p:txBody>
      </p:sp>
      <p:sp>
        <p:nvSpPr>
          <p:cNvPr id="11"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grpSp>
        <p:nvGrpSpPr>
          <p:cNvPr id="7" name="Group 6"/>
          <p:cNvGrpSpPr/>
          <p:nvPr/>
        </p:nvGrpSpPr>
        <p:grpSpPr>
          <a:xfrm>
            <a:off x="4581026" y="1808373"/>
            <a:ext cx="4164512" cy="3826979"/>
            <a:chOff x="4581026" y="1796733"/>
            <a:chExt cx="4164512" cy="3826979"/>
          </a:xfrm>
        </p:grpSpPr>
        <p:pic>
          <p:nvPicPr>
            <p:cNvPr id="16" name="Picture 2" descr="https://jessembuthia.files.wordpress.com/2014/02/imac.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899" t="10225" r="22884"/>
            <a:stretch/>
          </p:blipFill>
          <p:spPr bwMode="auto">
            <a:xfrm>
              <a:off x="4581026" y="1796733"/>
              <a:ext cx="4164512" cy="382697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www.masterthought.net/design/img/cucumber.jpg"/>
            <p:cNvPicPr>
              <a:picLocks noChangeAspect="1" noChangeArrowheads="1"/>
            </p:cNvPicPr>
            <p:nvPr/>
          </p:nvPicPr>
          <p:blipFill rotWithShape="1">
            <a:blip r:embed="rId4">
              <a:extLst>
                <a:ext uri="{28A0092B-C50C-407E-A947-70E740481C1C}">
                  <a14:useLocalDpi xmlns:a14="http://schemas.microsoft.com/office/drawing/2010/main" val="0"/>
                </a:ext>
              </a:extLst>
            </a:blip>
            <a:srcRect b="40120"/>
            <a:stretch/>
          </p:blipFill>
          <p:spPr bwMode="auto">
            <a:xfrm>
              <a:off x="4876800" y="1997051"/>
              <a:ext cx="3671888" cy="21987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16864" y="1808373"/>
            <a:ext cx="4164512" cy="3826979"/>
            <a:chOff x="316864" y="1796733"/>
            <a:chExt cx="4164512" cy="3826979"/>
          </a:xfrm>
        </p:grpSpPr>
        <p:pic>
          <p:nvPicPr>
            <p:cNvPr id="13" name="Picture 2" descr="https://jessembuthia.files.wordpress.com/2014/02/imac.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899" t="10225" r="22884"/>
            <a:stretch/>
          </p:blipFill>
          <p:spPr bwMode="auto">
            <a:xfrm>
              <a:off x="316864" y="1796733"/>
              <a:ext cx="4164512" cy="3826979"/>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b="29528"/>
            <a:stretch/>
          </p:blipFill>
          <p:spPr bwMode="auto">
            <a:xfrm>
              <a:off x="616151" y="1997051"/>
              <a:ext cx="3646287" cy="2198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789304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r>
              <a:rPr lang="en-US" altLang="en-US" dirty="0"/>
              <a:t>Page </a:t>
            </a:r>
            <a:fld id="{118706CE-C4CF-4422-AA09-30EBACBA8DBA}" type="slidenum">
              <a:rPr lang="en-US" altLang="en-US" smtClean="0"/>
              <a:pPr/>
              <a:t>26</a:t>
            </a:fld>
            <a:endParaRPr lang="en-US" altLang="en-US" dirty="0"/>
          </a:p>
        </p:txBody>
      </p:sp>
      <p:sp>
        <p:nvSpPr>
          <p:cNvPr id="4" name="Title 3"/>
          <p:cNvSpPr>
            <a:spLocks noGrp="1"/>
          </p:cNvSpPr>
          <p:nvPr>
            <p:ph type="title"/>
          </p:nvPr>
        </p:nvSpPr>
        <p:spPr/>
        <p:txBody>
          <a:bodyPr/>
          <a:lstStyle/>
          <a:p>
            <a:r>
              <a:rPr lang="en-GB"/>
              <a:t>Alternatives</a:t>
            </a:r>
            <a:endParaRPr lang="en-GB" dirty="0"/>
          </a:p>
        </p:txBody>
      </p:sp>
      <p:sp>
        <p:nvSpPr>
          <p:cNvPr id="2" name="Text Placeholder 1"/>
          <p:cNvSpPr>
            <a:spLocks noGrp="1"/>
          </p:cNvSpPr>
          <p:nvPr>
            <p:ph type="body" sz="quarter" idx="10"/>
          </p:nvPr>
        </p:nvSpPr>
        <p:spPr/>
        <p:txBody>
          <a:bodyPr/>
          <a:lstStyle/>
          <a:p>
            <a:r>
              <a:rPr lang="en-GB"/>
              <a:t>Alternatives to Cucumber</a:t>
            </a:r>
            <a:endParaRPr lang="en-GB" dirty="0"/>
          </a:p>
        </p:txBody>
      </p:sp>
      <p:sp>
        <p:nvSpPr>
          <p:cNvPr id="7" name="Footer Placeholder 6"/>
          <p:cNvSpPr>
            <a:spLocks noGrp="1"/>
          </p:cNvSpPr>
          <p:nvPr>
            <p:ph type="ftr" sz="quarter" idx="13"/>
          </p:nvPr>
        </p:nvSpPr>
        <p:spPr/>
        <p:txBody>
          <a:bodyPr/>
          <a:lstStyle/>
          <a:p>
            <a:r>
              <a:rPr lang="en-US"/>
              <a:t>Copyright © 2016 Accenture  All rights reserved.</a:t>
            </a:r>
            <a:endParaRPr lang="en-AU" dirty="0"/>
          </a:p>
        </p:txBody>
      </p:sp>
      <p:sp>
        <p:nvSpPr>
          <p:cNvPr id="14"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sp>
        <p:nvSpPr>
          <p:cNvPr id="16" name="Oval 15"/>
          <p:cNvSpPr/>
          <p:nvPr/>
        </p:nvSpPr>
        <p:spPr>
          <a:xfrm>
            <a:off x="467691" y="1796407"/>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67691" y="2192225"/>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67691" y="3379679"/>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67691" y="2588043"/>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67691" y="2983861"/>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p:cNvSpPr txBox="1">
            <a:spLocks/>
          </p:cNvSpPr>
          <p:nvPr/>
        </p:nvSpPr>
        <p:spPr>
          <a:xfrm>
            <a:off x="455613" y="1695045"/>
            <a:ext cx="8232775" cy="3515570"/>
          </a:xfrm>
          <a:prstGeom prst="rect">
            <a:avLst/>
          </a:prstGeom>
        </p:spPr>
        <p:txBody>
          <a:bodyPr vert="horz" lIns="0" tIns="45720" rIns="0" bIns="0" numCol="2" rtlCol="0">
            <a:noAutofit/>
          </a:bodyPr>
          <a:lstStyle>
            <a:lvl1pPr marL="266700" indent="-177800" eaLnBrk="1" hangingPunct="1">
              <a:spcBef>
                <a:spcPts val="1200"/>
              </a:spcBef>
              <a:buFont typeface="Arial" pitchFamily="34" charset="0"/>
              <a:buChar char="•"/>
              <a:defRPr sz="1800">
                <a:solidFill>
                  <a:schemeClr val="tx2"/>
                </a:solidFill>
                <a:latin typeface="+mn-lt"/>
                <a:ea typeface="Arial" pitchFamily="-105" charset="-52"/>
                <a:cs typeface="Arial" pitchFamily="34" charset="0"/>
              </a:defRPr>
            </a:lvl1pPr>
            <a:lvl2pPr marL="361950" lvl="1" indent="-185738" eaLnBrk="1" hangingPunct="1">
              <a:spcBef>
                <a:spcPts val="1200"/>
              </a:spcBef>
              <a:buFont typeface="Arial" pitchFamily="34" charset="0"/>
              <a:buChar char="–"/>
              <a:defRPr sz="1600">
                <a:solidFill>
                  <a:schemeClr val="tx2"/>
                </a:solidFill>
                <a:latin typeface="+mn-lt"/>
                <a:ea typeface="Arial" pitchFamily="-105" charset="-52"/>
                <a:cs typeface="Arial" pitchFamily="34" charset="0"/>
              </a:defRPr>
            </a:lvl2pPr>
            <a:lvl3pPr marL="538163" indent="-176213"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3pPr>
            <a:lvl4pPr marL="715963" indent="-17780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4pPr>
            <a:lvl5pPr marL="900113" indent="-18415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5pPr>
            <a:lvl6pPr marL="2514600" indent="-228600">
              <a:spcBef>
                <a:spcPct val="20000"/>
              </a:spcBef>
              <a:buFont typeface="Arial" pitchFamily="34" charset="0"/>
              <a:buChar char="•"/>
              <a:defRPr sz="2000">
                <a:latin typeface="+mn-lt"/>
                <a:cs typeface="+mn-cs"/>
              </a:defRPr>
            </a:lvl6pPr>
            <a:lvl7pPr marL="2971800" indent="-228600">
              <a:spcBef>
                <a:spcPct val="20000"/>
              </a:spcBef>
              <a:buFont typeface="Arial" pitchFamily="34" charset="0"/>
              <a:buChar char="•"/>
              <a:defRPr sz="2000">
                <a:latin typeface="+mn-lt"/>
                <a:cs typeface="+mn-cs"/>
              </a:defRPr>
            </a:lvl7pPr>
            <a:lvl8pPr marL="3429000" indent="-228600">
              <a:spcBef>
                <a:spcPct val="20000"/>
              </a:spcBef>
              <a:buFont typeface="Arial" pitchFamily="34" charset="0"/>
              <a:buChar char="•"/>
              <a:defRPr sz="2000">
                <a:latin typeface="+mn-lt"/>
                <a:cs typeface="+mn-cs"/>
              </a:defRPr>
            </a:lvl8pPr>
            <a:lvl9pPr marL="3886200" indent="-228600">
              <a:spcBef>
                <a:spcPct val="20000"/>
              </a:spcBef>
              <a:buFont typeface="Arial" pitchFamily="34" charset="0"/>
              <a:buChar char="•"/>
              <a:defRPr sz="2000">
                <a:latin typeface="+mn-lt"/>
                <a:cs typeface="+mn-cs"/>
              </a:defRPr>
            </a:lvl9pPr>
          </a:lstStyle>
          <a:p>
            <a:pPr marL="263525" lvl="0" indent="0">
              <a:buNone/>
            </a:pPr>
            <a:r>
              <a:rPr lang="en-US" sz="1600" dirty="0" err="1">
                <a:latin typeface="Arial" charset="0"/>
                <a:ea typeface="+mn-ea"/>
                <a:cs typeface="Arial" charset="0"/>
              </a:rPr>
              <a:t>FitNesse</a:t>
            </a:r>
            <a:endParaRPr lang="en-US" sz="1600" dirty="0">
              <a:latin typeface="Arial" charset="0"/>
              <a:ea typeface="+mn-ea"/>
              <a:cs typeface="Arial" charset="0"/>
            </a:endParaRPr>
          </a:p>
          <a:p>
            <a:pPr marL="263525" lvl="0" indent="0">
              <a:buNone/>
            </a:pPr>
            <a:r>
              <a:rPr lang="en-US" sz="1600" dirty="0" err="1">
                <a:latin typeface="Arial" charset="0"/>
                <a:ea typeface="+mn-ea"/>
                <a:cs typeface="Arial" charset="0"/>
              </a:rPr>
              <a:t>easyb</a:t>
            </a:r>
            <a:endParaRPr lang="en-US" sz="1600" dirty="0">
              <a:latin typeface="Arial" charset="0"/>
              <a:ea typeface="+mn-ea"/>
              <a:cs typeface="Arial" charset="0"/>
            </a:endParaRPr>
          </a:p>
          <a:p>
            <a:pPr marL="263525" lvl="0" indent="0">
              <a:buNone/>
            </a:pPr>
            <a:r>
              <a:rPr lang="en-US" sz="1600" dirty="0" err="1">
                <a:latin typeface="Arial" charset="0"/>
                <a:ea typeface="+mn-ea"/>
                <a:cs typeface="Arial" charset="0"/>
              </a:rPr>
              <a:t>JDave</a:t>
            </a:r>
            <a:endParaRPr lang="en-US" sz="1600" dirty="0">
              <a:latin typeface="Arial" charset="0"/>
              <a:ea typeface="+mn-ea"/>
              <a:cs typeface="Arial" charset="0"/>
            </a:endParaRPr>
          </a:p>
          <a:p>
            <a:pPr marL="263525" lvl="0" indent="0">
              <a:buNone/>
            </a:pPr>
            <a:r>
              <a:rPr lang="en-US" sz="1600" dirty="0" err="1">
                <a:latin typeface="Arial" charset="0"/>
                <a:ea typeface="+mn-ea"/>
                <a:cs typeface="Arial" charset="0"/>
              </a:rPr>
              <a:t>Concordion</a:t>
            </a:r>
            <a:endParaRPr lang="en-US" sz="1600" dirty="0">
              <a:latin typeface="Arial" charset="0"/>
              <a:ea typeface="+mn-ea"/>
              <a:cs typeface="Arial" charset="0"/>
            </a:endParaRPr>
          </a:p>
          <a:p>
            <a:pPr marL="263525" lvl="0" indent="0">
              <a:buNone/>
            </a:pPr>
            <a:r>
              <a:rPr lang="en-US" sz="1600" dirty="0" err="1">
                <a:latin typeface="Arial" charset="0"/>
                <a:ea typeface="+mn-ea"/>
                <a:cs typeface="Arial" charset="0"/>
              </a:rPr>
              <a:t>jbehave</a:t>
            </a:r>
            <a:endParaRPr lang="en-US" sz="1600" dirty="0">
              <a:latin typeface="Arial" charset="0"/>
              <a:ea typeface="+mn-ea"/>
              <a:cs typeface="Arial" charset="0"/>
            </a:endParaRPr>
          </a:p>
          <a:p>
            <a:pPr marL="263525" lvl="0" indent="0">
              <a:buNone/>
            </a:pPr>
            <a:endParaRPr lang="en-US" dirty="0">
              <a:solidFill>
                <a:schemeClr val="accent2"/>
              </a:solidFill>
              <a:latin typeface="Arial" charset="0"/>
              <a:ea typeface="+mn-ea"/>
              <a:cs typeface="Arial" charset="0"/>
            </a:endParaRPr>
          </a:p>
          <a:p>
            <a:pPr marL="263525" lvl="0" indent="0">
              <a:buNone/>
            </a:pPr>
            <a:endParaRPr lang="en-US" dirty="0">
              <a:latin typeface="Arial" charset="0"/>
              <a:ea typeface="+mn-ea"/>
              <a:cs typeface="Arial" charset="0"/>
            </a:endParaRPr>
          </a:p>
          <a:p>
            <a:pPr marL="0" indent="0">
              <a:buNone/>
            </a:pPr>
            <a:endParaRPr lang="en-AU" dirty="0"/>
          </a:p>
          <a:p>
            <a:pPr marL="0" indent="0">
              <a:buNone/>
            </a:pPr>
            <a:endParaRPr lang="en-US" dirty="0"/>
          </a:p>
        </p:txBody>
      </p:sp>
    </p:spTree>
    <p:extLst>
      <p:ext uri="{BB962C8B-B14F-4D97-AF65-F5344CB8AC3E}">
        <p14:creationId xmlns:p14="http://schemas.microsoft.com/office/powerpoint/2010/main" val="3775743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27</a:t>
            </a:fld>
            <a:endParaRPr lang="en-US" altLang="en-US" dirty="0"/>
          </a:p>
        </p:txBody>
      </p:sp>
      <p:sp>
        <p:nvSpPr>
          <p:cNvPr id="4" name="Title 3"/>
          <p:cNvSpPr>
            <a:spLocks noGrp="1"/>
          </p:cNvSpPr>
          <p:nvPr>
            <p:ph type="title"/>
          </p:nvPr>
        </p:nvSpPr>
        <p:spPr/>
        <p:txBody>
          <a:bodyPr/>
          <a:lstStyle/>
          <a:p>
            <a:r>
              <a:rPr lang="en-GB"/>
              <a:t>Automated Functional Testing - Selenium</a:t>
            </a:r>
            <a:endParaRPr lang="en-GB" dirty="0"/>
          </a:p>
        </p:txBody>
      </p:sp>
      <p:sp>
        <p:nvSpPr>
          <p:cNvPr id="2" name="Text Placeholder 1"/>
          <p:cNvSpPr>
            <a:spLocks noGrp="1"/>
          </p:cNvSpPr>
          <p:nvPr>
            <p:ph type="body" sz="quarter" idx="10"/>
          </p:nvPr>
        </p:nvSpPr>
        <p:spPr/>
        <p:txBody>
          <a:bodyPr/>
          <a:lstStyle/>
          <a:p>
            <a:r>
              <a:rPr lang="en-GB"/>
              <a:t>Functional testing with Selenium automates browsers</a:t>
            </a:r>
            <a:endParaRPr lang="en-GB" dirty="0"/>
          </a:p>
        </p:txBody>
      </p:sp>
      <p:sp>
        <p:nvSpPr>
          <p:cNvPr id="10" name="Footer Placeholder 9"/>
          <p:cNvSpPr>
            <a:spLocks noGrp="1"/>
          </p:cNvSpPr>
          <p:nvPr>
            <p:ph type="ftr" sz="quarter" idx="13"/>
          </p:nvPr>
        </p:nvSpPr>
        <p:spPr/>
        <p:txBody>
          <a:bodyPr/>
          <a:lstStyle/>
          <a:p>
            <a:r>
              <a:rPr lang="en-US"/>
              <a:t>Copyright © 2016 Accenture  All rights reserved.</a:t>
            </a:r>
            <a:endParaRPr lang="en-AU" dirty="0"/>
          </a:p>
        </p:txBody>
      </p:sp>
      <p:pic>
        <p:nvPicPr>
          <p:cNvPr id="5122" name="Picture 2" descr="Selenium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200" y="490336"/>
            <a:ext cx="783992" cy="7095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55612" y="6174612"/>
            <a:ext cx="6588367" cy="200055"/>
          </a:xfrm>
          <a:prstGeom prst="rect">
            <a:avLst/>
          </a:prstGeom>
        </p:spPr>
        <p:txBody>
          <a:bodyPr lIns="0" tIns="0" rIns="0" bIns="0">
            <a:noAutofit/>
          </a:bodyPr>
          <a:lstStyle/>
          <a:p>
            <a:r>
              <a:rPr lang="en-GB" sz="900" dirty="0">
                <a:hlinkClick r:id="rId4"/>
              </a:rPr>
              <a:t>https://www.varnish-software.com/blog/selenium-grid-parallel-automation-testing-varnish-administration-console</a:t>
            </a:r>
            <a:r>
              <a:rPr lang="en-GB" sz="900" dirty="0"/>
              <a:t> </a:t>
            </a:r>
          </a:p>
        </p:txBody>
      </p:sp>
      <p:sp>
        <p:nvSpPr>
          <p:cNvPr id="13"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sp>
        <p:nvSpPr>
          <p:cNvPr id="6" name="Rectangle 5"/>
          <p:cNvSpPr/>
          <p:nvPr/>
        </p:nvSpPr>
        <p:spPr>
          <a:xfrm>
            <a:off x="454660" y="2763533"/>
            <a:ext cx="8227377" cy="431409"/>
          </a:xfrm>
          <a:prstGeom prst="rect">
            <a:avLst/>
          </a:prstGeom>
          <a:solidFill>
            <a:schemeClr val="accent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Test</a:t>
            </a:r>
            <a:br>
              <a:rPr lang="en-US" sz="1100" dirty="0"/>
            </a:br>
            <a:r>
              <a:rPr lang="en-US" sz="1000" dirty="0"/>
              <a:t>Series of selenium commands</a:t>
            </a:r>
          </a:p>
        </p:txBody>
      </p:sp>
      <p:sp>
        <p:nvSpPr>
          <p:cNvPr id="15" name="Rectangle 14"/>
          <p:cNvSpPr/>
          <p:nvPr/>
        </p:nvSpPr>
        <p:spPr>
          <a:xfrm>
            <a:off x="454660" y="3426759"/>
            <a:ext cx="8227378" cy="697347"/>
          </a:xfrm>
          <a:prstGeom prst="rect">
            <a:avLst/>
          </a:prstGeom>
          <a:solidFill>
            <a:schemeClr val="accent5"/>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Selenium Grid </a:t>
            </a:r>
            <a:r>
              <a:rPr lang="en-US" sz="1000" dirty="0"/>
              <a:t>(A java-based command line server)</a:t>
            </a:r>
          </a:p>
          <a:p>
            <a:pPr algn="ctr"/>
            <a:r>
              <a:rPr lang="en-US" sz="1000" dirty="0"/>
              <a:t>Coordinates several Selenium RC servers to execute multiple tests on different browsers and platforms concurrently </a:t>
            </a:r>
          </a:p>
        </p:txBody>
      </p:sp>
      <p:sp>
        <p:nvSpPr>
          <p:cNvPr id="16" name="Rectangle 15"/>
          <p:cNvSpPr/>
          <p:nvPr/>
        </p:nvSpPr>
        <p:spPr>
          <a:xfrm>
            <a:off x="454660" y="4355923"/>
            <a:ext cx="3860759" cy="826730"/>
          </a:xfrm>
          <a:prstGeom prst="rect">
            <a:avLst/>
          </a:prstGeom>
          <a:solidFill>
            <a:schemeClr val="accent3"/>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200" dirty="0"/>
              <a:t>Selenium Remote Control 1</a:t>
            </a:r>
            <a:br>
              <a:rPr lang="en-US" sz="1100" dirty="0"/>
            </a:br>
            <a:r>
              <a:rPr lang="en-US" sz="1000" dirty="0"/>
              <a:t> (A java-based command line server)</a:t>
            </a:r>
          </a:p>
          <a:p>
            <a:pPr algn="ctr"/>
            <a:r>
              <a:rPr lang="en-US" sz="1000" dirty="0"/>
              <a:t>Starts up browsers one-at-a-time and then runs the tests</a:t>
            </a:r>
          </a:p>
        </p:txBody>
      </p:sp>
      <p:sp>
        <p:nvSpPr>
          <p:cNvPr id="18" name="Rectangle 17"/>
          <p:cNvSpPr/>
          <p:nvPr/>
        </p:nvSpPr>
        <p:spPr>
          <a:xfrm>
            <a:off x="4827629" y="4355924"/>
            <a:ext cx="3860759" cy="826730"/>
          </a:xfrm>
          <a:prstGeom prst="rect">
            <a:avLst/>
          </a:prstGeom>
          <a:solidFill>
            <a:schemeClr val="accent3"/>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600"/>
              </a:spcAft>
            </a:pPr>
            <a:r>
              <a:rPr lang="en-US" sz="1200" dirty="0">
                <a:solidFill>
                  <a:srgbClr val="FFFFFF"/>
                </a:solidFill>
              </a:rPr>
              <a:t>Selenium Remote Control 2</a:t>
            </a:r>
            <a:br>
              <a:rPr lang="en-US" sz="1100" dirty="0">
                <a:solidFill>
                  <a:srgbClr val="FFFFFF"/>
                </a:solidFill>
              </a:rPr>
            </a:br>
            <a:r>
              <a:rPr lang="en-US" sz="1000" dirty="0">
                <a:solidFill>
                  <a:srgbClr val="FFFFFF"/>
                </a:solidFill>
              </a:rPr>
              <a:t> (A java-based command line server)</a:t>
            </a:r>
          </a:p>
          <a:p>
            <a:pPr lvl="0" algn="ctr"/>
            <a:r>
              <a:rPr lang="en-US" sz="1000" dirty="0">
                <a:solidFill>
                  <a:srgbClr val="FFFFFF"/>
                </a:solidFill>
              </a:rPr>
              <a:t>Starts up browsers one-at-a-time and then runs the tests</a:t>
            </a:r>
          </a:p>
        </p:txBody>
      </p:sp>
      <p:grpSp>
        <p:nvGrpSpPr>
          <p:cNvPr id="27" name="Group 26"/>
          <p:cNvGrpSpPr/>
          <p:nvPr/>
        </p:nvGrpSpPr>
        <p:grpSpPr>
          <a:xfrm>
            <a:off x="461010" y="5414470"/>
            <a:ext cx="8227378" cy="656904"/>
            <a:chOff x="461010" y="5414470"/>
            <a:chExt cx="8227378" cy="656904"/>
          </a:xfrm>
        </p:grpSpPr>
        <p:sp>
          <p:nvSpPr>
            <p:cNvPr id="26" name="Rectangle 25"/>
            <p:cNvSpPr/>
            <p:nvPr/>
          </p:nvSpPr>
          <p:spPr>
            <a:xfrm>
              <a:off x="461010" y="5414470"/>
              <a:ext cx="8227378" cy="656904"/>
            </a:xfrm>
            <a:prstGeom prst="rect">
              <a:avLst/>
            </a:prstGeom>
            <a:solidFill>
              <a:schemeClr val="bg2">
                <a:lumMod val="20000"/>
                <a:lumOff val="80000"/>
              </a:schemeClr>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nvGrpSpPr>
            <p:cNvPr id="24" name="Group 23"/>
            <p:cNvGrpSpPr/>
            <p:nvPr/>
          </p:nvGrpSpPr>
          <p:grpSpPr>
            <a:xfrm>
              <a:off x="3373769" y="5434692"/>
              <a:ext cx="2401860" cy="616460"/>
              <a:chOff x="2788473" y="5340834"/>
              <a:chExt cx="2401860" cy="616460"/>
            </a:xfrm>
          </p:grpSpPr>
          <p:pic>
            <p:nvPicPr>
              <p:cNvPr id="4098" name="Picture 2" descr="https://www.mozilla.org/media/img/styleguide/identity/firefox/guidelines-logo.7ea045a4e288.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88473" y="5389563"/>
                <a:ext cx="534929" cy="5449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upload.wikimedia.org/wikipedia/commons/thumb/d/d0/Opera_O.svg/2000px-Opera_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67813" y="5340834"/>
                <a:ext cx="587590" cy="58759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vignette3.wikia.nocookie.net/logopedia/images/d/d0/IE6.png/revision/latest?cb=2012122123262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99815" y="5366776"/>
                <a:ext cx="590518" cy="590518"/>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30" name="Straight Arrow Connector 29"/>
          <p:cNvCxnSpPr>
            <a:stCxn id="6" idx="2"/>
            <a:endCxn id="15" idx="0"/>
          </p:cNvCxnSpPr>
          <p:nvPr/>
        </p:nvCxnSpPr>
        <p:spPr>
          <a:xfrm>
            <a:off x="4568349" y="3194942"/>
            <a:ext cx="0" cy="231817"/>
          </a:xfrm>
          <a:prstGeom prst="straightConnector1">
            <a:avLst/>
          </a:prstGeom>
          <a:ln w="127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574699" y="3187739"/>
            <a:ext cx="1010748" cy="246221"/>
          </a:xfrm>
          <a:prstGeom prst="rect">
            <a:avLst/>
          </a:prstGeom>
          <a:noFill/>
        </p:spPr>
        <p:txBody>
          <a:bodyPr wrap="square" rtlCol="0">
            <a:spAutoFit/>
          </a:bodyPr>
          <a:lstStyle/>
          <a:p>
            <a:r>
              <a:rPr lang="en-US" sz="1000" dirty="0">
                <a:solidFill>
                  <a:schemeClr val="tx2"/>
                </a:solidFill>
              </a:rPr>
              <a:t>Sent to</a:t>
            </a:r>
          </a:p>
        </p:txBody>
      </p:sp>
      <p:cxnSp>
        <p:nvCxnSpPr>
          <p:cNvPr id="37" name="Straight Arrow Connector 36"/>
          <p:cNvCxnSpPr/>
          <p:nvPr/>
        </p:nvCxnSpPr>
        <p:spPr>
          <a:xfrm>
            <a:off x="2385039" y="4125495"/>
            <a:ext cx="0" cy="231817"/>
          </a:xfrm>
          <a:prstGeom prst="straightConnector1">
            <a:avLst/>
          </a:prstGeom>
          <a:ln w="127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758008" y="4125495"/>
            <a:ext cx="0" cy="231817"/>
          </a:xfrm>
          <a:prstGeom prst="straightConnector1">
            <a:avLst/>
          </a:prstGeom>
          <a:ln w="127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385039" y="5180649"/>
            <a:ext cx="0" cy="231817"/>
          </a:xfrm>
          <a:prstGeom prst="straightConnector1">
            <a:avLst/>
          </a:prstGeom>
          <a:ln w="127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758008" y="5180649"/>
            <a:ext cx="0" cy="231817"/>
          </a:xfrm>
          <a:prstGeom prst="straightConnector1">
            <a:avLst/>
          </a:prstGeom>
          <a:ln w="127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p:cNvSpPr txBox="1">
            <a:spLocks/>
          </p:cNvSpPr>
          <p:nvPr/>
        </p:nvSpPr>
        <p:spPr>
          <a:xfrm>
            <a:off x="455613" y="1576801"/>
            <a:ext cx="8232775" cy="109665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r>
              <a:rPr lang="en-GB" dirty="0"/>
              <a:t>Functional testing is testing of the application’s </a:t>
            </a:r>
            <a:br>
              <a:rPr lang="en-GB" dirty="0"/>
            </a:br>
            <a:r>
              <a:rPr lang="en-GB" dirty="0"/>
              <a:t>user interface that determines how the application and the user</a:t>
            </a:r>
            <a:br>
              <a:rPr lang="en-GB" dirty="0"/>
            </a:br>
            <a:r>
              <a:rPr lang="en-GB" dirty="0"/>
              <a:t>interact and whether the application performs properly.</a:t>
            </a:r>
          </a:p>
          <a:p>
            <a:pPr marL="180000" indent="-180000"/>
            <a:r>
              <a:rPr lang="en-GB" dirty="0"/>
              <a:t>Usually we ant to parallelise this as much as possible using a grid</a:t>
            </a:r>
          </a:p>
          <a:p>
            <a:endParaRPr lang="en-GB" dirty="0"/>
          </a:p>
          <a:p>
            <a:endParaRPr lang="en-GB" dirty="0"/>
          </a:p>
        </p:txBody>
      </p:sp>
    </p:spTree>
    <p:extLst>
      <p:ext uri="{BB962C8B-B14F-4D97-AF65-F5344CB8AC3E}">
        <p14:creationId xmlns:p14="http://schemas.microsoft.com/office/powerpoint/2010/main" val="1863581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28</a:t>
            </a:fld>
            <a:endParaRPr lang="en-US" altLang="en-US" dirty="0"/>
          </a:p>
        </p:txBody>
      </p:sp>
      <p:sp>
        <p:nvSpPr>
          <p:cNvPr id="4" name="Title 3"/>
          <p:cNvSpPr>
            <a:spLocks noGrp="1"/>
          </p:cNvSpPr>
          <p:nvPr>
            <p:ph type="title"/>
          </p:nvPr>
        </p:nvSpPr>
        <p:spPr/>
        <p:txBody>
          <a:bodyPr/>
          <a:lstStyle/>
          <a:p>
            <a:r>
              <a:rPr lang="en-GB"/>
              <a:t>Automated Functional Testing - Selenium</a:t>
            </a:r>
            <a:endParaRPr lang="en-GB" dirty="0"/>
          </a:p>
        </p:txBody>
      </p:sp>
      <p:sp>
        <p:nvSpPr>
          <p:cNvPr id="2" name="Text Placeholder 1"/>
          <p:cNvSpPr>
            <a:spLocks noGrp="1"/>
          </p:cNvSpPr>
          <p:nvPr>
            <p:ph type="body" sz="quarter" idx="10"/>
          </p:nvPr>
        </p:nvSpPr>
        <p:spPr/>
        <p:txBody>
          <a:bodyPr/>
          <a:lstStyle/>
          <a:p>
            <a:r>
              <a:rPr lang="en-GB"/>
              <a:t>Selenium Hub/Grid View</a:t>
            </a:r>
            <a:endParaRPr lang="en-GB" dirty="0"/>
          </a:p>
        </p:txBody>
      </p:sp>
      <p:sp>
        <p:nvSpPr>
          <p:cNvPr id="11" name="Footer Placeholder 10"/>
          <p:cNvSpPr>
            <a:spLocks noGrp="1"/>
          </p:cNvSpPr>
          <p:nvPr>
            <p:ph type="ftr" sz="quarter" idx="13"/>
          </p:nvPr>
        </p:nvSpPr>
        <p:spPr/>
        <p:txBody>
          <a:bodyPr/>
          <a:lstStyle/>
          <a:p>
            <a:r>
              <a:rPr lang="en-US"/>
              <a:t>Copyright © 2016 Accenture  All rights reserved.</a:t>
            </a:r>
            <a:endParaRPr lang="en-AU" dirty="0"/>
          </a:p>
        </p:txBody>
      </p:sp>
      <p:sp>
        <p:nvSpPr>
          <p:cNvPr id="10"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grpSp>
        <p:nvGrpSpPr>
          <p:cNvPr id="3" name="Group 2"/>
          <p:cNvGrpSpPr/>
          <p:nvPr/>
        </p:nvGrpSpPr>
        <p:grpSpPr>
          <a:xfrm>
            <a:off x="291464" y="1796733"/>
            <a:ext cx="4943475" cy="4542807"/>
            <a:chOff x="6115050" y="2487329"/>
            <a:chExt cx="3086100" cy="2835972"/>
          </a:xfrm>
        </p:grpSpPr>
        <p:pic>
          <p:nvPicPr>
            <p:cNvPr id="2050" name="Picture 2" descr="https://jessembuthia.files.wordpress.com/2014/02/imac.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899" t="10225" r="22884"/>
            <a:stretch/>
          </p:blipFill>
          <p:spPr bwMode="auto">
            <a:xfrm>
              <a:off x="6115050" y="2487329"/>
              <a:ext cx="3086100" cy="28359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4"/>
            <a:srcRect l="338" r="32900"/>
            <a:stretch/>
          </p:blipFill>
          <p:spPr>
            <a:xfrm>
              <a:off x="6333648" y="2645570"/>
              <a:ext cx="2700815" cy="1616868"/>
            </a:xfrm>
            <a:prstGeom prst="rect">
              <a:avLst/>
            </a:prstGeom>
          </p:spPr>
        </p:pic>
      </p:grpSp>
    </p:spTree>
    <p:extLst>
      <p:ext uri="{BB962C8B-B14F-4D97-AF65-F5344CB8AC3E}">
        <p14:creationId xmlns:p14="http://schemas.microsoft.com/office/powerpoint/2010/main" val="4029394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29</a:t>
            </a:fld>
            <a:endParaRPr lang="en-US" altLang="en-US" dirty="0"/>
          </a:p>
        </p:txBody>
      </p:sp>
      <p:sp>
        <p:nvSpPr>
          <p:cNvPr id="4" name="Title 3"/>
          <p:cNvSpPr>
            <a:spLocks noGrp="1"/>
          </p:cNvSpPr>
          <p:nvPr>
            <p:ph type="title"/>
          </p:nvPr>
        </p:nvSpPr>
        <p:spPr/>
        <p:txBody>
          <a:bodyPr/>
          <a:lstStyle/>
          <a:p>
            <a:r>
              <a:rPr lang="en-GB"/>
              <a:t>Automated Security Testing – OWASP Zed </a:t>
            </a:r>
            <a:br>
              <a:rPr lang="en-GB"/>
            </a:br>
            <a:r>
              <a:rPr lang="en-GB"/>
              <a:t>Attack Proxy (ZAP)</a:t>
            </a:r>
            <a:endParaRPr lang="en-GB" dirty="0"/>
          </a:p>
        </p:txBody>
      </p:sp>
      <p:sp>
        <p:nvSpPr>
          <p:cNvPr id="2" name="Text Placeholder 1"/>
          <p:cNvSpPr>
            <a:spLocks noGrp="1"/>
          </p:cNvSpPr>
          <p:nvPr>
            <p:ph type="body" sz="quarter" idx="10"/>
          </p:nvPr>
        </p:nvSpPr>
        <p:spPr/>
        <p:txBody>
          <a:bodyPr/>
          <a:lstStyle/>
          <a:p>
            <a:r>
              <a:rPr lang="en-GB"/>
              <a:t>Security Integration Testing with Selenium</a:t>
            </a:r>
            <a:endParaRPr lang="en-GB" dirty="0"/>
          </a:p>
        </p:txBody>
      </p:sp>
      <p:sp>
        <p:nvSpPr>
          <p:cNvPr id="8" name="Footer Placeholder 7"/>
          <p:cNvSpPr>
            <a:spLocks noGrp="1"/>
          </p:cNvSpPr>
          <p:nvPr>
            <p:ph type="ftr" sz="quarter" idx="13"/>
          </p:nvPr>
        </p:nvSpPr>
        <p:spPr/>
        <p:txBody>
          <a:bodyPr/>
          <a:lstStyle/>
          <a:p>
            <a:r>
              <a:rPr lang="en-US"/>
              <a:t>Copyright © 2016 Accenture  All rights reserved.</a:t>
            </a:r>
            <a:endParaRPr lang="en-AU" dirty="0"/>
          </a:p>
        </p:txBody>
      </p:sp>
      <p:pic>
        <p:nvPicPr>
          <p:cNvPr id="1026" name="Picture 2" descr="http://www.chmag.in/system/files/imagecache/200xXX/header_1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5523" y="407392"/>
            <a:ext cx="740965" cy="740965"/>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sp>
        <p:nvSpPr>
          <p:cNvPr id="11" name="Content Placeholder 2"/>
          <p:cNvSpPr txBox="1">
            <a:spLocks/>
          </p:cNvSpPr>
          <p:nvPr/>
        </p:nvSpPr>
        <p:spPr>
          <a:xfrm>
            <a:off x="455613" y="1697301"/>
            <a:ext cx="8232775" cy="3229880"/>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spcAft>
                <a:spcPts val="1200"/>
              </a:spcAft>
            </a:pPr>
            <a:r>
              <a:rPr lang="en-GB" dirty="0"/>
              <a:t>Free open source penetration security tool for vulnerability discovery.</a:t>
            </a:r>
          </a:p>
          <a:p>
            <a:pPr marL="180000" indent="-180000">
              <a:spcAft>
                <a:spcPts val="200"/>
              </a:spcAft>
            </a:pPr>
            <a:r>
              <a:rPr lang="en-GB" dirty="0"/>
              <a:t>Scans HTTP Requests/Responses against the Common Vulnerabilities</a:t>
            </a:r>
            <a:br>
              <a:rPr lang="en-GB" dirty="0"/>
            </a:br>
            <a:r>
              <a:rPr lang="en-GB" dirty="0"/>
              <a:t>and Exposures (CVE) database</a:t>
            </a:r>
          </a:p>
          <a:p>
            <a:pPr marL="360000" lvl="1" indent="-180000">
              <a:spcAft>
                <a:spcPts val="200"/>
              </a:spcAft>
            </a:pPr>
            <a:r>
              <a:rPr lang="en-GB" dirty="0"/>
              <a:t>SQL Injections</a:t>
            </a:r>
          </a:p>
          <a:p>
            <a:pPr marL="360000" lvl="1" indent="-180000">
              <a:spcAft>
                <a:spcPts val="200"/>
              </a:spcAft>
            </a:pPr>
            <a:r>
              <a:rPr lang="en-GB" dirty="0"/>
              <a:t>Cross-site scripting attacks</a:t>
            </a:r>
          </a:p>
          <a:p>
            <a:pPr marL="360000" lvl="1" indent="-180000">
              <a:spcAft>
                <a:spcPts val="1200"/>
              </a:spcAft>
            </a:pPr>
            <a:r>
              <a:rPr lang="en-GB" dirty="0"/>
              <a:t>Information disclosure (session IDs </a:t>
            </a:r>
            <a:r>
              <a:rPr lang="en-GB" dirty="0" err="1"/>
              <a:t>etc</a:t>
            </a:r>
            <a:r>
              <a:rPr lang="en-GB" dirty="0"/>
              <a:t>)</a:t>
            </a:r>
          </a:p>
          <a:p>
            <a:pPr marL="180000" indent="-180000">
              <a:spcAft>
                <a:spcPts val="1200"/>
              </a:spcAft>
            </a:pPr>
            <a:r>
              <a:rPr lang="en-GB" dirty="0"/>
              <a:t>Route your Selenium functional tests through the intercepting proxy.</a:t>
            </a:r>
          </a:p>
          <a:p>
            <a:pPr marL="180000" indent="-180000">
              <a:spcAft>
                <a:spcPts val="1200"/>
              </a:spcAft>
            </a:pPr>
            <a:r>
              <a:rPr lang="en-GB" dirty="0"/>
              <a:t>Generate XML/HTML Vulnerability reports.</a:t>
            </a:r>
          </a:p>
          <a:p>
            <a:pPr>
              <a:spcAft>
                <a:spcPts val="1200"/>
              </a:spcAft>
            </a:pPr>
            <a:endParaRPr lang="en-GB" dirty="0"/>
          </a:p>
        </p:txBody>
      </p:sp>
    </p:spTree>
    <p:extLst>
      <p:ext uri="{BB962C8B-B14F-4D97-AF65-F5344CB8AC3E}">
        <p14:creationId xmlns:p14="http://schemas.microsoft.com/office/powerpoint/2010/main" val="1180708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9"/>
          <p:cNvSpPr>
            <a:spLocks noGrp="1"/>
          </p:cNvSpPr>
          <p:nvPr>
            <p:ph type="sldNum" sz="quarter" idx="12"/>
          </p:nvPr>
        </p:nvSpPr>
        <p:spPr/>
        <p:txBody>
          <a:bodyPr/>
          <a:lstStyle/>
          <a:p>
            <a:r>
              <a:rPr lang="en-US"/>
              <a:t>Page </a:t>
            </a:r>
            <a:fld id="{90CBDC3A-D49F-4631-A8C7-55D59B33E5FA}" type="slidenum">
              <a:rPr lang="en-US" smtClean="0"/>
              <a:pPr/>
              <a:t>3</a:t>
            </a:fld>
            <a:endParaRPr lang="en-US" dirty="0"/>
          </a:p>
        </p:txBody>
      </p:sp>
      <p:sp>
        <p:nvSpPr>
          <p:cNvPr id="4" name="Title 3"/>
          <p:cNvSpPr>
            <a:spLocks noGrp="1"/>
          </p:cNvSpPr>
          <p:nvPr>
            <p:ph type="title"/>
          </p:nvPr>
        </p:nvSpPr>
        <p:spPr/>
        <p:txBody>
          <a:bodyPr/>
          <a:lstStyle/>
          <a:p>
            <a:r>
              <a:rPr lang="en-GB"/>
              <a:t>Code Quality</a:t>
            </a:r>
            <a:endParaRPr lang="en-GB" dirty="0"/>
          </a:p>
        </p:txBody>
      </p:sp>
      <p:sp>
        <p:nvSpPr>
          <p:cNvPr id="2" name="Text Placeholder 1"/>
          <p:cNvSpPr>
            <a:spLocks noGrp="1"/>
          </p:cNvSpPr>
          <p:nvPr>
            <p:ph type="body" sz="quarter" idx="10"/>
          </p:nvPr>
        </p:nvSpPr>
        <p:spPr/>
        <p:txBody>
          <a:bodyPr/>
          <a:lstStyle/>
          <a:p>
            <a:r>
              <a:rPr lang="en-GB"/>
              <a:t>Why do we test?</a:t>
            </a:r>
            <a:endParaRPr lang="en-GB" dirty="0"/>
          </a:p>
        </p:txBody>
      </p:sp>
      <p:sp>
        <p:nvSpPr>
          <p:cNvPr id="14" name="Footer Placeholder 13"/>
          <p:cNvSpPr>
            <a:spLocks noGrp="1"/>
          </p:cNvSpPr>
          <p:nvPr>
            <p:ph type="ftr" sz="quarter" idx="13"/>
          </p:nvPr>
        </p:nvSpPr>
        <p:spPr/>
        <p:txBody>
          <a:bodyPr/>
          <a:lstStyle/>
          <a:p>
            <a:r>
              <a:rPr lang="en-US"/>
              <a:t>Copyright © 2016 Accenture  All rights reserved.</a:t>
            </a:r>
            <a:endParaRPr lang="en-AU" dirty="0"/>
          </a:p>
        </p:txBody>
      </p:sp>
      <p:sp>
        <p:nvSpPr>
          <p:cNvPr id="6" name="Rectangle 5"/>
          <p:cNvSpPr/>
          <p:nvPr/>
        </p:nvSpPr>
        <p:spPr>
          <a:xfrm rot="2347805">
            <a:off x="7421023" y="3931770"/>
            <a:ext cx="275334" cy="14690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t>
            </a:r>
          </a:p>
        </p:txBody>
      </p:sp>
      <p:sp>
        <p:nvSpPr>
          <p:cNvPr id="7" name="TextBox 6"/>
          <p:cNvSpPr txBox="1"/>
          <p:nvPr/>
        </p:nvSpPr>
        <p:spPr>
          <a:xfrm>
            <a:off x="4917861" y="4927463"/>
            <a:ext cx="2330664" cy="349387"/>
          </a:xfrm>
          <a:prstGeom prst="rect">
            <a:avLst/>
          </a:prstGeom>
          <a:noFill/>
        </p:spPr>
        <p:txBody>
          <a:bodyPr wrap="square" lIns="0" tIns="0" rIns="0" bIns="0" rtlCol="0">
            <a:noAutofit/>
          </a:bodyPr>
          <a:lstStyle/>
          <a:p>
            <a:r>
              <a:rPr lang="en-GB" sz="1000" dirty="0"/>
              <a:t>Source: </a:t>
            </a:r>
            <a:r>
              <a:rPr lang="en-GB" sz="1000" dirty="0">
                <a:hlinkClick r:id="rId3"/>
              </a:rPr>
              <a:t>http://www.osnews.com/comics</a:t>
            </a:r>
            <a:endParaRPr lang="en-GB" sz="1000" dirty="0"/>
          </a:p>
          <a:p>
            <a:r>
              <a:rPr lang="en-GB" sz="1000" dirty="0"/>
              <a:t>N.B. WTF = Why The Face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5853" y="1690266"/>
            <a:ext cx="3320566" cy="3020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26438" y="4316589"/>
            <a:ext cx="4572000" cy="369332"/>
          </a:xfrm>
          <a:prstGeom prst="rect">
            <a:avLst/>
          </a:prstGeom>
        </p:spPr>
        <p:txBody>
          <a:bodyPr>
            <a:spAutoFit/>
          </a:bodyPr>
          <a:lstStyle/>
          <a:p>
            <a:endParaRPr lang="en-GB" dirty="0"/>
          </a:p>
        </p:txBody>
      </p:sp>
      <p:grpSp>
        <p:nvGrpSpPr>
          <p:cNvPr id="9" name="Group 8"/>
          <p:cNvGrpSpPr/>
          <p:nvPr/>
        </p:nvGrpSpPr>
        <p:grpSpPr>
          <a:xfrm>
            <a:off x="449097" y="1690266"/>
            <a:ext cx="4010025" cy="1167234"/>
            <a:chOff x="449097" y="1690266"/>
            <a:chExt cx="4010025" cy="1167234"/>
          </a:xfrm>
        </p:grpSpPr>
        <p:sp>
          <p:nvSpPr>
            <p:cNvPr id="23" name="Oval 22"/>
            <p:cNvSpPr/>
            <p:nvPr/>
          </p:nvSpPr>
          <p:spPr>
            <a:xfrm>
              <a:off x="467691" y="2673351"/>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49097" y="1690266"/>
              <a:ext cx="4010025" cy="1167234"/>
              <a:chOff x="449097" y="1690266"/>
              <a:chExt cx="4010025" cy="1167234"/>
            </a:xfrm>
          </p:grpSpPr>
          <p:sp>
            <p:nvSpPr>
              <p:cNvPr id="21" name="Oval 20"/>
              <p:cNvSpPr/>
              <p:nvPr/>
            </p:nvSpPr>
            <p:spPr>
              <a:xfrm>
                <a:off x="467691" y="1778349"/>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67691" y="2108549"/>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p:cNvSpPr txBox="1">
                <a:spLocks/>
              </p:cNvSpPr>
              <p:nvPr/>
            </p:nvSpPr>
            <p:spPr>
              <a:xfrm>
                <a:off x="449097" y="1690266"/>
                <a:ext cx="4010025" cy="1167234"/>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1463" indent="0">
                  <a:buNone/>
                </a:pPr>
                <a:r>
                  <a:rPr lang="en-US" dirty="0"/>
                  <a:t>Utility of the software “fit for purpose”</a:t>
                </a:r>
              </a:p>
              <a:p>
                <a:pPr marL="271463" indent="0">
                  <a:buNone/>
                </a:pPr>
                <a:r>
                  <a:rPr lang="en-US" dirty="0"/>
                  <a:t>How well the software is designed </a:t>
                </a:r>
                <a:br>
                  <a:rPr lang="en-US" dirty="0"/>
                </a:br>
                <a:r>
                  <a:rPr lang="en-US" dirty="0"/>
                  <a:t>and implemented</a:t>
                </a:r>
              </a:p>
              <a:p>
                <a:pPr marL="271463" indent="0">
                  <a:buNone/>
                </a:pPr>
                <a:r>
                  <a:rPr lang="en-US" dirty="0"/>
                  <a:t>Standards will be subjective</a:t>
                </a:r>
              </a:p>
              <a:p>
                <a:pPr marL="271463" indent="0">
                  <a:buNone/>
                </a:pPr>
                <a:endParaRPr lang="en-US" dirty="0"/>
              </a:p>
              <a:p>
                <a:pPr marL="271463" indent="0">
                  <a:buNone/>
                </a:pPr>
                <a:endParaRPr lang="en-US" dirty="0"/>
              </a:p>
            </p:txBody>
          </p:sp>
        </p:grpSp>
      </p:grpSp>
      <p:grpSp>
        <p:nvGrpSpPr>
          <p:cNvPr id="8" name="Group 7"/>
          <p:cNvGrpSpPr/>
          <p:nvPr/>
        </p:nvGrpSpPr>
        <p:grpSpPr>
          <a:xfrm>
            <a:off x="449097" y="3566937"/>
            <a:ext cx="4010025" cy="1360525"/>
            <a:chOff x="449097" y="3566937"/>
            <a:chExt cx="4010025" cy="1360525"/>
          </a:xfrm>
        </p:grpSpPr>
        <p:sp>
          <p:nvSpPr>
            <p:cNvPr id="31" name="Oval 30"/>
            <p:cNvSpPr/>
            <p:nvPr/>
          </p:nvSpPr>
          <p:spPr>
            <a:xfrm>
              <a:off x="467691" y="3655021"/>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67691" y="3985221"/>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7691" y="4316589"/>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2"/>
            <p:cNvSpPr txBox="1">
              <a:spLocks/>
            </p:cNvSpPr>
            <p:nvPr/>
          </p:nvSpPr>
          <p:spPr>
            <a:xfrm>
              <a:off x="449097" y="3566937"/>
              <a:ext cx="4010025" cy="1360525"/>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1463" indent="0">
                <a:buNone/>
              </a:pPr>
              <a:r>
                <a:rPr lang="en-US" dirty="0"/>
                <a:t>Maintenance cost</a:t>
              </a:r>
            </a:p>
            <a:p>
              <a:pPr marL="271463" indent="0">
                <a:buNone/>
              </a:pPr>
              <a:r>
                <a:rPr lang="en-US" dirty="0"/>
                <a:t>Technical Debt</a:t>
              </a:r>
            </a:p>
            <a:p>
              <a:pPr marL="271463" indent="0">
                <a:buNone/>
              </a:pPr>
              <a:r>
                <a:rPr lang="en-US" dirty="0"/>
                <a:t>More people will read the code than write</a:t>
              </a:r>
            </a:p>
            <a:p>
              <a:pPr marL="271463" indent="0">
                <a:buNone/>
              </a:pPr>
              <a:r>
                <a:rPr lang="en-US" dirty="0"/>
                <a:t>Risk e.g. of Financial losses</a:t>
              </a:r>
            </a:p>
          </p:txBody>
        </p:sp>
        <p:sp>
          <p:nvSpPr>
            <p:cNvPr id="36" name="Oval 35"/>
            <p:cNvSpPr/>
            <p:nvPr/>
          </p:nvSpPr>
          <p:spPr>
            <a:xfrm>
              <a:off x="467691" y="4632994"/>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8" name="Straight Connector 37"/>
          <p:cNvCxnSpPr/>
          <p:nvPr/>
        </p:nvCxnSpPr>
        <p:spPr>
          <a:xfrm>
            <a:off x="4573588" y="1690266"/>
            <a:ext cx="0" cy="3853284"/>
          </a:xfrm>
          <a:prstGeom prst="line">
            <a:avLst/>
          </a:prstGeom>
          <a:ln w="1270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Content Placeholder 2"/>
          <p:cNvSpPr txBox="1">
            <a:spLocks/>
          </p:cNvSpPr>
          <p:nvPr/>
        </p:nvSpPr>
        <p:spPr>
          <a:xfrm>
            <a:off x="457073" y="3224213"/>
            <a:ext cx="4117975" cy="274637"/>
          </a:xfrm>
          <a:prstGeom prst="rect">
            <a:avLst/>
          </a:prstGeom>
        </p:spPr>
        <p:txBody>
          <a:bodyPr vert="horz" lIns="0" tIns="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700" b="1" dirty="0">
                <a:solidFill>
                  <a:schemeClr val="accent2"/>
                </a:solidFill>
              </a:rPr>
              <a:t>Typical considerations of owning tests:</a:t>
            </a:r>
          </a:p>
        </p:txBody>
      </p:sp>
    </p:spTree>
    <p:extLst>
      <p:ext uri="{BB962C8B-B14F-4D97-AF65-F5344CB8AC3E}">
        <p14:creationId xmlns:p14="http://schemas.microsoft.com/office/powerpoint/2010/main" val="290102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30</a:t>
            </a:fld>
            <a:endParaRPr lang="en-US" altLang="en-US" dirty="0"/>
          </a:p>
        </p:txBody>
      </p:sp>
      <p:sp>
        <p:nvSpPr>
          <p:cNvPr id="4" name="Title 3"/>
          <p:cNvSpPr>
            <a:spLocks noGrp="1"/>
          </p:cNvSpPr>
          <p:nvPr>
            <p:ph type="title"/>
          </p:nvPr>
        </p:nvSpPr>
        <p:spPr/>
        <p:txBody>
          <a:bodyPr/>
          <a:lstStyle/>
          <a:p>
            <a:r>
              <a:rPr lang="en-GB" dirty="0"/>
              <a:t>Automated Security Testing – OWASP Zed </a:t>
            </a:r>
            <a:br>
              <a:rPr lang="en-GB" dirty="0"/>
            </a:br>
            <a:r>
              <a:rPr lang="en-GB" dirty="0"/>
              <a:t>Attack Proxy (ZAP)</a:t>
            </a:r>
          </a:p>
        </p:txBody>
      </p:sp>
      <p:sp>
        <p:nvSpPr>
          <p:cNvPr id="2" name="Text Placeholder 1"/>
          <p:cNvSpPr>
            <a:spLocks noGrp="1"/>
          </p:cNvSpPr>
          <p:nvPr>
            <p:ph type="body" sz="quarter" idx="10"/>
          </p:nvPr>
        </p:nvSpPr>
        <p:spPr/>
        <p:txBody>
          <a:bodyPr/>
          <a:lstStyle/>
          <a:p>
            <a:r>
              <a:rPr lang="en-GB" dirty="0"/>
              <a:t>Security Testing - Example ZAP Report</a:t>
            </a:r>
          </a:p>
        </p:txBody>
      </p:sp>
      <p:sp>
        <p:nvSpPr>
          <p:cNvPr id="9" name="Footer Placeholder 8"/>
          <p:cNvSpPr>
            <a:spLocks noGrp="1"/>
          </p:cNvSpPr>
          <p:nvPr>
            <p:ph type="ftr" sz="quarter" idx="13"/>
          </p:nvPr>
        </p:nvSpPr>
        <p:spPr/>
        <p:txBody>
          <a:bodyPr/>
          <a:lstStyle/>
          <a:p>
            <a:r>
              <a:rPr lang="en-US"/>
              <a:t>Copyright © 2016 Accenture  All rights reserved.</a:t>
            </a:r>
            <a:endParaRPr lang="en-AU" dirty="0"/>
          </a:p>
        </p:txBody>
      </p:sp>
      <p:sp>
        <p:nvSpPr>
          <p:cNvPr id="11"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grpSp>
        <p:nvGrpSpPr>
          <p:cNvPr id="3" name="Group 2"/>
          <p:cNvGrpSpPr/>
          <p:nvPr/>
        </p:nvGrpSpPr>
        <p:grpSpPr>
          <a:xfrm>
            <a:off x="291464" y="1796733"/>
            <a:ext cx="4943475" cy="4542807"/>
            <a:chOff x="276224" y="1796733"/>
            <a:chExt cx="4943475" cy="4542807"/>
          </a:xfrm>
        </p:grpSpPr>
        <p:pic>
          <p:nvPicPr>
            <p:cNvPr id="16" name="Picture 2" descr="https://jessembuthia.files.wordpress.com/2014/02/imac.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899" t="10225" r="22884"/>
            <a:stretch/>
          </p:blipFill>
          <p:spPr bwMode="auto">
            <a:xfrm>
              <a:off x="276224" y="1796733"/>
              <a:ext cx="4943475" cy="454280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4"/>
            <a:srcRect l="342" r="9461" b="86"/>
            <a:stretch/>
          </p:blipFill>
          <p:spPr>
            <a:xfrm>
              <a:off x="630237" y="2058871"/>
              <a:ext cx="4319588" cy="2684579"/>
            </a:xfrm>
            <a:prstGeom prst="rect">
              <a:avLst/>
            </a:prstGeom>
          </p:spPr>
        </p:pic>
      </p:grpSp>
    </p:spTree>
    <p:extLst>
      <p:ext uri="{BB962C8B-B14F-4D97-AF65-F5344CB8AC3E}">
        <p14:creationId xmlns:p14="http://schemas.microsoft.com/office/powerpoint/2010/main" val="4072897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31</a:t>
            </a:fld>
            <a:endParaRPr lang="en-US" altLang="en-US" dirty="0"/>
          </a:p>
        </p:txBody>
      </p:sp>
      <p:sp>
        <p:nvSpPr>
          <p:cNvPr id="4" name="Title 3"/>
          <p:cNvSpPr>
            <a:spLocks noGrp="1"/>
          </p:cNvSpPr>
          <p:nvPr>
            <p:ph type="title"/>
          </p:nvPr>
        </p:nvSpPr>
        <p:spPr/>
        <p:txBody>
          <a:bodyPr/>
          <a:lstStyle/>
          <a:p>
            <a:r>
              <a:rPr lang="en-GB"/>
              <a:t>Alternatives </a:t>
            </a:r>
            <a:endParaRPr lang="en-GB" dirty="0"/>
          </a:p>
        </p:txBody>
      </p:sp>
      <p:sp>
        <p:nvSpPr>
          <p:cNvPr id="2" name="Text Placeholder 1"/>
          <p:cNvSpPr>
            <a:spLocks noGrp="1"/>
          </p:cNvSpPr>
          <p:nvPr>
            <p:ph type="body" sz="quarter" idx="10"/>
          </p:nvPr>
        </p:nvSpPr>
        <p:spPr/>
        <p:txBody>
          <a:bodyPr/>
          <a:lstStyle/>
          <a:p>
            <a:r>
              <a:rPr lang="en-GB"/>
              <a:t>Lots of alternatives</a:t>
            </a:r>
            <a:endParaRPr lang="en-GB" dirty="0"/>
          </a:p>
        </p:txBody>
      </p:sp>
      <p:sp>
        <p:nvSpPr>
          <p:cNvPr id="7" name="Footer Placeholder 6"/>
          <p:cNvSpPr>
            <a:spLocks noGrp="1"/>
          </p:cNvSpPr>
          <p:nvPr>
            <p:ph type="ftr" sz="quarter" idx="13"/>
          </p:nvPr>
        </p:nvSpPr>
        <p:spPr/>
        <p:txBody>
          <a:bodyPr/>
          <a:lstStyle/>
          <a:p>
            <a:r>
              <a:rPr lang="en-US"/>
              <a:t>Copyright © 2016 Accenture  All rights reserved.</a:t>
            </a:r>
            <a:endParaRPr lang="en-AU" dirty="0"/>
          </a:p>
        </p:txBody>
      </p:sp>
      <p:sp>
        <p:nvSpPr>
          <p:cNvPr id="17"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sp>
        <p:nvSpPr>
          <p:cNvPr id="18" name="Content Placeholder 2"/>
          <p:cNvSpPr txBox="1">
            <a:spLocks/>
          </p:cNvSpPr>
          <p:nvPr/>
        </p:nvSpPr>
        <p:spPr>
          <a:xfrm>
            <a:off x="455613" y="1695045"/>
            <a:ext cx="8232775" cy="3515570"/>
          </a:xfrm>
          <a:prstGeom prst="rect">
            <a:avLst/>
          </a:prstGeom>
        </p:spPr>
        <p:txBody>
          <a:bodyPr vert="horz" lIns="0" tIns="45720" rIns="0" bIns="0" numCol="2" rtlCol="0">
            <a:noAutofit/>
          </a:bodyPr>
          <a:lstStyle>
            <a:lvl1pPr marL="266700" indent="-177800" eaLnBrk="1" hangingPunct="1">
              <a:spcBef>
                <a:spcPts val="1200"/>
              </a:spcBef>
              <a:buFont typeface="Arial" pitchFamily="34" charset="0"/>
              <a:buChar char="•"/>
              <a:defRPr sz="1800">
                <a:solidFill>
                  <a:schemeClr val="tx2"/>
                </a:solidFill>
                <a:latin typeface="+mn-lt"/>
                <a:ea typeface="Arial" pitchFamily="-105" charset="-52"/>
                <a:cs typeface="Arial" pitchFamily="34" charset="0"/>
              </a:defRPr>
            </a:lvl1pPr>
            <a:lvl2pPr marL="361950" lvl="1" indent="-185738" eaLnBrk="1" hangingPunct="1">
              <a:spcBef>
                <a:spcPts val="1200"/>
              </a:spcBef>
              <a:buFont typeface="Arial" pitchFamily="34" charset="0"/>
              <a:buChar char="–"/>
              <a:defRPr sz="1600">
                <a:solidFill>
                  <a:schemeClr val="tx2"/>
                </a:solidFill>
                <a:latin typeface="+mn-lt"/>
                <a:ea typeface="Arial" pitchFamily="-105" charset="-52"/>
                <a:cs typeface="Arial" pitchFamily="34" charset="0"/>
              </a:defRPr>
            </a:lvl2pPr>
            <a:lvl3pPr marL="538163" indent="-176213"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3pPr>
            <a:lvl4pPr marL="715963" indent="-17780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4pPr>
            <a:lvl5pPr marL="900113" indent="-18415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5pPr>
            <a:lvl6pPr marL="2514600" indent="-228600">
              <a:spcBef>
                <a:spcPct val="20000"/>
              </a:spcBef>
              <a:buFont typeface="Arial" pitchFamily="34" charset="0"/>
              <a:buChar char="•"/>
              <a:defRPr sz="2000">
                <a:latin typeface="+mn-lt"/>
                <a:cs typeface="+mn-cs"/>
              </a:defRPr>
            </a:lvl6pPr>
            <a:lvl7pPr marL="2971800" indent="-228600">
              <a:spcBef>
                <a:spcPct val="20000"/>
              </a:spcBef>
              <a:buFont typeface="Arial" pitchFamily="34" charset="0"/>
              <a:buChar char="•"/>
              <a:defRPr sz="2000">
                <a:latin typeface="+mn-lt"/>
                <a:cs typeface="+mn-cs"/>
              </a:defRPr>
            </a:lvl7pPr>
            <a:lvl8pPr marL="3429000" indent="-228600">
              <a:spcBef>
                <a:spcPct val="20000"/>
              </a:spcBef>
              <a:buFont typeface="Arial" pitchFamily="34" charset="0"/>
              <a:buChar char="•"/>
              <a:defRPr sz="2000">
                <a:latin typeface="+mn-lt"/>
                <a:cs typeface="+mn-cs"/>
              </a:defRPr>
            </a:lvl8pPr>
            <a:lvl9pPr marL="3886200" indent="-228600">
              <a:spcBef>
                <a:spcPct val="20000"/>
              </a:spcBef>
              <a:buFont typeface="Arial" pitchFamily="34" charset="0"/>
              <a:buChar char="•"/>
              <a:defRPr sz="2000">
                <a:latin typeface="+mn-lt"/>
                <a:cs typeface="+mn-cs"/>
              </a:defRPr>
            </a:lvl9pPr>
          </a:lstStyle>
          <a:p>
            <a:pPr marL="263525" lvl="0" indent="0">
              <a:buNone/>
            </a:pPr>
            <a:r>
              <a:rPr lang="en-US" sz="1600" dirty="0">
                <a:latin typeface="Arial" charset="0"/>
                <a:ea typeface="+mn-ea"/>
                <a:cs typeface="Arial" charset="0"/>
              </a:rPr>
              <a:t>Rational Robot</a:t>
            </a:r>
          </a:p>
          <a:p>
            <a:pPr marL="263525" lvl="0" indent="0">
              <a:buNone/>
            </a:pPr>
            <a:r>
              <a:rPr lang="en-US" sz="1600" dirty="0">
                <a:latin typeface="Arial" charset="0"/>
                <a:ea typeface="+mn-ea"/>
                <a:cs typeface="Arial" charset="0"/>
              </a:rPr>
              <a:t>Casper.js</a:t>
            </a:r>
          </a:p>
          <a:p>
            <a:pPr marL="263525" lvl="0" indent="0">
              <a:buNone/>
            </a:pPr>
            <a:r>
              <a:rPr lang="en-US" sz="1600" dirty="0">
                <a:latin typeface="Arial" charset="0"/>
                <a:ea typeface="+mn-ea"/>
                <a:cs typeface="Arial" charset="0"/>
              </a:rPr>
              <a:t>HP</a:t>
            </a:r>
          </a:p>
          <a:p>
            <a:pPr marL="263525" lvl="0" indent="0">
              <a:buNone/>
            </a:pPr>
            <a:r>
              <a:rPr lang="en-US" sz="1600" dirty="0">
                <a:latin typeface="Arial" charset="0"/>
                <a:ea typeface="+mn-ea"/>
                <a:cs typeface="Arial" charset="0"/>
              </a:rPr>
              <a:t>Se</a:t>
            </a:r>
          </a:p>
          <a:p>
            <a:pPr marL="263525" lvl="0" indent="0">
              <a:buNone/>
            </a:pPr>
            <a:r>
              <a:rPr lang="en-US" sz="1600" dirty="0" err="1">
                <a:latin typeface="Arial" charset="0"/>
                <a:ea typeface="+mn-ea"/>
                <a:cs typeface="Arial" charset="0"/>
              </a:rPr>
              <a:t>Watir</a:t>
            </a:r>
            <a:endParaRPr lang="en-US" sz="1600" dirty="0">
              <a:latin typeface="Arial" charset="0"/>
              <a:ea typeface="+mn-ea"/>
              <a:cs typeface="Arial" charset="0"/>
            </a:endParaRPr>
          </a:p>
          <a:p>
            <a:pPr marL="263525" lvl="0" indent="0">
              <a:buNone/>
            </a:pPr>
            <a:r>
              <a:rPr lang="en-US" sz="1600" dirty="0" err="1">
                <a:latin typeface="Arial" charset="0"/>
                <a:ea typeface="+mn-ea"/>
                <a:cs typeface="Arial" charset="0"/>
              </a:rPr>
              <a:t>Autoit</a:t>
            </a:r>
            <a:endParaRPr lang="en-US" sz="1600" dirty="0">
              <a:latin typeface="Arial" charset="0"/>
              <a:ea typeface="+mn-ea"/>
              <a:cs typeface="Arial" charset="0"/>
            </a:endParaRPr>
          </a:p>
          <a:p>
            <a:pPr marL="263525" lvl="0" indent="0">
              <a:buNone/>
            </a:pPr>
            <a:r>
              <a:rPr lang="en-US" sz="1600" dirty="0">
                <a:latin typeface="Arial" charset="0"/>
                <a:ea typeface="+mn-ea"/>
                <a:cs typeface="Arial" charset="0"/>
              </a:rPr>
              <a:t>Sauce Labs</a:t>
            </a:r>
          </a:p>
          <a:p>
            <a:pPr marL="263525" lvl="0" indent="0">
              <a:buNone/>
            </a:pPr>
            <a:r>
              <a:rPr lang="en-US" sz="1600" dirty="0">
                <a:latin typeface="Arial" charset="0"/>
                <a:ea typeface="+mn-ea"/>
                <a:cs typeface="Arial" charset="0"/>
              </a:rPr>
              <a:t>SOASTA</a:t>
            </a:r>
          </a:p>
          <a:p>
            <a:pPr marL="263525" lvl="0" indent="0">
              <a:buNone/>
            </a:pPr>
            <a:endParaRPr lang="en-US" dirty="0">
              <a:solidFill>
                <a:schemeClr val="accent2"/>
              </a:solidFill>
              <a:latin typeface="Arial" charset="0"/>
              <a:ea typeface="+mn-ea"/>
              <a:cs typeface="Arial" charset="0"/>
            </a:endParaRPr>
          </a:p>
          <a:p>
            <a:pPr marL="263525" lvl="0" indent="0">
              <a:buNone/>
            </a:pPr>
            <a:endParaRPr lang="en-US" dirty="0">
              <a:latin typeface="Arial" charset="0"/>
              <a:ea typeface="+mn-ea"/>
              <a:cs typeface="Arial" charset="0"/>
            </a:endParaRPr>
          </a:p>
          <a:p>
            <a:pPr marL="0" indent="0">
              <a:buNone/>
            </a:pPr>
            <a:endParaRPr lang="en-AU" dirty="0"/>
          </a:p>
          <a:p>
            <a:pPr marL="0" indent="0">
              <a:buNone/>
            </a:pPr>
            <a:endParaRPr lang="en-US" dirty="0"/>
          </a:p>
        </p:txBody>
      </p:sp>
      <p:sp>
        <p:nvSpPr>
          <p:cNvPr id="19" name="Oval 18"/>
          <p:cNvSpPr/>
          <p:nvPr/>
        </p:nvSpPr>
        <p:spPr>
          <a:xfrm>
            <a:off x="467691" y="1796407"/>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67691" y="2192225"/>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67691" y="3379679"/>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67691" y="2588043"/>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67691" y="2983861"/>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67691" y="4171316"/>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67691" y="3775497"/>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67691" y="4574541"/>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020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32</a:t>
            </a:fld>
            <a:endParaRPr lang="en-US" altLang="en-US" dirty="0"/>
          </a:p>
        </p:txBody>
      </p:sp>
      <p:sp>
        <p:nvSpPr>
          <p:cNvPr id="4" name="Title 3"/>
          <p:cNvSpPr>
            <a:spLocks noGrp="1"/>
          </p:cNvSpPr>
          <p:nvPr>
            <p:ph type="title"/>
          </p:nvPr>
        </p:nvSpPr>
        <p:spPr/>
        <p:txBody>
          <a:bodyPr/>
          <a:lstStyle/>
          <a:p>
            <a:r>
              <a:rPr lang="en-GB"/>
              <a:t>Isolation</a:t>
            </a:r>
            <a:endParaRPr lang="en-GB" dirty="0"/>
          </a:p>
        </p:txBody>
      </p:sp>
      <p:sp>
        <p:nvSpPr>
          <p:cNvPr id="5" name="Text Placeholder 4"/>
          <p:cNvSpPr>
            <a:spLocks noGrp="1"/>
          </p:cNvSpPr>
          <p:nvPr>
            <p:ph type="body" sz="quarter" idx="10"/>
          </p:nvPr>
        </p:nvSpPr>
        <p:spPr/>
        <p:txBody>
          <a:bodyPr/>
          <a:lstStyle/>
          <a:p>
            <a:r>
              <a:rPr lang="en-GB"/>
              <a:t>Introduction to Stubbing</a:t>
            </a:r>
            <a:endParaRPr lang="en-GB" dirty="0"/>
          </a:p>
        </p:txBody>
      </p:sp>
      <p:sp>
        <p:nvSpPr>
          <p:cNvPr id="17" name="Footer Placeholder 16"/>
          <p:cNvSpPr>
            <a:spLocks noGrp="1"/>
          </p:cNvSpPr>
          <p:nvPr>
            <p:ph type="ftr" sz="quarter" idx="13"/>
          </p:nvPr>
        </p:nvSpPr>
        <p:spPr/>
        <p:txBody>
          <a:bodyPr/>
          <a:lstStyle/>
          <a:p>
            <a:r>
              <a:rPr lang="en-US"/>
              <a:t>Copyright © 2016 Accenture  All rights reserved.</a:t>
            </a:r>
            <a:endParaRPr lang="en-AU" dirty="0"/>
          </a:p>
        </p:txBody>
      </p:sp>
      <p:sp>
        <p:nvSpPr>
          <p:cNvPr id="41"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sp>
        <p:nvSpPr>
          <p:cNvPr id="43" name="Content Placeholder 6"/>
          <p:cNvSpPr txBox="1">
            <a:spLocks/>
          </p:cNvSpPr>
          <p:nvPr/>
        </p:nvSpPr>
        <p:spPr>
          <a:xfrm>
            <a:off x="455613" y="3656564"/>
            <a:ext cx="7939586" cy="1587851"/>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Possible challenges :</a:t>
            </a:r>
          </a:p>
          <a:p>
            <a:pPr marL="360000">
              <a:lnSpc>
                <a:spcPct val="90000"/>
              </a:lnSpc>
              <a:buFont typeface="Arial" panose="020B0604020202020204" pitchFamily="34" charset="0"/>
              <a:buChar char="−"/>
            </a:pPr>
            <a:r>
              <a:rPr lang="en-US" sz="1400" dirty="0"/>
              <a:t>costs associating with creating a test instance (e.g. for hosting, or for paying a third party)</a:t>
            </a:r>
          </a:p>
          <a:p>
            <a:pPr marL="360000">
              <a:lnSpc>
                <a:spcPct val="90000"/>
              </a:lnSpc>
              <a:buFont typeface="Arial" panose="020B0604020202020204" pitchFamily="34" charset="0"/>
              <a:buChar char="−"/>
            </a:pPr>
            <a:r>
              <a:rPr lang="en-US" sz="1400" dirty="0"/>
              <a:t>complexity of hosting e.g. due the requirement for all of the underlying systems</a:t>
            </a:r>
          </a:p>
          <a:p>
            <a:pPr marL="360000">
              <a:lnSpc>
                <a:spcPct val="90000"/>
              </a:lnSpc>
              <a:buFont typeface="Arial" panose="020B0604020202020204" pitchFamily="34" charset="0"/>
              <a:buChar char="−"/>
            </a:pPr>
            <a:r>
              <a:rPr lang="en-US" sz="1400" dirty="0"/>
              <a:t>the need for specific test data </a:t>
            </a:r>
          </a:p>
          <a:p>
            <a:pPr marL="360000">
              <a:lnSpc>
                <a:spcPct val="90000"/>
              </a:lnSpc>
              <a:buFont typeface="Arial" panose="020B0604020202020204" pitchFamily="34" charset="0"/>
              <a:buChar char="−"/>
            </a:pPr>
            <a:r>
              <a:rPr lang="en-US" sz="1400" dirty="0"/>
              <a:t>stability e.g. the dependent system may not yet be written</a:t>
            </a:r>
          </a:p>
          <a:p>
            <a:r>
              <a:rPr lang="en-GB" sz="1400" dirty="0"/>
              <a:t>Stubbing is the process of writing a substitute piece of software to imitate the dependent system</a:t>
            </a:r>
          </a:p>
          <a:p>
            <a:pPr marL="0" indent="0">
              <a:buNone/>
            </a:pPr>
            <a:endParaRPr lang="en-US" sz="1400" dirty="0"/>
          </a:p>
          <a:p>
            <a:pPr marL="0" indent="0">
              <a:spcAft>
                <a:spcPts val="400"/>
              </a:spcAft>
              <a:buFont typeface="Arial" pitchFamily="34" charset="0"/>
              <a:buNone/>
            </a:pPr>
            <a:endParaRPr lang="en-GB" sz="1250" b="1" dirty="0"/>
          </a:p>
        </p:txBody>
      </p:sp>
      <p:sp>
        <p:nvSpPr>
          <p:cNvPr id="57" name="Rectangle 56"/>
          <p:cNvSpPr/>
          <p:nvPr/>
        </p:nvSpPr>
        <p:spPr>
          <a:xfrm>
            <a:off x="455613" y="2431256"/>
            <a:ext cx="1264054" cy="347472"/>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lnSpc>
                <a:spcPct val="80000"/>
              </a:lnSpc>
            </a:pPr>
            <a:r>
              <a:rPr lang="en-GB" sz="1150" dirty="0">
                <a:solidFill>
                  <a:schemeClr val="bg1"/>
                </a:solidFill>
              </a:rPr>
              <a:t>Booking </a:t>
            </a:r>
            <a:br>
              <a:rPr lang="en-GB" sz="1150" dirty="0">
                <a:solidFill>
                  <a:schemeClr val="bg1"/>
                </a:solidFill>
              </a:rPr>
            </a:br>
            <a:r>
              <a:rPr lang="en-GB" sz="1150" dirty="0">
                <a:solidFill>
                  <a:schemeClr val="bg1"/>
                </a:solidFill>
              </a:rPr>
              <a:t>website</a:t>
            </a:r>
          </a:p>
        </p:txBody>
      </p:sp>
      <p:sp>
        <p:nvSpPr>
          <p:cNvPr id="58" name="Rectangle 57"/>
          <p:cNvSpPr/>
          <p:nvPr/>
        </p:nvSpPr>
        <p:spPr>
          <a:xfrm>
            <a:off x="2540447" y="2431256"/>
            <a:ext cx="1264054" cy="347472"/>
          </a:xfrm>
          <a:prstGeom prst="rect">
            <a:avLst/>
          </a:prstGeom>
          <a:solidFill>
            <a:schemeClr val="accent5"/>
          </a:solidFill>
          <a:ln>
            <a:noFill/>
          </a:ln>
          <a:effectLst/>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lnSpc>
                <a:spcPct val="80000"/>
              </a:lnSpc>
            </a:pPr>
            <a:r>
              <a:rPr lang="en-GB" sz="1150" dirty="0">
                <a:solidFill>
                  <a:schemeClr val="bg1"/>
                </a:solidFill>
              </a:rPr>
              <a:t>Payments System</a:t>
            </a:r>
          </a:p>
        </p:txBody>
      </p:sp>
      <p:sp>
        <p:nvSpPr>
          <p:cNvPr id="59" name="Rectangle 58"/>
          <p:cNvSpPr/>
          <p:nvPr/>
        </p:nvSpPr>
        <p:spPr>
          <a:xfrm>
            <a:off x="2540447" y="3003228"/>
            <a:ext cx="1264054" cy="347472"/>
          </a:xfrm>
          <a:prstGeom prst="rect">
            <a:avLst/>
          </a:prstGeom>
          <a:solidFill>
            <a:schemeClr val="accent5"/>
          </a:solidFill>
          <a:ln>
            <a:noFill/>
          </a:ln>
          <a:effectLst/>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lnSpc>
                <a:spcPct val="80000"/>
              </a:lnSpc>
            </a:pPr>
            <a:r>
              <a:rPr lang="en-GB" sz="1150" dirty="0">
                <a:solidFill>
                  <a:schemeClr val="bg1"/>
                </a:solidFill>
              </a:rPr>
              <a:t>Enterprise Service Bus</a:t>
            </a:r>
          </a:p>
        </p:txBody>
      </p:sp>
      <p:sp>
        <p:nvSpPr>
          <p:cNvPr id="60" name="Rectangle 59"/>
          <p:cNvSpPr/>
          <p:nvPr/>
        </p:nvSpPr>
        <p:spPr>
          <a:xfrm>
            <a:off x="4608935" y="2673670"/>
            <a:ext cx="1264054" cy="347472"/>
          </a:xfrm>
          <a:prstGeom prst="rect">
            <a:avLst/>
          </a:prstGeom>
          <a:solidFill>
            <a:schemeClr val="accent1"/>
          </a:solidFill>
          <a:ln>
            <a:noFill/>
          </a:ln>
          <a:effectLst/>
        </p:spPr>
        <p:style>
          <a:lnRef idx="1">
            <a:schemeClr val="dk1"/>
          </a:lnRef>
          <a:fillRef idx="2">
            <a:schemeClr val="dk1"/>
          </a:fillRef>
          <a:effectRef idx="1">
            <a:schemeClr val="dk1"/>
          </a:effectRef>
          <a:fontRef idx="minor">
            <a:schemeClr val="dk1"/>
          </a:fontRef>
        </p:style>
        <p:txBody>
          <a:bodyPr lIns="0" tIns="0" rIns="0" bIns="0" rtlCol="0" anchor="ctr"/>
          <a:lstStyle/>
          <a:p>
            <a:pPr algn="ctr">
              <a:lnSpc>
                <a:spcPct val="80000"/>
              </a:lnSpc>
            </a:pPr>
            <a:r>
              <a:rPr lang="en-GB" sz="1150" dirty="0">
                <a:solidFill>
                  <a:schemeClr val="bg1"/>
                </a:solidFill>
              </a:rPr>
              <a:t>ERP System</a:t>
            </a:r>
          </a:p>
        </p:txBody>
      </p:sp>
      <p:sp>
        <p:nvSpPr>
          <p:cNvPr id="61" name="Rectangle 60"/>
          <p:cNvSpPr/>
          <p:nvPr/>
        </p:nvSpPr>
        <p:spPr>
          <a:xfrm>
            <a:off x="4608935" y="3332786"/>
            <a:ext cx="1264054" cy="347472"/>
          </a:xfrm>
          <a:prstGeom prst="rect">
            <a:avLst/>
          </a:prstGeom>
          <a:solidFill>
            <a:schemeClr val="accent1"/>
          </a:solidFill>
          <a:ln>
            <a:noFill/>
          </a:ln>
          <a:effectLst/>
        </p:spPr>
        <p:style>
          <a:lnRef idx="1">
            <a:schemeClr val="dk1"/>
          </a:lnRef>
          <a:fillRef idx="2">
            <a:schemeClr val="dk1"/>
          </a:fillRef>
          <a:effectRef idx="1">
            <a:schemeClr val="dk1"/>
          </a:effectRef>
          <a:fontRef idx="minor">
            <a:schemeClr val="dk1"/>
          </a:fontRef>
        </p:style>
        <p:txBody>
          <a:bodyPr lIns="0" tIns="0" rIns="0" bIns="0" rtlCol="0" anchor="ctr"/>
          <a:lstStyle/>
          <a:p>
            <a:pPr algn="ctr">
              <a:lnSpc>
                <a:spcPct val="80000"/>
              </a:lnSpc>
            </a:pPr>
            <a:r>
              <a:rPr lang="en-GB" sz="1150" dirty="0">
                <a:solidFill>
                  <a:schemeClr val="bg1"/>
                </a:solidFill>
              </a:rPr>
              <a:t>Billing System</a:t>
            </a:r>
          </a:p>
        </p:txBody>
      </p:sp>
      <p:cxnSp>
        <p:nvCxnSpPr>
          <p:cNvPr id="62" name="Straight Arrow Connector 61"/>
          <p:cNvCxnSpPr>
            <a:stCxn id="57" idx="3"/>
            <a:endCxn id="58" idx="1"/>
          </p:cNvCxnSpPr>
          <p:nvPr/>
        </p:nvCxnSpPr>
        <p:spPr>
          <a:xfrm>
            <a:off x="1719667" y="2604992"/>
            <a:ext cx="820780" cy="0"/>
          </a:xfrm>
          <a:prstGeom prst="straightConnector1">
            <a:avLst/>
          </a:prstGeom>
          <a:ln w="12700">
            <a:solidFill>
              <a:schemeClr val="accent2"/>
            </a:solidFill>
            <a:tailEnd type="arrow"/>
          </a:ln>
          <a:effectLst/>
        </p:spPr>
        <p:style>
          <a:lnRef idx="3">
            <a:schemeClr val="accent3"/>
          </a:lnRef>
          <a:fillRef idx="0">
            <a:schemeClr val="accent3"/>
          </a:fillRef>
          <a:effectRef idx="2">
            <a:schemeClr val="accent3"/>
          </a:effectRef>
          <a:fontRef idx="minor">
            <a:schemeClr val="tx1"/>
          </a:fontRef>
        </p:style>
      </p:cxnSp>
      <p:cxnSp>
        <p:nvCxnSpPr>
          <p:cNvPr id="63" name="Elbow Connector 62"/>
          <p:cNvCxnSpPr>
            <a:stCxn id="57" idx="3"/>
            <a:endCxn id="59" idx="1"/>
          </p:cNvCxnSpPr>
          <p:nvPr/>
        </p:nvCxnSpPr>
        <p:spPr>
          <a:xfrm>
            <a:off x="1719667" y="2604992"/>
            <a:ext cx="820780" cy="571972"/>
          </a:xfrm>
          <a:prstGeom prst="bentConnector3">
            <a:avLst/>
          </a:prstGeom>
          <a:ln w="12700">
            <a:solidFill>
              <a:schemeClr val="accent2"/>
            </a:solidFill>
            <a:tailEnd type="arrow"/>
          </a:ln>
          <a:effectLst/>
        </p:spPr>
        <p:style>
          <a:lnRef idx="3">
            <a:schemeClr val="accent3"/>
          </a:lnRef>
          <a:fillRef idx="0">
            <a:schemeClr val="accent3"/>
          </a:fillRef>
          <a:effectRef idx="2">
            <a:schemeClr val="accent3"/>
          </a:effectRef>
          <a:fontRef idx="minor">
            <a:schemeClr val="tx1"/>
          </a:fontRef>
        </p:style>
      </p:cxnSp>
      <p:cxnSp>
        <p:nvCxnSpPr>
          <p:cNvPr id="64" name="Elbow Connector 63"/>
          <p:cNvCxnSpPr>
            <a:stCxn id="59" idx="3"/>
            <a:endCxn id="60" idx="1"/>
          </p:cNvCxnSpPr>
          <p:nvPr/>
        </p:nvCxnSpPr>
        <p:spPr>
          <a:xfrm flipV="1">
            <a:off x="3804501" y="2847406"/>
            <a:ext cx="804434" cy="329558"/>
          </a:xfrm>
          <a:prstGeom prst="bentConnector3">
            <a:avLst/>
          </a:prstGeom>
          <a:ln w="12700">
            <a:solidFill>
              <a:schemeClr val="bg2"/>
            </a:solidFill>
            <a:tailEnd type="arrow"/>
          </a:ln>
          <a:effectLst/>
        </p:spPr>
        <p:style>
          <a:lnRef idx="3">
            <a:schemeClr val="dk1"/>
          </a:lnRef>
          <a:fillRef idx="0">
            <a:schemeClr val="dk1"/>
          </a:fillRef>
          <a:effectRef idx="2">
            <a:schemeClr val="dk1"/>
          </a:effectRef>
          <a:fontRef idx="minor">
            <a:schemeClr val="tx1"/>
          </a:fontRef>
        </p:style>
      </p:cxnSp>
      <p:cxnSp>
        <p:nvCxnSpPr>
          <p:cNvPr id="65" name="Elbow Connector 64"/>
          <p:cNvCxnSpPr>
            <a:stCxn id="59" idx="3"/>
            <a:endCxn id="61" idx="1"/>
          </p:cNvCxnSpPr>
          <p:nvPr/>
        </p:nvCxnSpPr>
        <p:spPr>
          <a:xfrm>
            <a:off x="3804501" y="3176964"/>
            <a:ext cx="804434" cy="329558"/>
          </a:xfrm>
          <a:prstGeom prst="bentConnector3">
            <a:avLst/>
          </a:prstGeom>
          <a:ln w="12700">
            <a:solidFill>
              <a:schemeClr val="bg2"/>
            </a:solidFill>
            <a:tailEnd type="arrow"/>
          </a:ln>
          <a:effectLst/>
        </p:spPr>
        <p:style>
          <a:lnRef idx="3">
            <a:schemeClr val="dk1"/>
          </a:lnRef>
          <a:fillRef idx="0">
            <a:schemeClr val="dk1"/>
          </a:fillRef>
          <a:effectRef idx="2">
            <a:schemeClr val="dk1"/>
          </a:effectRef>
          <a:fontRef idx="minor">
            <a:schemeClr val="tx1"/>
          </a:fontRef>
        </p:style>
      </p:cxnSp>
      <p:sp>
        <p:nvSpPr>
          <p:cNvPr id="66" name="Rectangle 65"/>
          <p:cNvSpPr/>
          <p:nvPr/>
        </p:nvSpPr>
        <p:spPr>
          <a:xfrm>
            <a:off x="455613" y="3113081"/>
            <a:ext cx="1264054" cy="347472"/>
          </a:xfrm>
          <a:prstGeom prst="rect">
            <a:avLst/>
          </a:prstGeom>
          <a:solidFill>
            <a:schemeClr val="accent5"/>
          </a:solidFill>
          <a:ln>
            <a:noFill/>
          </a:ln>
          <a:effectLst/>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lnSpc>
                <a:spcPct val="80000"/>
              </a:lnSpc>
            </a:pPr>
            <a:r>
              <a:rPr lang="en-GB" sz="1150" dirty="0">
                <a:solidFill>
                  <a:schemeClr val="bg1"/>
                </a:solidFill>
              </a:rPr>
              <a:t>Fraud system</a:t>
            </a:r>
          </a:p>
        </p:txBody>
      </p:sp>
      <p:cxnSp>
        <p:nvCxnSpPr>
          <p:cNvPr id="67" name="Straight Arrow Connector 66"/>
          <p:cNvCxnSpPr>
            <a:stCxn id="57" idx="2"/>
            <a:endCxn id="66" idx="0"/>
          </p:cNvCxnSpPr>
          <p:nvPr/>
        </p:nvCxnSpPr>
        <p:spPr>
          <a:xfrm>
            <a:off x="1087640" y="2778728"/>
            <a:ext cx="0" cy="334353"/>
          </a:xfrm>
          <a:prstGeom prst="straightConnector1">
            <a:avLst/>
          </a:prstGeom>
          <a:ln w="12700">
            <a:solidFill>
              <a:schemeClr val="accent2"/>
            </a:solidFill>
            <a:tailEnd type="arrow"/>
          </a:ln>
          <a:effectLst/>
        </p:spPr>
        <p:style>
          <a:lnRef idx="3">
            <a:schemeClr val="accent3"/>
          </a:lnRef>
          <a:fillRef idx="0">
            <a:schemeClr val="accent3"/>
          </a:fillRef>
          <a:effectRef idx="2">
            <a:schemeClr val="accent3"/>
          </a:effectRef>
          <a:fontRef idx="minor">
            <a:schemeClr val="tx1"/>
          </a:fontRef>
        </p:style>
      </p:cxnSp>
      <p:sp>
        <p:nvSpPr>
          <p:cNvPr id="52" name="Rectangle 51"/>
          <p:cNvSpPr/>
          <p:nvPr/>
        </p:nvSpPr>
        <p:spPr>
          <a:xfrm>
            <a:off x="6769986" y="2431256"/>
            <a:ext cx="1625213" cy="253537"/>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850" dirty="0">
                <a:solidFill>
                  <a:schemeClr val="bg1"/>
                </a:solidFill>
              </a:rPr>
              <a:t>System under development</a:t>
            </a:r>
          </a:p>
        </p:txBody>
      </p:sp>
      <p:sp>
        <p:nvSpPr>
          <p:cNvPr id="53" name="Rectangle 52"/>
          <p:cNvSpPr/>
          <p:nvPr/>
        </p:nvSpPr>
        <p:spPr>
          <a:xfrm>
            <a:off x="6769986" y="2739410"/>
            <a:ext cx="1625213" cy="253537"/>
          </a:xfrm>
          <a:prstGeom prst="rect">
            <a:avLst/>
          </a:prstGeom>
          <a:solidFill>
            <a:schemeClr val="accent5"/>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850" dirty="0">
                <a:solidFill>
                  <a:schemeClr val="bg1"/>
                </a:solidFill>
              </a:rPr>
              <a:t>Integrated dependent system</a:t>
            </a:r>
          </a:p>
        </p:txBody>
      </p:sp>
      <p:sp>
        <p:nvSpPr>
          <p:cNvPr id="55" name="Rectangle 54"/>
          <p:cNvSpPr/>
          <p:nvPr/>
        </p:nvSpPr>
        <p:spPr>
          <a:xfrm>
            <a:off x="6769986" y="3047563"/>
            <a:ext cx="1625213" cy="253537"/>
          </a:xfrm>
          <a:prstGeom prst="rect">
            <a:avLst/>
          </a:prstGeom>
          <a:solidFill>
            <a:schemeClr val="accent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GB" sz="850" dirty="0">
                <a:solidFill>
                  <a:schemeClr val="bg1"/>
                </a:solidFill>
              </a:rPr>
              <a:t>Underlying dependent system</a:t>
            </a:r>
          </a:p>
        </p:txBody>
      </p:sp>
      <p:grpSp>
        <p:nvGrpSpPr>
          <p:cNvPr id="87" name="Group 86"/>
          <p:cNvGrpSpPr/>
          <p:nvPr/>
        </p:nvGrpSpPr>
        <p:grpSpPr>
          <a:xfrm>
            <a:off x="6769985" y="3431952"/>
            <a:ext cx="489349" cy="264114"/>
            <a:chOff x="6709425" y="3340297"/>
            <a:chExt cx="549910" cy="264114"/>
          </a:xfrm>
        </p:grpSpPr>
        <p:cxnSp>
          <p:nvCxnSpPr>
            <p:cNvPr id="71" name="Straight Arrow Connector 70"/>
            <p:cNvCxnSpPr/>
            <p:nvPr/>
          </p:nvCxnSpPr>
          <p:spPr>
            <a:xfrm flipV="1">
              <a:off x="6709425" y="3340297"/>
              <a:ext cx="549910" cy="2891"/>
            </a:xfrm>
            <a:prstGeom prst="straightConnector1">
              <a:avLst/>
            </a:prstGeom>
            <a:ln w="12700">
              <a:solidFill>
                <a:schemeClr val="accent2"/>
              </a:solidFill>
              <a:tailEnd type="arrow"/>
            </a:ln>
            <a:effectLst/>
          </p:spPr>
          <p:style>
            <a:lnRef idx="3">
              <a:schemeClr val="accent3"/>
            </a:lnRef>
            <a:fillRef idx="0">
              <a:schemeClr val="accent3"/>
            </a:fillRef>
            <a:effectRef idx="2">
              <a:schemeClr val="accent3"/>
            </a:effectRef>
            <a:fontRef idx="minor">
              <a:schemeClr val="tx1"/>
            </a:fontRef>
          </p:style>
        </p:cxnSp>
        <p:cxnSp>
          <p:nvCxnSpPr>
            <p:cNvPr id="72" name="Straight Arrow Connector 71"/>
            <p:cNvCxnSpPr/>
            <p:nvPr/>
          </p:nvCxnSpPr>
          <p:spPr>
            <a:xfrm>
              <a:off x="6709425" y="3604411"/>
              <a:ext cx="549910" cy="0"/>
            </a:xfrm>
            <a:prstGeom prst="straightConnector1">
              <a:avLst/>
            </a:prstGeom>
            <a:ln w="12700">
              <a:solidFill>
                <a:schemeClr val="bg2"/>
              </a:solidFill>
              <a:tailEnd type="arrow"/>
            </a:ln>
            <a:effectLst/>
          </p:spPr>
          <p:style>
            <a:lnRef idx="3">
              <a:schemeClr val="accent3"/>
            </a:lnRef>
            <a:fillRef idx="0">
              <a:schemeClr val="accent3"/>
            </a:fillRef>
            <a:effectRef idx="2">
              <a:schemeClr val="accent3"/>
            </a:effectRef>
            <a:fontRef idx="minor">
              <a:schemeClr val="tx1"/>
            </a:fontRef>
          </p:style>
        </p:cxnSp>
      </p:grpSp>
      <p:sp>
        <p:nvSpPr>
          <p:cNvPr id="73" name="TextBox 72"/>
          <p:cNvSpPr txBox="1"/>
          <p:nvPr/>
        </p:nvSpPr>
        <p:spPr>
          <a:xfrm>
            <a:off x="7338990" y="3350700"/>
            <a:ext cx="1423467" cy="510474"/>
          </a:xfrm>
          <a:prstGeom prst="rect">
            <a:avLst/>
          </a:prstGeom>
          <a:noFill/>
        </p:spPr>
        <p:txBody>
          <a:bodyPr wrap="none" lIns="0" tIns="0" rIns="0" bIns="0" rtlCol="0">
            <a:noAutofit/>
          </a:bodyPr>
          <a:lstStyle/>
          <a:p>
            <a:pPr>
              <a:spcAft>
                <a:spcPts val="800"/>
              </a:spcAft>
            </a:pPr>
            <a:r>
              <a:rPr lang="en-GB" sz="1000" dirty="0"/>
              <a:t>Direct integration to test</a:t>
            </a:r>
          </a:p>
          <a:p>
            <a:r>
              <a:rPr lang="en-GB" sz="1000" dirty="0"/>
              <a:t>Dependent integration</a:t>
            </a:r>
          </a:p>
        </p:txBody>
      </p:sp>
      <p:sp>
        <p:nvSpPr>
          <p:cNvPr id="76" name="Rectangle 75"/>
          <p:cNvSpPr/>
          <p:nvPr/>
        </p:nvSpPr>
        <p:spPr>
          <a:xfrm>
            <a:off x="482099" y="5420042"/>
            <a:ext cx="1291923" cy="372564"/>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lnSpc>
                <a:spcPct val="80000"/>
              </a:lnSpc>
            </a:pPr>
            <a:r>
              <a:rPr lang="en-GB" sz="1150" dirty="0">
                <a:solidFill>
                  <a:schemeClr val="bg1"/>
                </a:solidFill>
              </a:rPr>
              <a:t>Booking </a:t>
            </a:r>
            <a:br>
              <a:rPr lang="en-GB" sz="1150" dirty="0">
                <a:solidFill>
                  <a:schemeClr val="bg1"/>
                </a:solidFill>
              </a:rPr>
            </a:br>
            <a:r>
              <a:rPr lang="en-GB" sz="1150" dirty="0">
                <a:solidFill>
                  <a:schemeClr val="bg1"/>
                </a:solidFill>
              </a:rPr>
              <a:t>website</a:t>
            </a:r>
          </a:p>
        </p:txBody>
      </p:sp>
      <p:cxnSp>
        <p:nvCxnSpPr>
          <p:cNvPr id="77" name="Straight Arrow Connector 76"/>
          <p:cNvCxnSpPr>
            <a:stCxn id="76" idx="3"/>
          </p:cNvCxnSpPr>
          <p:nvPr/>
        </p:nvCxnSpPr>
        <p:spPr>
          <a:xfrm flipV="1">
            <a:off x="1774022" y="5605147"/>
            <a:ext cx="847822" cy="1177"/>
          </a:xfrm>
          <a:prstGeom prst="straightConnector1">
            <a:avLst/>
          </a:prstGeom>
          <a:ln w="12700">
            <a:solidFill>
              <a:schemeClr val="accent6"/>
            </a:solidFill>
            <a:tailEnd type="arrow"/>
          </a:ln>
          <a:effectLst/>
        </p:spPr>
        <p:style>
          <a:lnRef idx="3">
            <a:schemeClr val="accent3"/>
          </a:lnRef>
          <a:fillRef idx="0">
            <a:schemeClr val="accent3"/>
          </a:fillRef>
          <a:effectRef idx="2">
            <a:schemeClr val="accent3"/>
          </a:effectRef>
          <a:fontRef idx="minor">
            <a:schemeClr val="tx1"/>
          </a:fontRef>
        </p:style>
      </p:cxnSp>
      <p:cxnSp>
        <p:nvCxnSpPr>
          <p:cNvPr id="78" name="Elbow Connector 77"/>
          <p:cNvCxnSpPr>
            <a:stCxn id="76" idx="3"/>
          </p:cNvCxnSpPr>
          <p:nvPr/>
        </p:nvCxnSpPr>
        <p:spPr>
          <a:xfrm>
            <a:off x="1774022" y="5606324"/>
            <a:ext cx="847822" cy="362426"/>
          </a:xfrm>
          <a:prstGeom prst="bentConnector3">
            <a:avLst/>
          </a:prstGeom>
          <a:ln w="12700">
            <a:solidFill>
              <a:schemeClr val="accent6"/>
            </a:solidFill>
            <a:tailEnd type="arrow"/>
          </a:ln>
          <a:effectLst/>
        </p:spPr>
        <p:style>
          <a:lnRef idx="3">
            <a:schemeClr val="accent3"/>
          </a:lnRef>
          <a:fillRef idx="0">
            <a:schemeClr val="accent3"/>
          </a:fillRef>
          <a:effectRef idx="2">
            <a:schemeClr val="accent3"/>
          </a:effectRef>
          <a:fontRef idx="minor">
            <a:schemeClr val="tx1"/>
          </a:fontRef>
        </p:style>
      </p:cxnSp>
      <p:sp>
        <p:nvSpPr>
          <p:cNvPr id="80" name="Rectangle 79"/>
          <p:cNvSpPr/>
          <p:nvPr/>
        </p:nvSpPr>
        <p:spPr>
          <a:xfrm>
            <a:off x="2621844" y="5443049"/>
            <a:ext cx="1484837" cy="324196"/>
          </a:xfrm>
          <a:prstGeom prst="rect">
            <a:avLst/>
          </a:prstGeom>
          <a:solidFill>
            <a:schemeClr val="accent3"/>
          </a:solidFill>
          <a:ln>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lnSpc>
                <a:spcPct val="80000"/>
              </a:lnSpc>
            </a:pPr>
            <a:r>
              <a:rPr lang="en-GB" sz="1150" dirty="0">
                <a:solidFill>
                  <a:schemeClr val="bg1"/>
                </a:solidFill>
              </a:rPr>
              <a:t>Payments System</a:t>
            </a:r>
          </a:p>
        </p:txBody>
      </p:sp>
      <p:sp>
        <p:nvSpPr>
          <p:cNvPr id="81" name="Rectangle 80"/>
          <p:cNvSpPr/>
          <p:nvPr/>
        </p:nvSpPr>
        <p:spPr>
          <a:xfrm>
            <a:off x="2621844" y="5806652"/>
            <a:ext cx="1484837" cy="324196"/>
          </a:xfrm>
          <a:prstGeom prst="rect">
            <a:avLst/>
          </a:prstGeom>
          <a:solidFill>
            <a:schemeClr val="accent3"/>
          </a:solidFill>
          <a:ln>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lnSpc>
                <a:spcPct val="80000"/>
              </a:lnSpc>
            </a:pPr>
            <a:r>
              <a:rPr lang="en-GB" sz="1150" dirty="0">
                <a:solidFill>
                  <a:schemeClr val="bg1"/>
                </a:solidFill>
              </a:rPr>
              <a:t>ESB</a:t>
            </a:r>
          </a:p>
        </p:txBody>
      </p:sp>
      <p:sp>
        <p:nvSpPr>
          <p:cNvPr id="82" name="Rectangle 81"/>
          <p:cNvSpPr/>
          <p:nvPr/>
        </p:nvSpPr>
        <p:spPr>
          <a:xfrm>
            <a:off x="482099" y="6015354"/>
            <a:ext cx="1291923" cy="324196"/>
          </a:xfrm>
          <a:prstGeom prst="rect">
            <a:avLst/>
          </a:prstGeom>
          <a:solidFill>
            <a:schemeClr val="accent3"/>
          </a:solidFill>
          <a:ln>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lnSpc>
                <a:spcPct val="80000"/>
              </a:lnSpc>
            </a:pPr>
            <a:r>
              <a:rPr lang="en-GB" sz="1150" dirty="0">
                <a:solidFill>
                  <a:schemeClr val="bg1"/>
                </a:solidFill>
              </a:rPr>
              <a:t>Fraud System</a:t>
            </a:r>
          </a:p>
        </p:txBody>
      </p:sp>
      <p:sp>
        <p:nvSpPr>
          <p:cNvPr id="83" name="Rectangle 82"/>
          <p:cNvSpPr/>
          <p:nvPr/>
        </p:nvSpPr>
        <p:spPr>
          <a:xfrm>
            <a:off x="6769985" y="5431060"/>
            <a:ext cx="1625213" cy="324196"/>
          </a:xfrm>
          <a:prstGeom prst="rect">
            <a:avLst/>
          </a:prstGeom>
          <a:solidFill>
            <a:schemeClr val="accent3"/>
          </a:solidFill>
          <a:ln>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GB" sz="1050" dirty="0">
                <a:solidFill>
                  <a:schemeClr val="bg1"/>
                </a:solidFill>
              </a:rPr>
              <a:t>Stub</a:t>
            </a:r>
          </a:p>
        </p:txBody>
      </p:sp>
      <p:cxnSp>
        <p:nvCxnSpPr>
          <p:cNvPr id="90" name="Straight Arrow Connector 89"/>
          <p:cNvCxnSpPr/>
          <p:nvPr/>
        </p:nvCxnSpPr>
        <p:spPr>
          <a:xfrm flipV="1">
            <a:off x="6769985" y="6003467"/>
            <a:ext cx="489349" cy="2891"/>
          </a:xfrm>
          <a:prstGeom prst="straightConnector1">
            <a:avLst/>
          </a:prstGeom>
          <a:ln w="12700">
            <a:solidFill>
              <a:schemeClr val="accent6"/>
            </a:solidFill>
            <a:tailEnd type="arrow"/>
          </a:ln>
          <a:effectLst/>
        </p:spPr>
        <p:style>
          <a:lnRef idx="3">
            <a:schemeClr val="accent3"/>
          </a:lnRef>
          <a:fillRef idx="0">
            <a:schemeClr val="accent3"/>
          </a:fillRef>
          <a:effectRef idx="2">
            <a:schemeClr val="accent3"/>
          </a:effectRef>
          <a:fontRef idx="minor">
            <a:schemeClr val="tx1"/>
          </a:fontRef>
        </p:style>
      </p:cxnSp>
      <p:sp>
        <p:nvSpPr>
          <p:cNvPr id="92" name="TextBox 91"/>
          <p:cNvSpPr txBox="1"/>
          <p:nvPr/>
        </p:nvSpPr>
        <p:spPr>
          <a:xfrm>
            <a:off x="7338990" y="5922215"/>
            <a:ext cx="1423467" cy="510474"/>
          </a:xfrm>
          <a:prstGeom prst="rect">
            <a:avLst/>
          </a:prstGeom>
          <a:noFill/>
        </p:spPr>
        <p:txBody>
          <a:bodyPr wrap="none" lIns="0" tIns="0" rIns="0" bIns="0" rtlCol="0">
            <a:noAutofit/>
          </a:bodyPr>
          <a:lstStyle/>
          <a:p>
            <a:pPr>
              <a:spcAft>
                <a:spcPts val="800"/>
              </a:spcAft>
            </a:pPr>
            <a:r>
              <a:rPr lang="en-GB" sz="1000" dirty="0"/>
              <a:t>Emulated integration</a:t>
            </a:r>
          </a:p>
        </p:txBody>
      </p:sp>
      <p:cxnSp>
        <p:nvCxnSpPr>
          <p:cNvPr id="94" name="Straight Arrow Connector 93"/>
          <p:cNvCxnSpPr/>
          <p:nvPr/>
        </p:nvCxnSpPr>
        <p:spPr>
          <a:xfrm>
            <a:off x="1087640" y="5795706"/>
            <a:ext cx="0" cy="210652"/>
          </a:xfrm>
          <a:prstGeom prst="straightConnector1">
            <a:avLst/>
          </a:prstGeom>
          <a:ln w="12700">
            <a:solidFill>
              <a:schemeClr val="accent6"/>
            </a:solidFill>
            <a:tailEnd type="arrow"/>
          </a:ln>
          <a:effectLst/>
        </p:spPr>
        <p:style>
          <a:lnRef idx="3">
            <a:schemeClr val="accent3"/>
          </a:lnRef>
          <a:fillRef idx="0">
            <a:schemeClr val="accent3"/>
          </a:fillRef>
          <a:effectRef idx="2">
            <a:schemeClr val="accent3"/>
          </a:effectRef>
          <a:fontRef idx="minor">
            <a:schemeClr val="tx1"/>
          </a:fontRef>
        </p:style>
      </p:cxnSp>
      <p:sp>
        <p:nvSpPr>
          <p:cNvPr id="39" name="Content Placeholder 6"/>
          <p:cNvSpPr txBox="1">
            <a:spLocks/>
          </p:cNvSpPr>
          <p:nvPr/>
        </p:nvSpPr>
        <p:spPr>
          <a:xfrm>
            <a:off x="455613" y="1576388"/>
            <a:ext cx="8232775" cy="766762"/>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r>
              <a:rPr lang="en-GB" sz="1400" dirty="0"/>
              <a:t>Software may include an integration of a great number of different dependent systems / components.</a:t>
            </a:r>
          </a:p>
          <a:p>
            <a:pPr marL="180000" indent="-180000"/>
            <a:r>
              <a:rPr lang="en-GB" sz="1400" dirty="0"/>
              <a:t>When developing an update to a system, it will be necessary to regression test interactions with dependent systems</a:t>
            </a:r>
          </a:p>
          <a:p>
            <a:pPr marL="180000" indent="-180000">
              <a:spcAft>
                <a:spcPts val="400"/>
              </a:spcAft>
              <a:buFont typeface="Arial" pitchFamily="34" charset="0"/>
              <a:buNone/>
            </a:pPr>
            <a:endParaRPr lang="en-GB" sz="1250" b="1" dirty="0"/>
          </a:p>
        </p:txBody>
      </p:sp>
    </p:spTree>
    <p:extLst>
      <p:ext uri="{BB962C8B-B14F-4D97-AF65-F5344CB8AC3E}">
        <p14:creationId xmlns:p14="http://schemas.microsoft.com/office/powerpoint/2010/main" val="3493560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33</a:t>
            </a:fld>
            <a:endParaRPr lang="en-US" altLang="en-US" dirty="0"/>
          </a:p>
        </p:txBody>
      </p:sp>
      <p:sp>
        <p:nvSpPr>
          <p:cNvPr id="4" name="Title 3"/>
          <p:cNvSpPr>
            <a:spLocks noGrp="1"/>
          </p:cNvSpPr>
          <p:nvPr>
            <p:ph type="title"/>
          </p:nvPr>
        </p:nvSpPr>
        <p:spPr/>
        <p:txBody>
          <a:bodyPr/>
          <a:lstStyle/>
          <a:p>
            <a:r>
              <a:rPr lang="en-GB"/>
              <a:t>Service Virtualisation</a:t>
            </a:r>
            <a:endParaRPr lang="en-GB" dirty="0"/>
          </a:p>
        </p:txBody>
      </p:sp>
      <p:sp>
        <p:nvSpPr>
          <p:cNvPr id="2" name="Text Placeholder 1"/>
          <p:cNvSpPr>
            <a:spLocks noGrp="1"/>
          </p:cNvSpPr>
          <p:nvPr>
            <p:ph type="body" sz="quarter" idx="10"/>
          </p:nvPr>
        </p:nvSpPr>
        <p:spPr>
          <a:xfrm>
            <a:off x="455613" y="1182021"/>
            <a:ext cx="8232775" cy="396000"/>
          </a:xfrm>
        </p:spPr>
        <p:txBody>
          <a:bodyPr/>
          <a:lstStyle/>
          <a:p>
            <a:r>
              <a:rPr lang="en-GB"/>
              <a:t>Someone invented a commercial product for that</a:t>
            </a:r>
            <a:endParaRPr lang="en-GB" dirty="0"/>
          </a:p>
        </p:txBody>
      </p:sp>
      <p:sp>
        <p:nvSpPr>
          <p:cNvPr id="8" name="Footer Placeholder 7"/>
          <p:cNvSpPr>
            <a:spLocks noGrp="1"/>
          </p:cNvSpPr>
          <p:nvPr>
            <p:ph type="ftr" sz="quarter" idx="13"/>
          </p:nvPr>
        </p:nvSpPr>
        <p:spPr/>
        <p:txBody>
          <a:bodyPr/>
          <a:lstStyle/>
          <a:p>
            <a:r>
              <a:rPr lang="en-US"/>
              <a:t>Copyright © 2016 Accenture  All rights reserved.</a:t>
            </a:r>
            <a:endParaRPr lang="en-AU" dirty="0"/>
          </a:p>
        </p:txBody>
      </p:sp>
      <p:grpSp>
        <p:nvGrpSpPr>
          <p:cNvPr id="3" name="Group 2"/>
          <p:cNvGrpSpPr/>
          <p:nvPr/>
        </p:nvGrpSpPr>
        <p:grpSpPr>
          <a:xfrm>
            <a:off x="455613" y="5575300"/>
            <a:ext cx="4637720" cy="1128713"/>
            <a:chOff x="455613" y="5446713"/>
            <a:chExt cx="5218248" cy="1270000"/>
          </a:xfrm>
        </p:grpSpPr>
        <p:pic>
          <p:nvPicPr>
            <p:cNvPr id="10242" name="Picture 2" descr="http://api.ning.com/files/-i6IiG*TvNRtTP7TFCR98dCOEqti64uwvbo7Fi--18SHsKGUyRcngZ-2z7CKecG3J2wsThXJSBg1G7ug3pZa2TeOT0rzLRzU/CALISA3color_sq.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613" y="5446713"/>
              <a:ext cx="1270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www-01.ibm.com/software/mx/rational/welcome/greenhat/images/green_hat_556x12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87737" y="5918543"/>
              <a:ext cx="1512000" cy="326340"/>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1861" y="5918543"/>
              <a:ext cx="1512000" cy="349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sp>
        <p:nvSpPr>
          <p:cNvPr id="14" name="Content Placeholder 6"/>
          <p:cNvSpPr txBox="1">
            <a:spLocks/>
          </p:cNvSpPr>
          <p:nvPr/>
        </p:nvSpPr>
        <p:spPr>
          <a:xfrm>
            <a:off x="455613" y="1576801"/>
            <a:ext cx="8232775" cy="4249842"/>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00"/>
              </a:spcAft>
              <a:buFont typeface="Arial" pitchFamily="34" charset="0"/>
              <a:buNone/>
            </a:pPr>
            <a:r>
              <a:rPr lang="en-GB" sz="1300" dirty="0">
                <a:solidFill>
                  <a:schemeClr val="accent2"/>
                </a:solidFill>
              </a:rPr>
              <a:t>A commercial Service Virtualisation tool provides an automated alternative to manually writing stubs </a:t>
            </a:r>
            <a:br>
              <a:rPr lang="en-GB" sz="1300" dirty="0">
                <a:solidFill>
                  <a:schemeClr val="accent2"/>
                </a:solidFill>
              </a:rPr>
            </a:br>
            <a:r>
              <a:rPr lang="en-GB" sz="1300" dirty="0">
                <a:solidFill>
                  <a:schemeClr val="accent2"/>
                </a:solidFill>
              </a:rPr>
              <a:t>to emulate other systems when writing software.</a:t>
            </a:r>
          </a:p>
          <a:p>
            <a:pPr marL="0" indent="0">
              <a:spcAft>
                <a:spcPts val="400"/>
              </a:spcAft>
              <a:buFont typeface="Arial" pitchFamily="34" charset="0"/>
              <a:buNone/>
            </a:pPr>
            <a:r>
              <a:rPr lang="en-GB" sz="1300" dirty="0"/>
              <a:t>The majority of the benefits for using Service Virtualisation are an exact match of the benefits of </a:t>
            </a:r>
            <a:br>
              <a:rPr lang="en-GB" sz="1300" dirty="0"/>
            </a:br>
            <a:r>
              <a:rPr lang="en-GB" sz="1300" dirty="0"/>
              <a:t>using stubs.</a:t>
            </a:r>
          </a:p>
          <a:p>
            <a:pPr marL="0" indent="0">
              <a:lnSpc>
                <a:spcPct val="90000"/>
              </a:lnSpc>
              <a:spcAft>
                <a:spcPts val="0"/>
              </a:spcAft>
              <a:buFont typeface="Arial" pitchFamily="34" charset="0"/>
              <a:buNone/>
            </a:pPr>
            <a:r>
              <a:rPr lang="en-GB" sz="1300" dirty="0"/>
              <a:t>The main added benefits of Service Virtualisation are a result of the ease of stub creation/recreation:</a:t>
            </a:r>
          </a:p>
          <a:p>
            <a:pPr marL="171450" lvl="1" indent="-171450">
              <a:lnSpc>
                <a:spcPct val="90000"/>
              </a:lnSpc>
              <a:spcAft>
                <a:spcPts val="200"/>
              </a:spcAft>
              <a:buFont typeface="Arial" pitchFamily="34" charset="0"/>
              <a:buChar char="•"/>
            </a:pPr>
            <a:r>
              <a:rPr lang="en-GB" sz="1300" dirty="0"/>
              <a:t>A reduction in operational costs related to creating stubs</a:t>
            </a:r>
          </a:p>
          <a:p>
            <a:pPr marL="171450" lvl="1" indent="-171450">
              <a:lnSpc>
                <a:spcPct val="90000"/>
              </a:lnSpc>
              <a:spcAft>
                <a:spcPts val="400"/>
              </a:spcAft>
              <a:buFont typeface="Arial" pitchFamily="34" charset="0"/>
              <a:buChar char="•"/>
            </a:pPr>
            <a:r>
              <a:rPr lang="en-GB" sz="1300" dirty="0"/>
              <a:t>Greater adoption of stubs and hence realisation of more of the associated benefits</a:t>
            </a:r>
          </a:p>
          <a:p>
            <a:pPr marL="0" indent="0">
              <a:spcAft>
                <a:spcPts val="400"/>
              </a:spcAft>
              <a:buFont typeface="Arial" pitchFamily="34" charset="0"/>
              <a:buNone/>
            </a:pPr>
            <a:r>
              <a:rPr lang="en-GB" sz="1300" dirty="0"/>
              <a:t>In addition, some Service Virtualisation tools can be used to act like a test harness and exercise </a:t>
            </a:r>
            <a:br>
              <a:rPr lang="en-GB" sz="1300" dirty="0"/>
            </a:br>
            <a:r>
              <a:rPr lang="en-GB" sz="1300" dirty="0"/>
              <a:t>your system.</a:t>
            </a:r>
          </a:p>
          <a:p>
            <a:pPr marL="0" indent="0">
              <a:spcAft>
                <a:spcPts val="0"/>
              </a:spcAft>
              <a:buFont typeface="Arial" pitchFamily="34" charset="0"/>
              <a:buNone/>
            </a:pPr>
            <a:r>
              <a:rPr lang="en-GB" sz="1300" dirty="0"/>
              <a:t>The decision to adopt a Service Virtualisation tool requires a cost benefit analysis of the following alternatives:</a:t>
            </a:r>
          </a:p>
          <a:p>
            <a:pPr marL="171450" lvl="1" indent="-171450">
              <a:lnSpc>
                <a:spcPct val="90000"/>
              </a:lnSpc>
              <a:spcAft>
                <a:spcPts val="200"/>
              </a:spcAft>
              <a:buFont typeface="Arial" pitchFamily="34" charset="0"/>
              <a:buChar char="•"/>
            </a:pPr>
            <a:r>
              <a:rPr lang="en-GB" sz="1300" dirty="0"/>
              <a:t>Make available more tests instances of other systems (thus removing the need for emulation)</a:t>
            </a:r>
          </a:p>
          <a:p>
            <a:pPr marL="171450" lvl="1" indent="-171450">
              <a:lnSpc>
                <a:spcPct val="90000"/>
              </a:lnSpc>
              <a:spcAft>
                <a:spcPts val="200"/>
              </a:spcAft>
              <a:buFont typeface="Arial" pitchFamily="34" charset="0"/>
              <a:buChar char="•"/>
            </a:pPr>
            <a:r>
              <a:rPr lang="en-GB" sz="1300" dirty="0"/>
              <a:t>Manually create stubs</a:t>
            </a:r>
          </a:p>
          <a:p>
            <a:pPr marL="171450" lvl="1" indent="-171450">
              <a:lnSpc>
                <a:spcPct val="90000"/>
              </a:lnSpc>
              <a:spcAft>
                <a:spcPts val="400"/>
              </a:spcAft>
              <a:buFont typeface="Arial" pitchFamily="34" charset="0"/>
              <a:buChar char="•"/>
            </a:pPr>
            <a:r>
              <a:rPr lang="en-GB" sz="1300" dirty="0"/>
              <a:t>Purchasing and adopting a Service Virtualisation tool </a:t>
            </a:r>
            <a:endParaRPr lang="en-GB" sz="1300" b="1" dirty="0"/>
          </a:p>
          <a:p>
            <a:pPr marL="0" indent="0">
              <a:spcAft>
                <a:spcPts val="400"/>
              </a:spcAft>
              <a:buFont typeface="Arial" pitchFamily="34" charset="0"/>
              <a:buNone/>
            </a:pPr>
            <a:r>
              <a:rPr lang="en-GB" sz="1300" dirty="0">
                <a:solidFill>
                  <a:schemeClr val="accent2"/>
                </a:solidFill>
              </a:rPr>
              <a:t>The better you are at creating test instances of other systems (with data), they less you may need stubs.</a:t>
            </a:r>
          </a:p>
          <a:p>
            <a:pPr marL="0" indent="0">
              <a:spcAft>
                <a:spcPts val="400"/>
              </a:spcAft>
              <a:buFont typeface="Arial" pitchFamily="34" charset="0"/>
              <a:buNone/>
            </a:pPr>
            <a:r>
              <a:rPr lang="en-GB" sz="1300" dirty="0">
                <a:solidFill>
                  <a:schemeClr val="accent2"/>
                </a:solidFill>
              </a:rPr>
              <a:t>The more formally contract-drive you components (APIs) are, the less integrated testing needed.</a:t>
            </a:r>
          </a:p>
        </p:txBody>
      </p:sp>
    </p:spTree>
    <p:extLst>
      <p:ext uri="{BB962C8B-B14F-4D97-AF65-F5344CB8AC3E}">
        <p14:creationId xmlns:p14="http://schemas.microsoft.com/office/powerpoint/2010/main" val="1371456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34</a:t>
            </a:fld>
            <a:endParaRPr lang="en-US" altLang="en-US" dirty="0"/>
          </a:p>
        </p:txBody>
      </p:sp>
      <p:sp>
        <p:nvSpPr>
          <p:cNvPr id="4" name="Title 3"/>
          <p:cNvSpPr>
            <a:spLocks noGrp="1"/>
          </p:cNvSpPr>
          <p:nvPr>
            <p:ph type="title"/>
          </p:nvPr>
        </p:nvSpPr>
        <p:spPr/>
        <p:txBody>
          <a:bodyPr/>
          <a:lstStyle/>
          <a:p>
            <a:r>
              <a:rPr lang="en-GB"/>
              <a:t>Further Reducing The Risk of Releasing</a:t>
            </a:r>
            <a:endParaRPr lang="en-GB" dirty="0"/>
          </a:p>
        </p:txBody>
      </p:sp>
      <p:sp>
        <p:nvSpPr>
          <p:cNvPr id="2" name="Text Placeholder 1"/>
          <p:cNvSpPr>
            <a:spLocks noGrp="1"/>
          </p:cNvSpPr>
          <p:nvPr>
            <p:ph type="body" sz="quarter" idx="10"/>
          </p:nvPr>
        </p:nvSpPr>
        <p:spPr/>
        <p:txBody>
          <a:bodyPr/>
          <a:lstStyle/>
          <a:p>
            <a:r>
              <a:rPr lang="en-GB" dirty="0"/>
              <a:t>What else can be done?</a:t>
            </a:r>
          </a:p>
        </p:txBody>
      </p:sp>
      <p:sp>
        <p:nvSpPr>
          <p:cNvPr id="16" name="Footer Placeholder 15"/>
          <p:cNvSpPr>
            <a:spLocks noGrp="1"/>
          </p:cNvSpPr>
          <p:nvPr>
            <p:ph type="ftr" sz="quarter" idx="13"/>
          </p:nvPr>
        </p:nvSpPr>
        <p:spPr/>
        <p:txBody>
          <a:bodyPr/>
          <a:lstStyle/>
          <a:p>
            <a:r>
              <a:rPr lang="en-US"/>
              <a:t>Copyright © 2016 Accenture  All rights reserved.</a:t>
            </a:r>
            <a:endParaRPr lang="en-AU" dirty="0"/>
          </a:p>
        </p:txBody>
      </p:sp>
      <p:sp>
        <p:nvSpPr>
          <p:cNvPr id="93"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grpSp>
        <p:nvGrpSpPr>
          <p:cNvPr id="232" name="Group 231"/>
          <p:cNvGrpSpPr/>
          <p:nvPr/>
        </p:nvGrpSpPr>
        <p:grpSpPr>
          <a:xfrm>
            <a:off x="455612" y="2220825"/>
            <a:ext cx="8234229" cy="2214425"/>
            <a:chOff x="473172" y="3561903"/>
            <a:chExt cx="7399210" cy="1989864"/>
          </a:xfrm>
        </p:grpSpPr>
        <p:grpSp>
          <p:nvGrpSpPr>
            <p:cNvPr id="233" name="Group 232"/>
            <p:cNvGrpSpPr/>
            <p:nvPr/>
          </p:nvGrpSpPr>
          <p:grpSpPr>
            <a:xfrm>
              <a:off x="1290543" y="3561903"/>
              <a:ext cx="737137" cy="1989864"/>
              <a:chOff x="1269486" y="2444749"/>
              <a:chExt cx="737137" cy="1989864"/>
            </a:xfrm>
          </p:grpSpPr>
          <p:grpSp>
            <p:nvGrpSpPr>
              <p:cNvPr id="274" name="Group 273"/>
              <p:cNvGrpSpPr/>
              <p:nvPr/>
            </p:nvGrpSpPr>
            <p:grpSpPr>
              <a:xfrm>
                <a:off x="1270968" y="2444749"/>
                <a:ext cx="735654" cy="559323"/>
                <a:chOff x="1270968" y="2444749"/>
                <a:chExt cx="735654" cy="559323"/>
              </a:xfrm>
            </p:grpSpPr>
            <p:sp>
              <p:nvSpPr>
                <p:cNvPr id="285" name="Rounded Rectangle 284"/>
                <p:cNvSpPr/>
                <p:nvPr/>
              </p:nvSpPr>
              <p:spPr bwMode="auto">
                <a:xfrm>
                  <a:off x="1270968" y="2444749"/>
                  <a:ext cx="735654" cy="559323"/>
                </a:xfrm>
                <a:prstGeom prst="roundRect">
                  <a:avLst>
                    <a:gd name="adj" fmla="val 5869"/>
                  </a:avLst>
                </a:prstGeom>
                <a:solidFill>
                  <a:schemeClr val="accent1"/>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86" name="Rounded Rectangle 285"/>
                <p:cNvSpPr/>
                <p:nvPr/>
              </p:nvSpPr>
              <p:spPr bwMode="auto">
                <a:xfrm>
                  <a:off x="1294699" y="2474371"/>
                  <a:ext cx="688192" cy="25003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Compile &amp; Package</a:t>
                  </a:r>
                </a:p>
              </p:txBody>
            </p:sp>
            <p:pic>
              <p:nvPicPr>
                <p:cNvPr id="28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359" y="2789437"/>
                  <a:ext cx="87573" cy="146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675" y="2789437"/>
                  <a:ext cx="87573" cy="146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5" name="Group 274"/>
              <p:cNvGrpSpPr/>
              <p:nvPr/>
            </p:nvGrpSpPr>
            <p:grpSpPr>
              <a:xfrm>
                <a:off x="1270968" y="3158277"/>
                <a:ext cx="735654" cy="561065"/>
                <a:chOff x="1270968" y="3159149"/>
                <a:chExt cx="735654" cy="561065"/>
              </a:xfrm>
            </p:grpSpPr>
            <p:sp>
              <p:nvSpPr>
                <p:cNvPr id="281" name="Rounded Rectangle 280"/>
                <p:cNvSpPr/>
                <p:nvPr/>
              </p:nvSpPr>
              <p:spPr bwMode="auto">
                <a:xfrm>
                  <a:off x="1270968" y="3159149"/>
                  <a:ext cx="735654" cy="561065"/>
                </a:xfrm>
                <a:prstGeom prst="roundRect">
                  <a:avLst>
                    <a:gd name="adj" fmla="val 5869"/>
                  </a:avLst>
                </a:prstGeom>
                <a:solidFill>
                  <a:schemeClr val="accent2"/>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82" name="Rounded Rectangle 281"/>
                <p:cNvSpPr/>
                <p:nvPr/>
              </p:nvSpPr>
              <p:spPr bwMode="auto">
                <a:xfrm>
                  <a:off x="1294699" y="3188771"/>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Sonar Code Analysis</a:t>
                  </a:r>
                </a:p>
              </p:txBody>
            </p:sp>
            <p:pic>
              <p:nvPicPr>
                <p:cNvPr id="283"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359" y="3507281"/>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675" y="3507281"/>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p:cNvGrpSpPr/>
              <p:nvPr/>
            </p:nvGrpSpPr>
            <p:grpSpPr>
              <a:xfrm>
                <a:off x="1269486" y="3873548"/>
                <a:ext cx="737137" cy="561065"/>
                <a:chOff x="1269486" y="3873548"/>
                <a:chExt cx="737137" cy="561065"/>
              </a:xfrm>
            </p:grpSpPr>
            <p:sp>
              <p:nvSpPr>
                <p:cNvPr id="277" name="Rounded Rectangle 276"/>
                <p:cNvSpPr/>
                <p:nvPr/>
              </p:nvSpPr>
              <p:spPr bwMode="auto">
                <a:xfrm>
                  <a:off x="1269486" y="3873548"/>
                  <a:ext cx="737137" cy="561065"/>
                </a:xfrm>
                <a:prstGeom prst="roundRect">
                  <a:avLst>
                    <a:gd name="adj" fmla="val 5869"/>
                  </a:avLst>
                </a:prstGeom>
                <a:solidFill>
                  <a:schemeClr val="accent1"/>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78" name="Rounded Rectangle 277"/>
                <p:cNvSpPr/>
                <p:nvPr/>
              </p:nvSpPr>
              <p:spPr bwMode="auto">
                <a:xfrm>
                  <a:off x="1293217" y="3903170"/>
                  <a:ext cx="689675"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Run Unit Tests</a:t>
                  </a:r>
                </a:p>
              </p:txBody>
            </p:sp>
            <p:pic>
              <p:nvPicPr>
                <p:cNvPr id="279"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859" y="422168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430" y="422168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34" name="Group 233"/>
            <p:cNvGrpSpPr/>
            <p:nvPr/>
          </p:nvGrpSpPr>
          <p:grpSpPr>
            <a:xfrm>
              <a:off x="2124229" y="4279788"/>
              <a:ext cx="737137" cy="561065"/>
              <a:chOff x="2105996" y="3162634"/>
              <a:chExt cx="737137" cy="561065"/>
            </a:xfrm>
          </p:grpSpPr>
          <p:sp>
            <p:nvSpPr>
              <p:cNvPr id="270" name="Rounded Rectangle 269"/>
              <p:cNvSpPr/>
              <p:nvPr/>
            </p:nvSpPr>
            <p:spPr bwMode="auto">
              <a:xfrm>
                <a:off x="2105996" y="3162634"/>
                <a:ext cx="737137"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71" name="Rounded Rectangle 270"/>
              <p:cNvSpPr/>
              <p:nvPr/>
            </p:nvSpPr>
            <p:spPr bwMode="auto">
              <a:xfrm>
                <a:off x="2129727" y="3192256"/>
                <a:ext cx="689675"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Create ST env</a:t>
                </a:r>
              </a:p>
            </p:txBody>
          </p:sp>
          <p:pic>
            <p:nvPicPr>
              <p:cNvPr id="272"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4369" y="3510766"/>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0940" y="3510766"/>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 name="Group 234"/>
            <p:cNvGrpSpPr/>
            <p:nvPr/>
          </p:nvGrpSpPr>
          <p:grpSpPr>
            <a:xfrm>
              <a:off x="2957915" y="4279788"/>
              <a:ext cx="735654" cy="561065"/>
              <a:chOff x="2942506" y="3162634"/>
              <a:chExt cx="735654" cy="561065"/>
            </a:xfrm>
          </p:grpSpPr>
          <p:sp>
            <p:nvSpPr>
              <p:cNvPr id="266" name="Rounded Rectangle 265"/>
              <p:cNvSpPr/>
              <p:nvPr/>
            </p:nvSpPr>
            <p:spPr bwMode="auto">
              <a:xfrm>
                <a:off x="2942506" y="3162634"/>
                <a:ext cx="735654"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67" name="Rounded Rectangle 266"/>
              <p:cNvSpPr/>
              <p:nvPr/>
            </p:nvSpPr>
            <p:spPr bwMode="auto">
              <a:xfrm>
                <a:off x="2966237" y="3192256"/>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Deploy Code</a:t>
                </a:r>
              </a:p>
            </p:txBody>
          </p:sp>
          <p:pic>
            <p:nvPicPr>
              <p:cNvPr id="268"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897"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213"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6" name="Rounded Rectangle 235"/>
            <p:cNvSpPr/>
            <p:nvPr/>
          </p:nvSpPr>
          <p:spPr bwMode="auto">
            <a:xfrm>
              <a:off x="5454524" y="4279788"/>
              <a:ext cx="737137"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37" name="Rounded Rectangle 236"/>
            <p:cNvSpPr/>
            <p:nvPr/>
          </p:nvSpPr>
          <p:spPr bwMode="auto">
            <a:xfrm>
              <a:off x="5478255" y="4309410"/>
              <a:ext cx="689675"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Create clustered env</a:t>
              </a:r>
            </a:p>
          </p:txBody>
        </p:sp>
        <p:pic>
          <p:nvPicPr>
            <p:cNvPr id="238"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897" y="462792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9"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9468" y="462792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0" name="Group 239"/>
            <p:cNvGrpSpPr/>
            <p:nvPr/>
          </p:nvGrpSpPr>
          <p:grpSpPr>
            <a:xfrm>
              <a:off x="5454524" y="4990702"/>
              <a:ext cx="737137" cy="561065"/>
              <a:chOff x="5439745" y="3873548"/>
              <a:chExt cx="737137" cy="561065"/>
            </a:xfrm>
          </p:grpSpPr>
          <p:sp>
            <p:nvSpPr>
              <p:cNvPr id="262" name="Rounded Rectangle 261"/>
              <p:cNvSpPr/>
              <p:nvPr/>
            </p:nvSpPr>
            <p:spPr bwMode="auto">
              <a:xfrm>
                <a:off x="5439745" y="3873548"/>
                <a:ext cx="737137"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63" name="Rounded Rectangle 262"/>
              <p:cNvSpPr/>
              <p:nvPr/>
            </p:nvSpPr>
            <p:spPr bwMode="auto">
              <a:xfrm>
                <a:off x="5463476" y="3903170"/>
                <a:ext cx="689675"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Tear down</a:t>
                </a:r>
                <a:br>
                  <a:rPr lang="en-GB" sz="800" dirty="0">
                    <a:solidFill>
                      <a:schemeClr val="tx1"/>
                    </a:solidFill>
                  </a:rPr>
                </a:br>
                <a:r>
                  <a:rPr lang="en-GB" sz="800" dirty="0">
                    <a:solidFill>
                      <a:schemeClr val="tx1"/>
                    </a:solidFill>
                  </a:rPr>
                  <a:t>ST env</a:t>
                </a:r>
              </a:p>
            </p:txBody>
          </p:sp>
          <p:pic>
            <p:nvPicPr>
              <p:cNvPr id="264"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118" y="422168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689" y="422168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1" name="Rounded Rectangle 240"/>
            <p:cNvSpPr/>
            <p:nvPr/>
          </p:nvSpPr>
          <p:spPr bwMode="auto">
            <a:xfrm>
              <a:off x="6303041" y="4279788"/>
              <a:ext cx="735654"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42" name="Rounded Rectangle 241"/>
            <p:cNvSpPr/>
            <p:nvPr/>
          </p:nvSpPr>
          <p:spPr bwMode="auto">
            <a:xfrm>
              <a:off x="6326772" y="4309410"/>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Deploy Code A</a:t>
              </a:r>
            </a:p>
          </p:txBody>
        </p:sp>
        <p:pic>
          <p:nvPicPr>
            <p:cNvPr id="243"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0432" y="4627920"/>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4"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6748" y="4627920"/>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 name="Rounded Rectangle 244"/>
            <p:cNvSpPr/>
            <p:nvPr/>
          </p:nvSpPr>
          <p:spPr bwMode="auto">
            <a:xfrm>
              <a:off x="7135244" y="4279788"/>
              <a:ext cx="737138"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46" name="Rounded Rectangle 245"/>
            <p:cNvSpPr/>
            <p:nvPr/>
          </p:nvSpPr>
          <p:spPr bwMode="auto">
            <a:xfrm>
              <a:off x="7158975" y="4309410"/>
              <a:ext cx="689676"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Deploy Code B</a:t>
              </a:r>
            </a:p>
          </p:txBody>
        </p:sp>
        <p:pic>
          <p:nvPicPr>
            <p:cNvPr id="24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618" y="462792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0189" y="462792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9" name="Group 248"/>
            <p:cNvGrpSpPr/>
            <p:nvPr/>
          </p:nvGrpSpPr>
          <p:grpSpPr>
            <a:xfrm>
              <a:off x="473172" y="4275432"/>
              <a:ext cx="720822" cy="561064"/>
              <a:chOff x="435942" y="3219495"/>
              <a:chExt cx="720822" cy="499848"/>
            </a:xfrm>
          </p:grpSpPr>
          <p:sp>
            <p:nvSpPr>
              <p:cNvPr id="260" name="Rounded Rectangle 259"/>
              <p:cNvSpPr/>
              <p:nvPr/>
            </p:nvSpPr>
            <p:spPr bwMode="auto">
              <a:xfrm>
                <a:off x="435942" y="3219495"/>
                <a:ext cx="720822" cy="499848"/>
              </a:xfrm>
              <a:prstGeom prst="roundRect">
                <a:avLst>
                  <a:gd name="adj" fmla="val 5869"/>
                </a:avLst>
              </a:prstGeom>
              <a:solidFill>
                <a:schemeClr val="bg1">
                  <a:lumMod val="75000"/>
                </a:schemeClr>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lIns="36000" tIns="432000" rIns="36000" bIns="36000" anchor="b"/>
              <a:lstStyle/>
              <a:p>
                <a:pPr algn="ctr">
                  <a:spcAft>
                    <a:spcPts val="200"/>
                  </a:spcAft>
                </a:pPr>
                <a:r>
                  <a:rPr lang="en-GB" sz="600" dirty="0">
                    <a:solidFill>
                      <a:schemeClr val="tx1"/>
                    </a:solidFill>
                  </a:rPr>
                  <a:t>Committer: jdoe</a:t>
                </a:r>
                <a:br>
                  <a:rPr lang="en-GB" sz="600" dirty="0">
                    <a:solidFill>
                      <a:schemeClr val="tx1"/>
                    </a:solidFill>
                  </a:rPr>
                </a:br>
                <a:r>
                  <a:rPr lang="en-GB" sz="600" dirty="0">
                    <a:solidFill>
                      <a:schemeClr val="tx1"/>
                    </a:solidFill>
                  </a:rPr>
                  <a:t>Story:25</a:t>
                </a:r>
              </a:p>
            </p:txBody>
          </p:sp>
          <p:sp>
            <p:nvSpPr>
              <p:cNvPr id="261" name="Rounded Rectangle 260"/>
              <p:cNvSpPr/>
              <p:nvPr/>
            </p:nvSpPr>
            <p:spPr bwMode="auto">
              <a:xfrm>
                <a:off x="459673" y="3248554"/>
                <a:ext cx="673361" cy="226032"/>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Commit ID: 113</a:t>
                </a:r>
              </a:p>
            </p:txBody>
          </p:sp>
        </p:grpSp>
        <p:grpSp>
          <p:nvGrpSpPr>
            <p:cNvPr id="250" name="Group 249"/>
            <p:cNvGrpSpPr/>
            <p:nvPr/>
          </p:nvGrpSpPr>
          <p:grpSpPr>
            <a:xfrm>
              <a:off x="4622321" y="4279788"/>
              <a:ext cx="735654" cy="561065"/>
              <a:chOff x="4614042" y="3162634"/>
              <a:chExt cx="735654" cy="561065"/>
            </a:xfrm>
          </p:grpSpPr>
          <p:sp>
            <p:nvSpPr>
              <p:cNvPr id="256" name="Rounded Rectangle 255"/>
              <p:cNvSpPr/>
              <p:nvPr/>
            </p:nvSpPr>
            <p:spPr bwMode="auto">
              <a:xfrm>
                <a:off x="4614042" y="3162634"/>
                <a:ext cx="735654"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57" name="Rounded Rectangle 256"/>
              <p:cNvSpPr/>
              <p:nvPr/>
            </p:nvSpPr>
            <p:spPr bwMode="auto">
              <a:xfrm>
                <a:off x="4637773" y="3192256"/>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Run Test Harness</a:t>
                </a:r>
              </a:p>
            </p:txBody>
          </p:sp>
          <p:pic>
            <p:nvPicPr>
              <p:cNvPr id="258"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1433"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7749"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1" name="Group 250"/>
            <p:cNvGrpSpPr/>
            <p:nvPr/>
          </p:nvGrpSpPr>
          <p:grpSpPr>
            <a:xfrm>
              <a:off x="3790118" y="4279788"/>
              <a:ext cx="735654" cy="561065"/>
              <a:chOff x="3747869" y="3162634"/>
              <a:chExt cx="735654" cy="561065"/>
            </a:xfrm>
          </p:grpSpPr>
          <p:sp>
            <p:nvSpPr>
              <p:cNvPr id="252" name="Rounded Rectangle 251"/>
              <p:cNvSpPr/>
              <p:nvPr/>
            </p:nvSpPr>
            <p:spPr bwMode="auto">
              <a:xfrm>
                <a:off x="3747869" y="3162634"/>
                <a:ext cx="735654"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53" name="Rounded Rectangle 252"/>
              <p:cNvSpPr/>
              <p:nvPr/>
            </p:nvSpPr>
            <p:spPr bwMode="auto">
              <a:xfrm>
                <a:off x="3771600" y="3192256"/>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Load Test Data</a:t>
                </a:r>
              </a:p>
            </p:txBody>
          </p:sp>
          <p:pic>
            <p:nvPicPr>
              <p:cNvPr id="254"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5260"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1576"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034784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0575" r="536"/>
          <a:stretch/>
        </p:blipFill>
        <p:spPr>
          <a:xfrm>
            <a:off x="0" y="0"/>
            <a:ext cx="9144000" cy="6858000"/>
          </a:xfrm>
          <a:prstGeom prst="rect">
            <a:avLst/>
          </a:prstGeom>
        </p:spPr>
      </p:pic>
      <p:sp>
        <p:nvSpPr>
          <p:cNvPr id="13" name="Title 12"/>
          <p:cNvSpPr>
            <a:spLocks noGrp="1"/>
          </p:cNvSpPr>
          <p:nvPr>
            <p:ph type="ctrTitle"/>
          </p:nvPr>
        </p:nvSpPr>
        <p:spPr/>
        <p:txBody>
          <a:bodyPr/>
          <a:lstStyle/>
          <a:p>
            <a:r>
              <a:rPr lang="en-GB" altLang="en-US"/>
              <a:t>WHAT DOES THIS </a:t>
            </a:r>
            <a:br>
              <a:rPr lang="en-GB" altLang="en-US"/>
            </a:br>
            <a:r>
              <a:rPr lang="en-GB" altLang="en-US"/>
              <a:t>MEAN FOR PEOPLE?</a:t>
            </a:r>
            <a:endParaRPr lang="en-US" dirty="0"/>
          </a:p>
        </p:txBody>
      </p:sp>
      <p:sp>
        <p:nvSpPr>
          <p:cNvPr id="10" name="Slide Number Placeholder 3"/>
          <p:cNvSpPr>
            <a:spLocks noGrp="1"/>
          </p:cNvSpPr>
          <p:nvPr>
            <p:ph type="sldNum" sz="quarter" idx="11"/>
          </p:nvPr>
        </p:nvSpPr>
        <p:spPr/>
        <p:txBody>
          <a:bodyPr/>
          <a:lstStyle/>
          <a:p>
            <a:r>
              <a:rPr lang="en-US" altLang="en-US" dirty="0"/>
              <a:t>Page </a:t>
            </a:r>
            <a:fld id="{118706CE-C4CF-4422-AA09-30EBACBA8DBA}" type="slidenum">
              <a:rPr lang="en-US" altLang="en-US" smtClean="0"/>
              <a:pPr/>
              <a:t>35</a:t>
            </a:fld>
            <a:endParaRPr lang="en-US" altLang="en-US" dirty="0"/>
          </a:p>
        </p:txBody>
      </p:sp>
      <p:sp>
        <p:nvSpPr>
          <p:cNvPr id="4" name="Footer Placeholder 3"/>
          <p:cNvSpPr>
            <a:spLocks noGrp="1"/>
          </p:cNvSpPr>
          <p:nvPr>
            <p:ph type="ftr" sz="quarter" idx="12"/>
          </p:nvPr>
        </p:nvSpPr>
        <p:spPr/>
        <p:txBody>
          <a:bodyPr/>
          <a:lstStyle/>
          <a:p>
            <a:r>
              <a:rPr lang="en-US"/>
              <a:t>Copyright © 2016 Accenture  All rights reserved.</a:t>
            </a:r>
            <a:endParaRPr lang="en-AU" dirty="0"/>
          </a:p>
        </p:txBody>
      </p:sp>
      <p:grpSp>
        <p:nvGrpSpPr>
          <p:cNvPr id="18" name="Group 17"/>
          <p:cNvGrpSpPr/>
          <p:nvPr/>
        </p:nvGrpSpPr>
        <p:grpSpPr>
          <a:xfrm>
            <a:off x="482802" y="1723933"/>
            <a:ext cx="929682" cy="929680"/>
            <a:chOff x="482802" y="2072373"/>
            <a:chExt cx="929682" cy="929680"/>
          </a:xfrm>
        </p:grpSpPr>
        <p:sp>
          <p:nvSpPr>
            <p:cNvPr id="7" name="Oval 6"/>
            <p:cNvSpPr/>
            <p:nvPr/>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Freeform 6"/>
            <p:cNvSpPr>
              <a:spLocks noEditPoints="1"/>
            </p:cNvSpPr>
            <p:nvPr/>
          </p:nvSpPr>
          <p:spPr bwMode="auto">
            <a:xfrm>
              <a:off x="616649" y="2206059"/>
              <a:ext cx="661987" cy="662308"/>
            </a:xfrm>
            <a:custGeom>
              <a:avLst/>
              <a:gdLst>
                <a:gd name="T0" fmla="*/ 437 w 874"/>
                <a:gd name="T1" fmla="*/ 874 h 874"/>
                <a:gd name="T2" fmla="*/ 874 w 874"/>
                <a:gd name="T3" fmla="*/ 437 h 874"/>
                <a:gd name="T4" fmla="*/ 437 w 874"/>
                <a:gd name="T5" fmla="*/ 0 h 874"/>
                <a:gd name="T6" fmla="*/ 0 w 874"/>
                <a:gd name="T7" fmla="*/ 437 h 874"/>
                <a:gd name="T8" fmla="*/ 437 w 874"/>
                <a:gd name="T9" fmla="*/ 874 h 874"/>
                <a:gd name="T10" fmla="*/ 437 w 874"/>
                <a:gd name="T11" fmla="*/ 133 h 874"/>
                <a:gd name="T12" fmla="*/ 575 w 874"/>
                <a:gd name="T13" fmla="*/ 272 h 874"/>
                <a:gd name="T14" fmla="*/ 437 w 874"/>
                <a:gd name="T15" fmla="*/ 410 h 874"/>
                <a:gd name="T16" fmla="*/ 299 w 874"/>
                <a:gd name="T17" fmla="*/ 272 h 874"/>
                <a:gd name="T18" fmla="*/ 437 w 874"/>
                <a:gd name="T19" fmla="*/ 133 h 874"/>
                <a:gd name="T20" fmla="*/ 198 w 874"/>
                <a:gd name="T21" fmla="*/ 559 h 874"/>
                <a:gd name="T22" fmla="*/ 306 w 874"/>
                <a:gd name="T23" fmla="*/ 451 h 874"/>
                <a:gd name="T24" fmla="*/ 568 w 874"/>
                <a:gd name="T25" fmla="*/ 451 h 874"/>
                <a:gd name="T26" fmla="*/ 675 w 874"/>
                <a:gd name="T27" fmla="*/ 559 h 874"/>
                <a:gd name="T28" fmla="*/ 675 w 874"/>
                <a:gd name="T29" fmla="*/ 659 h 874"/>
                <a:gd name="T30" fmla="*/ 651 w 874"/>
                <a:gd name="T31" fmla="*/ 712 h 874"/>
                <a:gd name="T32" fmla="*/ 437 w 874"/>
                <a:gd name="T33" fmla="*/ 785 h 874"/>
                <a:gd name="T34" fmla="*/ 216 w 874"/>
                <a:gd name="T35" fmla="*/ 707 h 874"/>
                <a:gd name="T36" fmla="*/ 198 w 874"/>
                <a:gd name="T37" fmla="*/ 657 h 874"/>
                <a:gd name="T38" fmla="*/ 198 w 874"/>
                <a:gd name="T39" fmla="*/ 559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4" h="874">
                  <a:moveTo>
                    <a:pt x="437" y="874"/>
                  </a:moveTo>
                  <a:cubicBezTo>
                    <a:pt x="678" y="874"/>
                    <a:pt x="874" y="678"/>
                    <a:pt x="874" y="437"/>
                  </a:cubicBezTo>
                  <a:cubicBezTo>
                    <a:pt x="874" y="196"/>
                    <a:pt x="678" y="0"/>
                    <a:pt x="437" y="0"/>
                  </a:cubicBezTo>
                  <a:cubicBezTo>
                    <a:pt x="195" y="0"/>
                    <a:pt x="0" y="196"/>
                    <a:pt x="0" y="437"/>
                  </a:cubicBezTo>
                  <a:cubicBezTo>
                    <a:pt x="0" y="678"/>
                    <a:pt x="195" y="874"/>
                    <a:pt x="437" y="874"/>
                  </a:cubicBezTo>
                  <a:close/>
                  <a:moveTo>
                    <a:pt x="437" y="133"/>
                  </a:moveTo>
                  <a:cubicBezTo>
                    <a:pt x="513" y="133"/>
                    <a:pt x="575" y="195"/>
                    <a:pt x="575" y="272"/>
                  </a:cubicBezTo>
                  <a:cubicBezTo>
                    <a:pt x="575" y="348"/>
                    <a:pt x="513" y="410"/>
                    <a:pt x="437" y="410"/>
                  </a:cubicBezTo>
                  <a:cubicBezTo>
                    <a:pt x="360" y="410"/>
                    <a:pt x="299" y="348"/>
                    <a:pt x="299" y="272"/>
                  </a:cubicBezTo>
                  <a:cubicBezTo>
                    <a:pt x="299" y="195"/>
                    <a:pt x="360" y="133"/>
                    <a:pt x="437" y="133"/>
                  </a:cubicBezTo>
                  <a:close/>
                  <a:moveTo>
                    <a:pt x="198" y="559"/>
                  </a:moveTo>
                  <a:cubicBezTo>
                    <a:pt x="198" y="499"/>
                    <a:pt x="246" y="451"/>
                    <a:pt x="306" y="451"/>
                  </a:cubicBezTo>
                  <a:cubicBezTo>
                    <a:pt x="568" y="451"/>
                    <a:pt x="568" y="451"/>
                    <a:pt x="568" y="451"/>
                  </a:cubicBezTo>
                  <a:cubicBezTo>
                    <a:pt x="627" y="451"/>
                    <a:pt x="675" y="499"/>
                    <a:pt x="675" y="559"/>
                  </a:cubicBezTo>
                  <a:cubicBezTo>
                    <a:pt x="675" y="659"/>
                    <a:pt x="675" y="659"/>
                    <a:pt x="675" y="659"/>
                  </a:cubicBezTo>
                  <a:cubicBezTo>
                    <a:pt x="675" y="678"/>
                    <a:pt x="666" y="700"/>
                    <a:pt x="651" y="712"/>
                  </a:cubicBezTo>
                  <a:cubicBezTo>
                    <a:pt x="592" y="758"/>
                    <a:pt x="517" y="785"/>
                    <a:pt x="437" y="785"/>
                  </a:cubicBezTo>
                  <a:cubicBezTo>
                    <a:pt x="353" y="785"/>
                    <a:pt x="276" y="756"/>
                    <a:pt x="216" y="707"/>
                  </a:cubicBezTo>
                  <a:cubicBezTo>
                    <a:pt x="201" y="694"/>
                    <a:pt x="198" y="676"/>
                    <a:pt x="198" y="657"/>
                  </a:cubicBezTo>
                  <a:lnTo>
                    <a:pt x="198" y="55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spTree>
    <p:extLst>
      <p:ext uri="{BB962C8B-B14F-4D97-AF65-F5344CB8AC3E}">
        <p14:creationId xmlns:p14="http://schemas.microsoft.com/office/powerpoint/2010/main" val="3736521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defRPr/>
            </a:pPr>
            <a:fld id="{90CBDC3A-D49F-4631-A8C7-55D59B33E5FA}" type="slidenum">
              <a:rPr lang="en-US" smtClean="0"/>
              <a:pPr>
                <a:defRPr/>
              </a:pPr>
              <a:t>36</a:t>
            </a:fld>
            <a:endParaRPr lang="en-US" dirty="0"/>
          </a:p>
        </p:txBody>
      </p:sp>
      <p:sp>
        <p:nvSpPr>
          <p:cNvPr id="9" name="Title 7"/>
          <p:cNvSpPr>
            <a:spLocks noGrp="1"/>
          </p:cNvSpPr>
          <p:nvPr>
            <p:ph type="title"/>
          </p:nvPr>
        </p:nvSpPr>
        <p:spPr/>
        <p:txBody>
          <a:bodyPr/>
          <a:lstStyle/>
          <a:p>
            <a:r>
              <a:rPr lang="en-GB" dirty="0"/>
              <a:t>The Skills Shift</a:t>
            </a:r>
          </a:p>
        </p:txBody>
      </p:sp>
      <p:sp>
        <p:nvSpPr>
          <p:cNvPr id="5" name="Footer Placeholder 4"/>
          <p:cNvSpPr>
            <a:spLocks noGrp="1"/>
          </p:cNvSpPr>
          <p:nvPr>
            <p:ph type="ftr" sz="quarter" idx="12"/>
          </p:nvPr>
        </p:nvSpPr>
        <p:spPr/>
        <p:txBody>
          <a:bodyPr/>
          <a:lstStyle/>
          <a:p>
            <a:r>
              <a:rPr lang="en-AU"/>
              <a:t>Copyright © 2016 Accenture  All rights reserved.</a:t>
            </a:r>
            <a:endParaRPr lang="en-AU" dirty="0"/>
          </a:p>
        </p:txBody>
      </p:sp>
      <p:sp>
        <p:nvSpPr>
          <p:cNvPr id="2" name="Rectangle 1"/>
          <p:cNvSpPr/>
          <p:nvPr/>
        </p:nvSpPr>
        <p:spPr>
          <a:xfrm>
            <a:off x="534256" y="1844824"/>
            <a:ext cx="8075488" cy="937916"/>
          </a:xfrm>
          <a:prstGeom prst="rect">
            <a:avLst/>
          </a:prstGeom>
          <a:gradFill flip="none" rotWithShape="1">
            <a:gsLst>
              <a:gs pos="0">
                <a:srgbClr val="FFC000"/>
              </a:gs>
              <a:gs pos="100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tx1"/>
              </a:solidFill>
            </a:endParaRPr>
          </a:p>
        </p:txBody>
      </p:sp>
      <p:sp>
        <p:nvSpPr>
          <p:cNvPr id="4" name="TextBox 3"/>
          <p:cNvSpPr txBox="1"/>
          <p:nvPr/>
        </p:nvSpPr>
        <p:spPr>
          <a:xfrm>
            <a:off x="579800" y="2170743"/>
            <a:ext cx="1486882" cy="415627"/>
          </a:xfrm>
          <a:prstGeom prst="rect">
            <a:avLst/>
          </a:prstGeom>
          <a:noFill/>
        </p:spPr>
        <p:txBody>
          <a:bodyPr wrap="none" rtlCol="0">
            <a:spAutoFit/>
          </a:bodyPr>
          <a:lstStyle/>
          <a:p>
            <a:r>
              <a:rPr lang="en-US" sz="2101" dirty="0"/>
              <a:t>Test Focus</a:t>
            </a:r>
          </a:p>
        </p:txBody>
      </p:sp>
      <p:sp>
        <p:nvSpPr>
          <p:cNvPr id="27" name="TextBox 26"/>
          <p:cNvSpPr txBox="1"/>
          <p:nvPr/>
        </p:nvSpPr>
        <p:spPr>
          <a:xfrm>
            <a:off x="6357181" y="2170743"/>
            <a:ext cx="2205473" cy="415627"/>
          </a:xfrm>
          <a:prstGeom prst="rect">
            <a:avLst/>
          </a:prstGeom>
          <a:noFill/>
        </p:spPr>
        <p:txBody>
          <a:bodyPr wrap="square" rtlCol="0">
            <a:spAutoFit/>
          </a:bodyPr>
          <a:lstStyle/>
          <a:p>
            <a:r>
              <a:rPr lang="en-US" sz="2101" dirty="0">
                <a:solidFill>
                  <a:schemeClr val="bg1"/>
                </a:solidFill>
              </a:rPr>
              <a:t>Developer Focus</a:t>
            </a:r>
          </a:p>
        </p:txBody>
      </p:sp>
      <p:sp>
        <p:nvSpPr>
          <p:cNvPr id="31" name="Up Arrow 30"/>
          <p:cNvSpPr/>
          <p:nvPr/>
        </p:nvSpPr>
        <p:spPr>
          <a:xfrm>
            <a:off x="4332242" y="2890607"/>
            <a:ext cx="825019" cy="1276608"/>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3" name="TextBox 42"/>
          <p:cNvSpPr txBox="1"/>
          <p:nvPr/>
        </p:nvSpPr>
        <p:spPr>
          <a:xfrm>
            <a:off x="5261388" y="3550829"/>
            <a:ext cx="2391809" cy="1478097"/>
          </a:xfrm>
          <a:prstGeom prst="rect">
            <a:avLst/>
          </a:prstGeom>
          <a:noFill/>
        </p:spPr>
        <p:txBody>
          <a:bodyPr wrap="none" rtlCol="0">
            <a:spAutoFit/>
          </a:bodyPr>
          <a:lstStyle/>
          <a:p>
            <a:r>
              <a:rPr lang="en-US" sz="1501" dirty="0"/>
              <a:t>Examples</a:t>
            </a:r>
          </a:p>
          <a:p>
            <a:pPr marL="214398" indent="-214398">
              <a:buFont typeface="Arial" charset="0"/>
              <a:buChar char="•"/>
            </a:pPr>
            <a:r>
              <a:rPr lang="en-US" sz="1501" dirty="0"/>
              <a:t>Test Automation</a:t>
            </a:r>
          </a:p>
          <a:p>
            <a:pPr marL="214398" indent="-214398">
              <a:buFont typeface="Arial" charset="0"/>
              <a:buChar char="•"/>
            </a:pPr>
            <a:r>
              <a:rPr lang="en-US" sz="1501" dirty="0"/>
              <a:t>Test Data Management</a:t>
            </a:r>
          </a:p>
          <a:p>
            <a:pPr marL="214398" indent="-214398">
              <a:buFont typeface="Arial" charset="0"/>
              <a:buChar char="•"/>
            </a:pPr>
            <a:r>
              <a:rPr lang="en-US" sz="1501" dirty="0"/>
              <a:t>Virtualization</a:t>
            </a:r>
          </a:p>
          <a:p>
            <a:pPr marL="214398" indent="-214398">
              <a:buFont typeface="Arial" charset="0"/>
              <a:buChar char="•"/>
            </a:pPr>
            <a:r>
              <a:rPr lang="en-US" sz="1501" dirty="0"/>
              <a:t>Developer tools</a:t>
            </a:r>
          </a:p>
          <a:p>
            <a:pPr marL="214398" indent="-214398">
              <a:buFont typeface="Arial" charset="0"/>
              <a:buChar char="•"/>
            </a:pPr>
            <a:r>
              <a:rPr lang="en-US" sz="1501" dirty="0"/>
              <a:t>TDD/BDD</a:t>
            </a:r>
          </a:p>
        </p:txBody>
      </p:sp>
      <p:sp>
        <p:nvSpPr>
          <p:cNvPr id="44" name="Up Arrow 43"/>
          <p:cNvSpPr/>
          <p:nvPr/>
        </p:nvSpPr>
        <p:spPr>
          <a:xfrm rot="5400000">
            <a:off x="1660591" y="2363166"/>
            <a:ext cx="825019" cy="2250373"/>
          </a:xfrm>
          <a:prstGeom prst="up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0" name="TextBox 9"/>
          <p:cNvSpPr txBox="1"/>
          <p:nvPr/>
        </p:nvSpPr>
        <p:spPr>
          <a:xfrm>
            <a:off x="579800" y="4070404"/>
            <a:ext cx="3355406" cy="323294"/>
          </a:xfrm>
          <a:prstGeom prst="rect">
            <a:avLst/>
          </a:prstGeom>
          <a:noFill/>
        </p:spPr>
        <p:txBody>
          <a:bodyPr wrap="none" rtlCol="0">
            <a:spAutoFit/>
          </a:bodyPr>
          <a:lstStyle/>
          <a:p>
            <a:r>
              <a:rPr lang="en-US" sz="1501" dirty="0"/>
              <a:t>Demand for broader technical skillset</a:t>
            </a:r>
          </a:p>
        </p:txBody>
      </p:sp>
      <p:sp>
        <p:nvSpPr>
          <p:cNvPr id="12" name="Text Placeholder 1"/>
          <p:cNvSpPr txBox="1">
            <a:spLocks/>
          </p:cNvSpPr>
          <p:nvPr/>
        </p:nvSpPr>
        <p:spPr>
          <a:xfrm>
            <a:off x="455613" y="1182021"/>
            <a:ext cx="8232775" cy="396000"/>
          </a:xfrm>
          <a:prstGeom prst="rect">
            <a:avLst/>
          </a:prstGeom>
        </p:spPr>
        <p:txBody>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1"/>
                </a:solidFill>
                <a:latin typeface="+mj-lt"/>
              </a:rPr>
              <a:t>What else can be done?</a:t>
            </a:r>
          </a:p>
        </p:txBody>
      </p:sp>
    </p:spTree>
    <p:extLst>
      <p:ext uri="{BB962C8B-B14F-4D97-AF65-F5344CB8AC3E}">
        <p14:creationId xmlns:p14="http://schemas.microsoft.com/office/powerpoint/2010/main" val="56760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5556" r="5556"/>
          <a:stretch/>
        </p:blipFill>
        <p:spPr>
          <a:xfrm>
            <a:off x="0" y="0"/>
            <a:ext cx="9144000" cy="6858000"/>
          </a:xfrm>
          <a:prstGeom prst="rect">
            <a:avLst/>
          </a:prstGeom>
        </p:spPr>
      </p:pic>
      <p:sp>
        <p:nvSpPr>
          <p:cNvPr id="10" name="Rectangle 9"/>
          <p:cNvSpPr/>
          <p:nvPr/>
        </p:nvSpPr>
        <p:spPr>
          <a:xfrm>
            <a:off x="0" y="0"/>
            <a:ext cx="9144000" cy="6857999"/>
          </a:xfrm>
          <a:prstGeom prst="rect">
            <a:avLst/>
          </a:prstGeom>
          <a:gradFill flip="none" rotWithShape="1">
            <a:gsLst>
              <a:gs pos="0">
                <a:schemeClr val="accent1">
                  <a:alpha val="0"/>
                </a:schemeClr>
              </a:gs>
              <a:gs pos="73000">
                <a:schemeClr val="accent1">
                  <a:shade val="67500"/>
                  <a:satMod val="115000"/>
                  <a:alpha val="0"/>
                </a:schemeClr>
              </a:gs>
              <a:gs pos="89000">
                <a:srgbClr val="002200"/>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ctrTitle"/>
          </p:nvPr>
        </p:nvSpPr>
        <p:spPr/>
        <p:txBody>
          <a:bodyPr/>
          <a:lstStyle/>
          <a:p>
            <a:r>
              <a:rPr lang="en-US" altLang="en-US" dirty="0"/>
              <a:t>LET’S TALK </a:t>
            </a:r>
            <a:br>
              <a:rPr lang="en-US" altLang="en-US" dirty="0"/>
            </a:br>
            <a:r>
              <a:rPr lang="en-US" altLang="en-US" dirty="0"/>
              <a:t>ABOUT THE LAB</a:t>
            </a:r>
            <a:endParaRPr lang="en-US" dirty="0"/>
          </a:p>
        </p:txBody>
      </p:sp>
      <p:sp>
        <p:nvSpPr>
          <p:cNvPr id="12" name="Slide Number Placeholder 3"/>
          <p:cNvSpPr>
            <a:spLocks noGrp="1"/>
          </p:cNvSpPr>
          <p:nvPr>
            <p:ph type="sldNum" sz="quarter" idx="11"/>
          </p:nvPr>
        </p:nvSpPr>
        <p:spPr/>
        <p:txBody>
          <a:bodyPr/>
          <a:lstStyle/>
          <a:p>
            <a:r>
              <a:rPr lang="en-US" altLang="en-US" dirty="0"/>
              <a:t>Page </a:t>
            </a:r>
            <a:fld id="{118706CE-C4CF-4422-AA09-30EBACBA8DBA}" type="slidenum">
              <a:rPr lang="en-US" altLang="en-US" smtClean="0"/>
              <a:pPr/>
              <a:t>37</a:t>
            </a:fld>
            <a:endParaRPr lang="en-US" altLang="en-US" dirty="0"/>
          </a:p>
        </p:txBody>
      </p:sp>
      <p:sp>
        <p:nvSpPr>
          <p:cNvPr id="3" name="Footer Placeholder 2"/>
          <p:cNvSpPr>
            <a:spLocks noGrp="1"/>
          </p:cNvSpPr>
          <p:nvPr>
            <p:ph type="ftr" sz="quarter" idx="12"/>
          </p:nvPr>
        </p:nvSpPr>
        <p:spPr/>
        <p:txBody>
          <a:bodyPr/>
          <a:lstStyle/>
          <a:p>
            <a:r>
              <a:rPr lang="en-US"/>
              <a:t>Copyright © 2016 Accenture  All rights reserved.</a:t>
            </a:r>
            <a:endParaRPr lang="en-AU" dirty="0"/>
          </a:p>
        </p:txBody>
      </p:sp>
      <p:grpSp>
        <p:nvGrpSpPr>
          <p:cNvPr id="2" name="Group 1"/>
          <p:cNvGrpSpPr/>
          <p:nvPr/>
        </p:nvGrpSpPr>
        <p:grpSpPr>
          <a:xfrm>
            <a:off x="482802" y="1723933"/>
            <a:ext cx="929682" cy="929680"/>
            <a:chOff x="482802" y="2072373"/>
            <a:chExt cx="929682" cy="929680"/>
          </a:xfrm>
        </p:grpSpPr>
        <p:sp>
          <p:nvSpPr>
            <p:cNvPr id="14" name="Oval 13"/>
            <p:cNvSpPr/>
            <p:nvPr/>
          </p:nvSpPr>
          <p:spPr>
            <a:xfrm>
              <a:off x="616236" y="2206059"/>
              <a:ext cx="662400" cy="662400"/>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p:cNvSpPr/>
            <p:nvPr/>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Freeform 6"/>
            <p:cNvSpPr>
              <a:spLocks noChangeAspect="1" noEditPoints="1"/>
            </p:cNvSpPr>
            <p:nvPr/>
          </p:nvSpPr>
          <p:spPr bwMode="auto">
            <a:xfrm rot="20764843">
              <a:off x="672828" y="2325193"/>
              <a:ext cx="480615" cy="432000"/>
            </a:xfrm>
            <a:custGeom>
              <a:avLst/>
              <a:gdLst>
                <a:gd name="T0" fmla="*/ 308 w 331"/>
                <a:gd name="T1" fmla="*/ 0 h 297"/>
                <a:gd name="T2" fmla="*/ 308 w 331"/>
                <a:gd name="T3" fmla="*/ 25 h 297"/>
                <a:gd name="T4" fmla="*/ 307 w 331"/>
                <a:gd name="T5" fmla="*/ 25 h 297"/>
                <a:gd name="T6" fmla="*/ 24 w 331"/>
                <a:gd name="T7" fmla="*/ 91 h 297"/>
                <a:gd name="T8" fmla="*/ 24 w 331"/>
                <a:gd name="T9" fmla="*/ 77 h 297"/>
                <a:gd name="T10" fmla="*/ 0 w 331"/>
                <a:gd name="T11" fmla="*/ 77 h 297"/>
                <a:gd name="T12" fmla="*/ 0 w 331"/>
                <a:gd name="T13" fmla="*/ 219 h 297"/>
                <a:gd name="T14" fmla="*/ 24 w 331"/>
                <a:gd name="T15" fmla="*/ 219 h 297"/>
                <a:gd name="T16" fmla="*/ 24 w 331"/>
                <a:gd name="T17" fmla="*/ 205 h 297"/>
                <a:gd name="T18" fmla="*/ 65 w 331"/>
                <a:gd name="T19" fmla="*/ 215 h 297"/>
                <a:gd name="T20" fmla="*/ 60 w 331"/>
                <a:gd name="T21" fmla="*/ 238 h 297"/>
                <a:gd name="T22" fmla="*/ 78 w 331"/>
                <a:gd name="T23" fmla="*/ 267 h 297"/>
                <a:gd name="T24" fmla="*/ 143 w 331"/>
                <a:gd name="T25" fmla="*/ 283 h 297"/>
                <a:gd name="T26" fmla="*/ 149 w 331"/>
                <a:gd name="T27" fmla="*/ 284 h 297"/>
                <a:gd name="T28" fmla="*/ 172 w 331"/>
                <a:gd name="T29" fmla="*/ 265 h 297"/>
                <a:gd name="T30" fmla="*/ 178 w 331"/>
                <a:gd name="T31" fmla="*/ 242 h 297"/>
                <a:gd name="T32" fmla="*/ 307 w 331"/>
                <a:gd name="T33" fmla="*/ 272 h 297"/>
                <a:gd name="T34" fmla="*/ 308 w 331"/>
                <a:gd name="T35" fmla="*/ 272 h 297"/>
                <a:gd name="T36" fmla="*/ 308 w 331"/>
                <a:gd name="T37" fmla="*/ 297 h 297"/>
                <a:gd name="T38" fmla="*/ 331 w 331"/>
                <a:gd name="T39" fmla="*/ 297 h 297"/>
                <a:gd name="T40" fmla="*/ 331 w 331"/>
                <a:gd name="T41" fmla="*/ 0 h 297"/>
                <a:gd name="T42" fmla="*/ 308 w 331"/>
                <a:gd name="T43" fmla="*/ 0 h 297"/>
                <a:gd name="T44" fmla="*/ 44 w 331"/>
                <a:gd name="T45" fmla="*/ 186 h 297"/>
                <a:gd name="T46" fmla="*/ 24 w 331"/>
                <a:gd name="T47" fmla="*/ 181 h 297"/>
                <a:gd name="T48" fmla="*/ 24 w 331"/>
                <a:gd name="T49" fmla="*/ 116 h 297"/>
                <a:gd name="T50" fmla="*/ 44 w 331"/>
                <a:gd name="T51" fmla="*/ 111 h 297"/>
                <a:gd name="T52" fmla="*/ 44 w 331"/>
                <a:gd name="T53" fmla="*/ 186 h 297"/>
                <a:gd name="T54" fmla="*/ 149 w 331"/>
                <a:gd name="T55" fmla="*/ 259 h 297"/>
                <a:gd name="T56" fmla="*/ 148 w 331"/>
                <a:gd name="T57" fmla="*/ 260 h 297"/>
                <a:gd name="T58" fmla="*/ 83 w 331"/>
                <a:gd name="T59" fmla="*/ 244 h 297"/>
                <a:gd name="T60" fmla="*/ 83 w 331"/>
                <a:gd name="T61" fmla="*/ 244 h 297"/>
                <a:gd name="T62" fmla="*/ 88 w 331"/>
                <a:gd name="T63" fmla="*/ 221 h 297"/>
                <a:gd name="T64" fmla="*/ 155 w 331"/>
                <a:gd name="T65" fmla="*/ 236 h 297"/>
                <a:gd name="T66" fmla="*/ 149 w 331"/>
                <a:gd name="T67" fmla="*/ 259 h 297"/>
                <a:gd name="T68" fmla="*/ 255 w 331"/>
                <a:gd name="T69" fmla="*/ 236 h 297"/>
                <a:gd name="T70" fmla="*/ 70 w 331"/>
                <a:gd name="T71" fmla="*/ 192 h 297"/>
                <a:gd name="T72" fmla="*/ 70 w 331"/>
                <a:gd name="T73" fmla="*/ 105 h 297"/>
                <a:gd name="T74" fmla="*/ 255 w 331"/>
                <a:gd name="T75" fmla="*/ 61 h 297"/>
                <a:gd name="T76" fmla="*/ 255 w 331"/>
                <a:gd name="T77" fmla="*/ 236 h 297"/>
                <a:gd name="T78" fmla="*/ 308 w 331"/>
                <a:gd name="T79" fmla="*/ 248 h 297"/>
                <a:gd name="T80" fmla="*/ 281 w 331"/>
                <a:gd name="T81" fmla="*/ 242 h 297"/>
                <a:gd name="T82" fmla="*/ 281 w 331"/>
                <a:gd name="T83" fmla="*/ 55 h 297"/>
                <a:gd name="T84" fmla="*/ 308 w 331"/>
                <a:gd name="T85" fmla="*/ 49 h 297"/>
                <a:gd name="T86" fmla="*/ 308 w 331"/>
                <a:gd name="T87" fmla="*/ 24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 h="297">
                  <a:moveTo>
                    <a:pt x="308" y="0"/>
                  </a:moveTo>
                  <a:cubicBezTo>
                    <a:pt x="308" y="25"/>
                    <a:pt x="308" y="25"/>
                    <a:pt x="308" y="25"/>
                  </a:cubicBezTo>
                  <a:cubicBezTo>
                    <a:pt x="307" y="25"/>
                    <a:pt x="307" y="25"/>
                    <a:pt x="307" y="25"/>
                  </a:cubicBezTo>
                  <a:cubicBezTo>
                    <a:pt x="24" y="91"/>
                    <a:pt x="24" y="91"/>
                    <a:pt x="24" y="91"/>
                  </a:cubicBezTo>
                  <a:cubicBezTo>
                    <a:pt x="24" y="77"/>
                    <a:pt x="24" y="77"/>
                    <a:pt x="24" y="77"/>
                  </a:cubicBezTo>
                  <a:cubicBezTo>
                    <a:pt x="0" y="77"/>
                    <a:pt x="0" y="77"/>
                    <a:pt x="0" y="77"/>
                  </a:cubicBezTo>
                  <a:cubicBezTo>
                    <a:pt x="0" y="219"/>
                    <a:pt x="0" y="219"/>
                    <a:pt x="0" y="219"/>
                  </a:cubicBezTo>
                  <a:cubicBezTo>
                    <a:pt x="24" y="219"/>
                    <a:pt x="24" y="219"/>
                    <a:pt x="24" y="219"/>
                  </a:cubicBezTo>
                  <a:cubicBezTo>
                    <a:pt x="24" y="205"/>
                    <a:pt x="24" y="205"/>
                    <a:pt x="24" y="205"/>
                  </a:cubicBezTo>
                  <a:cubicBezTo>
                    <a:pt x="65" y="215"/>
                    <a:pt x="65" y="215"/>
                    <a:pt x="65" y="215"/>
                  </a:cubicBezTo>
                  <a:cubicBezTo>
                    <a:pt x="60" y="238"/>
                    <a:pt x="60" y="238"/>
                    <a:pt x="60" y="238"/>
                  </a:cubicBezTo>
                  <a:cubicBezTo>
                    <a:pt x="56" y="251"/>
                    <a:pt x="65" y="264"/>
                    <a:pt x="78" y="267"/>
                  </a:cubicBezTo>
                  <a:cubicBezTo>
                    <a:pt x="143" y="283"/>
                    <a:pt x="143" y="283"/>
                    <a:pt x="143" y="283"/>
                  </a:cubicBezTo>
                  <a:cubicBezTo>
                    <a:pt x="145" y="283"/>
                    <a:pt x="147" y="284"/>
                    <a:pt x="149" y="284"/>
                  </a:cubicBezTo>
                  <a:cubicBezTo>
                    <a:pt x="160" y="284"/>
                    <a:pt x="170" y="276"/>
                    <a:pt x="172" y="265"/>
                  </a:cubicBezTo>
                  <a:cubicBezTo>
                    <a:pt x="178" y="242"/>
                    <a:pt x="178" y="242"/>
                    <a:pt x="178" y="242"/>
                  </a:cubicBezTo>
                  <a:cubicBezTo>
                    <a:pt x="307" y="272"/>
                    <a:pt x="307" y="272"/>
                    <a:pt x="307" y="272"/>
                  </a:cubicBezTo>
                  <a:cubicBezTo>
                    <a:pt x="307" y="272"/>
                    <a:pt x="307" y="272"/>
                    <a:pt x="308" y="272"/>
                  </a:cubicBezTo>
                  <a:cubicBezTo>
                    <a:pt x="308" y="297"/>
                    <a:pt x="308" y="297"/>
                    <a:pt x="308" y="297"/>
                  </a:cubicBezTo>
                  <a:cubicBezTo>
                    <a:pt x="331" y="297"/>
                    <a:pt x="331" y="297"/>
                    <a:pt x="331" y="297"/>
                  </a:cubicBezTo>
                  <a:cubicBezTo>
                    <a:pt x="331" y="0"/>
                    <a:pt x="331" y="0"/>
                    <a:pt x="331" y="0"/>
                  </a:cubicBezTo>
                  <a:lnTo>
                    <a:pt x="308" y="0"/>
                  </a:lnTo>
                  <a:close/>
                  <a:moveTo>
                    <a:pt x="44" y="186"/>
                  </a:moveTo>
                  <a:cubicBezTo>
                    <a:pt x="24" y="181"/>
                    <a:pt x="24" y="181"/>
                    <a:pt x="24" y="181"/>
                  </a:cubicBezTo>
                  <a:cubicBezTo>
                    <a:pt x="24" y="116"/>
                    <a:pt x="24" y="116"/>
                    <a:pt x="24" y="116"/>
                  </a:cubicBezTo>
                  <a:cubicBezTo>
                    <a:pt x="44" y="111"/>
                    <a:pt x="44" y="111"/>
                    <a:pt x="44" y="111"/>
                  </a:cubicBezTo>
                  <a:lnTo>
                    <a:pt x="44" y="186"/>
                  </a:lnTo>
                  <a:close/>
                  <a:moveTo>
                    <a:pt x="149" y="259"/>
                  </a:moveTo>
                  <a:cubicBezTo>
                    <a:pt x="149" y="260"/>
                    <a:pt x="149" y="260"/>
                    <a:pt x="148" y="260"/>
                  </a:cubicBezTo>
                  <a:cubicBezTo>
                    <a:pt x="83" y="244"/>
                    <a:pt x="83" y="244"/>
                    <a:pt x="83" y="244"/>
                  </a:cubicBezTo>
                  <a:cubicBezTo>
                    <a:pt x="83" y="244"/>
                    <a:pt x="82" y="244"/>
                    <a:pt x="83" y="244"/>
                  </a:cubicBezTo>
                  <a:cubicBezTo>
                    <a:pt x="88" y="221"/>
                    <a:pt x="88" y="221"/>
                    <a:pt x="88" y="221"/>
                  </a:cubicBezTo>
                  <a:cubicBezTo>
                    <a:pt x="155" y="236"/>
                    <a:pt x="155" y="236"/>
                    <a:pt x="155" y="236"/>
                  </a:cubicBezTo>
                  <a:lnTo>
                    <a:pt x="149" y="259"/>
                  </a:lnTo>
                  <a:close/>
                  <a:moveTo>
                    <a:pt x="255" y="236"/>
                  </a:moveTo>
                  <a:cubicBezTo>
                    <a:pt x="70" y="192"/>
                    <a:pt x="70" y="192"/>
                    <a:pt x="70" y="192"/>
                  </a:cubicBezTo>
                  <a:cubicBezTo>
                    <a:pt x="70" y="105"/>
                    <a:pt x="70" y="105"/>
                    <a:pt x="70" y="105"/>
                  </a:cubicBezTo>
                  <a:cubicBezTo>
                    <a:pt x="255" y="61"/>
                    <a:pt x="255" y="61"/>
                    <a:pt x="255" y="61"/>
                  </a:cubicBezTo>
                  <a:lnTo>
                    <a:pt x="255" y="236"/>
                  </a:lnTo>
                  <a:close/>
                  <a:moveTo>
                    <a:pt x="308" y="248"/>
                  </a:moveTo>
                  <a:cubicBezTo>
                    <a:pt x="281" y="242"/>
                    <a:pt x="281" y="242"/>
                    <a:pt x="281" y="242"/>
                  </a:cubicBezTo>
                  <a:cubicBezTo>
                    <a:pt x="281" y="55"/>
                    <a:pt x="281" y="55"/>
                    <a:pt x="281" y="55"/>
                  </a:cubicBezTo>
                  <a:cubicBezTo>
                    <a:pt x="308" y="49"/>
                    <a:pt x="308" y="49"/>
                    <a:pt x="308" y="49"/>
                  </a:cubicBezTo>
                  <a:lnTo>
                    <a:pt x="308" y="248"/>
                  </a:lnTo>
                  <a:close/>
                </a:path>
              </a:pathLst>
            </a:custGeom>
            <a:solidFill>
              <a:schemeClr val="accent4">
                <a:lumMod val="10000"/>
              </a:schemeClr>
            </a:solidFill>
            <a:ln>
              <a:noFill/>
            </a:ln>
          </p:spPr>
          <p:txBody>
            <a:bodyPr vert="horz" wrap="square" lIns="91440" tIns="45720" rIns="91440" bIns="45720" numCol="1" anchor="t" anchorCtr="0" compatLnSpc="1">
              <a:prstTxWarp prst="textNoShape">
                <a:avLst/>
              </a:prstTxWarp>
            </a:bodyPr>
            <a:lstStyle/>
            <a:p>
              <a:endParaRPr lang="en-AU"/>
            </a:p>
          </p:txBody>
        </p:sp>
      </p:grpSp>
      <p:sp>
        <p:nvSpPr>
          <p:cNvPr id="17"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spTree>
    <p:extLst>
      <p:ext uri="{BB962C8B-B14F-4D97-AF65-F5344CB8AC3E}">
        <p14:creationId xmlns:p14="http://schemas.microsoft.com/office/powerpoint/2010/main" val="1989444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r>
              <a:rPr lang="en-US"/>
              <a:t>Page </a:t>
            </a:r>
            <a:fld id="{90CBDC3A-D49F-4631-A8C7-55D59B33E5FA}" type="slidenum">
              <a:rPr lang="en-US" smtClean="0"/>
              <a:pPr/>
              <a:t>38</a:t>
            </a:fld>
            <a:endParaRPr lang="en-US" dirty="0"/>
          </a:p>
        </p:txBody>
      </p:sp>
      <p:sp>
        <p:nvSpPr>
          <p:cNvPr id="4" name="Title 3"/>
          <p:cNvSpPr>
            <a:spLocks noGrp="1"/>
          </p:cNvSpPr>
          <p:nvPr>
            <p:ph type="title"/>
          </p:nvPr>
        </p:nvSpPr>
        <p:spPr/>
        <p:txBody>
          <a:bodyPr/>
          <a:lstStyle/>
          <a:p>
            <a:r>
              <a:rPr lang="en-GB"/>
              <a:t>Introduction to Lab</a:t>
            </a:r>
            <a:endParaRPr lang="en-GB" dirty="0"/>
          </a:p>
        </p:txBody>
      </p:sp>
      <p:sp>
        <p:nvSpPr>
          <p:cNvPr id="2" name="Text Placeholder 1"/>
          <p:cNvSpPr>
            <a:spLocks noGrp="1"/>
          </p:cNvSpPr>
          <p:nvPr>
            <p:ph type="body" sz="quarter" idx="10"/>
          </p:nvPr>
        </p:nvSpPr>
        <p:spPr/>
        <p:txBody>
          <a:bodyPr/>
          <a:lstStyle/>
          <a:p>
            <a:r>
              <a:rPr lang="en-US"/>
              <a:t>Static code analysis using SonarQube</a:t>
            </a:r>
            <a:endParaRPr lang="en-US" dirty="0"/>
          </a:p>
        </p:txBody>
      </p:sp>
      <p:sp>
        <p:nvSpPr>
          <p:cNvPr id="3" name="Footer Placeholder 2"/>
          <p:cNvSpPr>
            <a:spLocks noGrp="1"/>
          </p:cNvSpPr>
          <p:nvPr>
            <p:ph type="ftr" sz="quarter" idx="13"/>
          </p:nvPr>
        </p:nvSpPr>
        <p:spPr/>
        <p:txBody>
          <a:bodyPr/>
          <a:lstStyle/>
          <a:p>
            <a:r>
              <a:rPr lang="en-US"/>
              <a:t>Copyright © 2016 Accenture  All rights reserved.</a:t>
            </a:r>
            <a:endParaRPr lang="en-AU" dirty="0"/>
          </a:p>
        </p:txBody>
      </p:sp>
      <p:grpSp>
        <p:nvGrpSpPr>
          <p:cNvPr id="9" name="Group 8"/>
          <p:cNvGrpSpPr/>
          <p:nvPr/>
        </p:nvGrpSpPr>
        <p:grpSpPr>
          <a:xfrm>
            <a:off x="1850524" y="1878013"/>
            <a:ext cx="1220202" cy="1220199"/>
            <a:chOff x="1850524" y="1878013"/>
            <a:chExt cx="1220202" cy="1220199"/>
          </a:xfrm>
        </p:grpSpPr>
        <p:sp>
          <p:nvSpPr>
            <p:cNvPr id="10" name="Oval 9"/>
            <p:cNvSpPr/>
            <p:nvPr/>
          </p:nvSpPr>
          <p:spPr>
            <a:xfrm>
              <a:off x="1850524" y="187801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1" name="Group 10"/>
            <p:cNvGrpSpPr/>
            <p:nvPr/>
          </p:nvGrpSpPr>
          <p:grpSpPr>
            <a:xfrm>
              <a:off x="2152405" y="2072473"/>
              <a:ext cx="616440" cy="823128"/>
              <a:chOff x="6604055" y="4305913"/>
              <a:chExt cx="453389" cy="605407"/>
            </a:xfrm>
            <a:solidFill>
              <a:schemeClr val="accent1"/>
            </a:solidFill>
          </p:grpSpPr>
          <p:sp>
            <p:nvSpPr>
              <p:cNvPr id="12" name="Freeform 6"/>
              <p:cNvSpPr>
                <a:spLocks/>
              </p:cNvSpPr>
              <p:nvPr/>
            </p:nvSpPr>
            <p:spPr bwMode="auto">
              <a:xfrm>
                <a:off x="6604055" y="4381922"/>
                <a:ext cx="453389" cy="529398"/>
              </a:xfrm>
              <a:custGeom>
                <a:avLst/>
                <a:gdLst>
                  <a:gd name="T0" fmla="*/ 132 w 144"/>
                  <a:gd name="T1" fmla="*/ 72 h 168"/>
                  <a:gd name="T2" fmla="*/ 120 w 144"/>
                  <a:gd name="T3" fmla="*/ 84 h 168"/>
                  <a:gd name="T4" fmla="*/ 120 w 144"/>
                  <a:gd name="T5" fmla="*/ 76 h 168"/>
                  <a:gd name="T6" fmla="*/ 108 w 144"/>
                  <a:gd name="T7" fmla="*/ 64 h 168"/>
                  <a:gd name="T8" fmla="*/ 96 w 144"/>
                  <a:gd name="T9" fmla="*/ 76 h 168"/>
                  <a:gd name="T10" fmla="*/ 96 w 144"/>
                  <a:gd name="T11" fmla="*/ 68 h 168"/>
                  <a:gd name="T12" fmla="*/ 84 w 144"/>
                  <a:gd name="T13" fmla="*/ 56 h 168"/>
                  <a:gd name="T14" fmla="*/ 72 w 144"/>
                  <a:gd name="T15" fmla="*/ 68 h 168"/>
                  <a:gd name="T16" fmla="*/ 72 w 144"/>
                  <a:gd name="T17" fmla="*/ 12 h 168"/>
                  <a:gd name="T18" fmla="*/ 60 w 144"/>
                  <a:gd name="T19" fmla="*/ 0 h 168"/>
                  <a:gd name="T20" fmla="*/ 48 w 144"/>
                  <a:gd name="T21" fmla="*/ 12 h 168"/>
                  <a:gd name="T22" fmla="*/ 48 w 144"/>
                  <a:gd name="T23" fmla="*/ 104 h 168"/>
                  <a:gd name="T24" fmla="*/ 34 w 144"/>
                  <a:gd name="T25" fmla="*/ 86 h 168"/>
                  <a:gd name="T26" fmla="*/ 11 w 144"/>
                  <a:gd name="T27" fmla="*/ 67 h 168"/>
                  <a:gd name="T28" fmla="*/ 0 w 144"/>
                  <a:gd name="T29" fmla="*/ 76 h 168"/>
                  <a:gd name="T30" fmla="*/ 11 w 144"/>
                  <a:gd name="T31" fmla="*/ 95 h 168"/>
                  <a:gd name="T32" fmla="*/ 24 w 144"/>
                  <a:gd name="T33" fmla="*/ 128 h 168"/>
                  <a:gd name="T34" fmla="*/ 48 w 144"/>
                  <a:gd name="T35" fmla="*/ 168 h 168"/>
                  <a:gd name="T36" fmla="*/ 128 w 144"/>
                  <a:gd name="T37" fmla="*/ 168 h 168"/>
                  <a:gd name="T38" fmla="*/ 144 w 144"/>
                  <a:gd name="T39" fmla="*/ 128 h 168"/>
                  <a:gd name="T40" fmla="*/ 144 w 144"/>
                  <a:gd name="T41" fmla="*/ 84 h 168"/>
                  <a:gd name="T42" fmla="*/ 132 w 144"/>
                  <a:gd name="T43" fmla="*/ 7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68">
                    <a:moveTo>
                      <a:pt x="132" y="72"/>
                    </a:moveTo>
                    <a:cubicBezTo>
                      <a:pt x="125" y="72"/>
                      <a:pt x="120" y="77"/>
                      <a:pt x="120" y="84"/>
                    </a:cubicBezTo>
                    <a:cubicBezTo>
                      <a:pt x="120" y="76"/>
                      <a:pt x="120" y="76"/>
                      <a:pt x="120" y="76"/>
                    </a:cubicBezTo>
                    <a:cubicBezTo>
                      <a:pt x="120" y="69"/>
                      <a:pt x="115" y="64"/>
                      <a:pt x="108" y="64"/>
                    </a:cubicBezTo>
                    <a:cubicBezTo>
                      <a:pt x="101" y="64"/>
                      <a:pt x="96" y="69"/>
                      <a:pt x="96" y="76"/>
                    </a:cubicBezTo>
                    <a:cubicBezTo>
                      <a:pt x="96" y="68"/>
                      <a:pt x="96" y="68"/>
                      <a:pt x="96" y="68"/>
                    </a:cubicBezTo>
                    <a:cubicBezTo>
                      <a:pt x="96" y="61"/>
                      <a:pt x="91" y="56"/>
                      <a:pt x="84" y="56"/>
                    </a:cubicBezTo>
                    <a:cubicBezTo>
                      <a:pt x="77" y="56"/>
                      <a:pt x="72" y="61"/>
                      <a:pt x="72" y="68"/>
                    </a:cubicBezTo>
                    <a:cubicBezTo>
                      <a:pt x="72" y="12"/>
                      <a:pt x="72" y="12"/>
                      <a:pt x="72" y="12"/>
                    </a:cubicBezTo>
                    <a:cubicBezTo>
                      <a:pt x="72" y="5"/>
                      <a:pt x="67" y="0"/>
                      <a:pt x="60" y="0"/>
                    </a:cubicBezTo>
                    <a:cubicBezTo>
                      <a:pt x="53" y="0"/>
                      <a:pt x="48" y="5"/>
                      <a:pt x="48" y="12"/>
                    </a:cubicBezTo>
                    <a:cubicBezTo>
                      <a:pt x="48" y="104"/>
                      <a:pt x="48" y="104"/>
                      <a:pt x="48" y="104"/>
                    </a:cubicBezTo>
                    <a:cubicBezTo>
                      <a:pt x="48" y="104"/>
                      <a:pt x="38" y="91"/>
                      <a:pt x="34" y="86"/>
                    </a:cubicBezTo>
                    <a:cubicBezTo>
                      <a:pt x="26" y="76"/>
                      <a:pt x="19" y="67"/>
                      <a:pt x="11" y="67"/>
                    </a:cubicBezTo>
                    <a:cubicBezTo>
                      <a:pt x="4" y="67"/>
                      <a:pt x="0" y="71"/>
                      <a:pt x="0" y="76"/>
                    </a:cubicBezTo>
                    <a:cubicBezTo>
                      <a:pt x="0" y="81"/>
                      <a:pt x="8" y="89"/>
                      <a:pt x="11" y="95"/>
                    </a:cubicBezTo>
                    <a:cubicBezTo>
                      <a:pt x="17" y="105"/>
                      <a:pt x="24" y="128"/>
                      <a:pt x="24" y="128"/>
                    </a:cubicBezTo>
                    <a:cubicBezTo>
                      <a:pt x="48" y="168"/>
                      <a:pt x="48" y="168"/>
                      <a:pt x="48" y="168"/>
                    </a:cubicBezTo>
                    <a:cubicBezTo>
                      <a:pt x="128" y="168"/>
                      <a:pt x="128" y="168"/>
                      <a:pt x="128" y="168"/>
                    </a:cubicBezTo>
                    <a:cubicBezTo>
                      <a:pt x="144" y="128"/>
                      <a:pt x="144" y="128"/>
                      <a:pt x="144" y="128"/>
                    </a:cubicBezTo>
                    <a:cubicBezTo>
                      <a:pt x="144" y="84"/>
                      <a:pt x="144" y="84"/>
                      <a:pt x="144" y="84"/>
                    </a:cubicBezTo>
                    <a:cubicBezTo>
                      <a:pt x="144" y="77"/>
                      <a:pt x="139" y="72"/>
                      <a:pt x="132" y="7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6680064" y="4305913"/>
                <a:ext cx="226695" cy="208025"/>
              </a:xfrm>
              <a:custGeom>
                <a:avLst/>
                <a:gdLst>
                  <a:gd name="T0" fmla="*/ 16 w 72"/>
                  <a:gd name="T1" fmla="*/ 66 h 66"/>
                  <a:gd name="T2" fmla="*/ 16 w 72"/>
                  <a:gd name="T3" fmla="*/ 51 h 66"/>
                  <a:gd name="T4" fmla="*/ 11 w 72"/>
                  <a:gd name="T5" fmla="*/ 36 h 66"/>
                  <a:gd name="T6" fmla="*/ 36 w 72"/>
                  <a:gd name="T7" fmla="*/ 11 h 66"/>
                  <a:gd name="T8" fmla="*/ 61 w 72"/>
                  <a:gd name="T9" fmla="*/ 36 h 66"/>
                  <a:gd name="T10" fmla="*/ 56 w 72"/>
                  <a:gd name="T11" fmla="*/ 51 h 66"/>
                  <a:gd name="T12" fmla="*/ 56 w 72"/>
                  <a:gd name="T13" fmla="*/ 66 h 66"/>
                  <a:gd name="T14" fmla="*/ 72 w 72"/>
                  <a:gd name="T15" fmla="*/ 36 h 66"/>
                  <a:gd name="T16" fmla="*/ 36 w 72"/>
                  <a:gd name="T17" fmla="*/ 0 h 66"/>
                  <a:gd name="T18" fmla="*/ 0 w 72"/>
                  <a:gd name="T19" fmla="*/ 36 h 66"/>
                  <a:gd name="T20" fmla="*/ 16 w 72"/>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66">
                    <a:moveTo>
                      <a:pt x="16" y="66"/>
                    </a:moveTo>
                    <a:cubicBezTo>
                      <a:pt x="16" y="51"/>
                      <a:pt x="16" y="51"/>
                      <a:pt x="16" y="51"/>
                    </a:cubicBezTo>
                    <a:cubicBezTo>
                      <a:pt x="13" y="47"/>
                      <a:pt x="11" y="42"/>
                      <a:pt x="11" y="36"/>
                    </a:cubicBezTo>
                    <a:cubicBezTo>
                      <a:pt x="11" y="22"/>
                      <a:pt x="22" y="11"/>
                      <a:pt x="36" y="11"/>
                    </a:cubicBezTo>
                    <a:cubicBezTo>
                      <a:pt x="50" y="11"/>
                      <a:pt x="61" y="22"/>
                      <a:pt x="61" y="36"/>
                    </a:cubicBezTo>
                    <a:cubicBezTo>
                      <a:pt x="61" y="42"/>
                      <a:pt x="59" y="47"/>
                      <a:pt x="56" y="51"/>
                    </a:cubicBezTo>
                    <a:cubicBezTo>
                      <a:pt x="56" y="66"/>
                      <a:pt x="56" y="66"/>
                      <a:pt x="56" y="66"/>
                    </a:cubicBezTo>
                    <a:cubicBezTo>
                      <a:pt x="66" y="59"/>
                      <a:pt x="72" y="48"/>
                      <a:pt x="72" y="36"/>
                    </a:cubicBezTo>
                    <a:cubicBezTo>
                      <a:pt x="72" y="16"/>
                      <a:pt x="56" y="0"/>
                      <a:pt x="36" y="0"/>
                    </a:cubicBezTo>
                    <a:cubicBezTo>
                      <a:pt x="16" y="0"/>
                      <a:pt x="0" y="16"/>
                      <a:pt x="0" y="36"/>
                    </a:cubicBezTo>
                    <a:cubicBezTo>
                      <a:pt x="0" y="48"/>
                      <a:pt x="6" y="59"/>
                      <a:pt x="1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 name="Group 13"/>
          <p:cNvGrpSpPr/>
          <p:nvPr/>
        </p:nvGrpSpPr>
        <p:grpSpPr>
          <a:xfrm>
            <a:off x="6074861" y="1878013"/>
            <a:ext cx="1220202" cy="1220199"/>
            <a:chOff x="6074861" y="1878013"/>
            <a:chExt cx="1220202" cy="1220199"/>
          </a:xfrm>
        </p:grpSpPr>
        <p:sp>
          <p:nvSpPr>
            <p:cNvPr id="15" name="Oval 14"/>
            <p:cNvSpPr/>
            <p:nvPr/>
          </p:nvSpPr>
          <p:spPr>
            <a:xfrm>
              <a:off x="6074861" y="187801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6" name="Group 15"/>
            <p:cNvGrpSpPr/>
            <p:nvPr/>
          </p:nvGrpSpPr>
          <p:grpSpPr>
            <a:xfrm>
              <a:off x="6154344" y="1957494"/>
              <a:ext cx="1061236" cy="1061236"/>
              <a:chOff x="-3813175" y="5148263"/>
              <a:chExt cx="2001838" cy="2001838"/>
            </a:xfrm>
            <a:solidFill>
              <a:schemeClr val="accent1"/>
            </a:solidFill>
          </p:grpSpPr>
          <p:sp>
            <p:nvSpPr>
              <p:cNvPr id="17" name="Freeform 24"/>
              <p:cNvSpPr>
                <a:spLocks noEditPoints="1"/>
              </p:cNvSpPr>
              <p:nvPr/>
            </p:nvSpPr>
            <p:spPr bwMode="auto">
              <a:xfrm>
                <a:off x="-3813175" y="5148263"/>
                <a:ext cx="2001838" cy="2001838"/>
              </a:xfrm>
              <a:custGeom>
                <a:avLst/>
                <a:gdLst>
                  <a:gd name="T0" fmla="*/ 436 w 1136"/>
                  <a:gd name="T1" fmla="*/ 1063 h 1136"/>
                  <a:gd name="T2" fmla="*/ 700 w 1136"/>
                  <a:gd name="T3" fmla="*/ 73 h 1136"/>
                  <a:gd name="T4" fmla="*/ 171 w 1136"/>
                  <a:gd name="T5" fmla="*/ 568 h 1136"/>
                  <a:gd name="T6" fmla="*/ 267 w 1136"/>
                  <a:gd name="T7" fmla="*/ 568 h 1136"/>
                  <a:gd name="T8" fmla="*/ 171 w 1136"/>
                  <a:gd name="T9" fmla="*/ 568 h 1136"/>
                  <a:gd name="T10" fmla="*/ 520 w 1136"/>
                  <a:gd name="T11" fmla="*/ 219 h 1136"/>
                  <a:gd name="T12" fmla="*/ 616 w 1136"/>
                  <a:gd name="T13" fmla="*/ 219 h 1136"/>
                  <a:gd name="T14" fmla="*/ 912 w 1136"/>
                  <a:gd name="T15" fmla="*/ 369 h 1136"/>
                  <a:gd name="T16" fmla="*/ 870 w 1136"/>
                  <a:gd name="T17" fmla="*/ 393 h 1136"/>
                  <a:gd name="T18" fmla="*/ 912 w 1136"/>
                  <a:gd name="T19" fmla="*/ 369 h 1136"/>
                  <a:gd name="T20" fmla="*/ 903 w 1136"/>
                  <a:gd name="T21" fmla="*/ 734 h 1136"/>
                  <a:gd name="T22" fmla="*/ 879 w 1136"/>
                  <a:gd name="T23" fmla="*/ 775 h 1136"/>
                  <a:gd name="T24" fmla="*/ 965 w 1136"/>
                  <a:gd name="T25" fmla="*/ 568 h 1136"/>
                  <a:gd name="T26" fmla="*/ 869 w 1136"/>
                  <a:gd name="T27" fmla="*/ 568 h 1136"/>
                  <a:gd name="T28" fmla="*/ 965 w 1136"/>
                  <a:gd name="T29" fmla="*/ 568 h 1136"/>
                  <a:gd name="T30" fmla="*/ 361 w 1136"/>
                  <a:gd name="T31" fmla="*/ 257 h 1136"/>
                  <a:gd name="T32" fmla="*/ 402 w 1136"/>
                  <a:gd name="T33" fmla="*/ 233 h 1136"/>
                  <a:gd name="T34" fmla="*/ 369 w 1136"/>
                  <a:gd name="T35" fmla="*/ 912 h 1136"/>
                  <a:gd name="T36" fmla="*/ 394 w 1136"/>
                  <a:gd name="T37" fmla="*/ 870 h 1136"/>
                  <a:gd name="T38" fmla="*/ 369 w 1136"/>
                  <a:gd name="T39" fmla="*/ 912 h 1136"/>
                  <a:gd name="T40" fmla="*/ 233 w 1136"/>
                  <a:gd name="T41" fmla="*/ 402 h 1136"/>
                  <a:gd name="T42" fmla="*/ 257 w 1136"/>
                  <a:gd name="T43" fmla="*/ 361 h 1136"/>
                  <a:gd name="T44" fmla="*/ 224 w 1136"/>
                  <a:gd name="T45" fmla="*/ 767 h 1136"/>
                  <a:gd name="T46" fmla="*/ 266 w 1136"/>
                  <a:gd name="T47" fmla="*/ 743 h 1136"/>
                  <a:gd name="T48" fmla="*/ 224 w 1136"/>
                  <a:gd name="T49" fmla="*/ 767 h 1136"/>
                  <a:gd name="T50" fmla="*/ 520 w 1136"/>
                  <a:gd name="T51" fmla="*/ 917 h 1136"/>
                  <a:gd name="T52" fmla="*/ 616 w 1136"/>
                  <a:gd name="T53" fmla="*/ 917 h 1136"/>
                  <a:gd name="T54" fmla="*/ 767 w 1136"/>
                  <a:gd name="T55" fmla="*/ 912 h 1136"/>
                  <a:gd name="T56" fmla="*/ 743 w 1136"/>
                  <a:gd name="T57" fmla="*/ 870 h 1136"/>
                  <a:gd name="T58" fmla="*/ 767 w 1136"/>
                  <a:gd name="T59" fmla="*/ 912 h 1136"/>
                  <a:gd name="T60" fmla="*/ 684 w 1136"/>
                  <a:gd name="T61" fmla="*/ 135 h 1136"/>
                  <a:gd name="T62" fmla="*/ 452 w 1136"/>
                  <a:gd name="T63" fmla="*/ 1001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6" h="1136">
                    <a:moveTo>
                      <a:pt x="1063" y="700"/>
                    </a:moveTo>
                    <a:cubicBezTo>
                      <a:pt x="989" y="973"/>
                      <a:pt x="708" y="1136"/>
                      <a:pt x="436" y="1063"/>
                    </a:cubicBezTo>
                    <a:cubicBezTo>
                      <a:pt x="163" y="989"/>
                      <a:pt x="0" y="708"/>
                      <a:pt x="73" y="436"/>
                    </a:cubicBezTo>
                    <a:cubicBezTo>
                      <a:pt x="147" y="163"/>
                      <a:pt x="428" y="0"/>
                      <a:pt x="700" y="73"/>
                    </a:cubicBezTo>
                    <a:cubicBezTo>
                      <a:pt x="973" y="147"/>
                      <a:pt x="1136" y="428"/>
                      <a:pt x="1063" y="700"/>
                    </a:cubicBezTo>
                    <a:close/>
                    <a:moveTo>
                      <a:pt x="171" y="568"/>
                    </a:moveTo>
                    <a:cubicBezTo>
                      <a:pt x="171" y="541"/>
                      <a:pt x="193" y="520"/>
                      <a:pt x="219" y="520"/>
                    </a:cubicBezTo>
                    <a:cubicBezTo>
                      <a:pt x="246" y="520"/>
                      <a:pt x="267" y="541"/>
                      <a:pt x="267" y="568"/>
                    </a:cubicBezTo>
                    <a:cubicBezTo>
                      <a:pt x="267" y="595"/>
                      <a:pt x="246" y="616"/>
                      <a:pt x="219" y="616"/>
                    </a:cubicBezTo>
                    <a:cubicBezTo>
                      <a:pt x="193" y="616"/>
                      <a:pt x="171" y="595"/>
                      <a:pt x="171" y="568"/>
                    </a:cubicBezTo>
                    <a:close/>
                    <a:moveTo>
                      <a:pt x="568" y="171"/>
                    </a:moveTo>
                    <a:cubicBezTo>
                      <a:pt x="542" y="171"/>
                      <a:pt x="520" y="193"/>
                      <a:pt x="520" y="219"/>
                    </a:cubicBezTo>
                    <a:cubicBezTo>
                      <a:pt x="520" y="246"/>
                      <a:pt x="542" y="267"/>
                      <a:pt x="568" y="267"/>
                    </a:cubicBezTo>
                    <a:cubicBezTo>
                      <a:pt x="595" y="267"/>
                      <a:pt x="616" y="246"/>
                      <a:pt x="616" y="219"/>
                    </a:cubicBezTo>
                    <a:cubicBezTo>
                      <a:pt x="616" y="193"/>
                      <a:pt x="595" y="171"/>
                      <a:pt x="568" y="171"/>
                    </a:cubicBezTo>
                    <a:close/>
                    <a:moveTo>
                      <a:pt x="912" y="369"/>
                    </a:moveTo>
                    <a:cubicBezTo>
                      <a:pt x="919" y="381"/>
                      <a:pt x="914" y="396"/>
                      <a:pt x="903" y="402"/>
                    </a:cubicBezTo>
                    <a:cubicBezTo>
                      <a:pt x="892" y="409"/>
                      <a:pt x="877" y="405"/>
                      <a:pt x="870" y="393"/>
                    </a:cubicBezTo>
                    <a:cubicBezTo>
                      <a:pt x="864" y="382"/>
                      <a:pt x="868" y="367"/>
                      <a:pt x="879" y="361"/>
                    </a:cubicBezTo>
                    <a:cubicBezTo>
                      <a:pt x="890" y="354"/>
                      <a:pt x="905" y="358"/>
                      <a:pt x="912" y="369"/>
                    </a:cubicBezTo>
                    <a:close/>
                    <a:moveTo>
                      <a:pt x="912" y="767"/>
                    </a:moveTo>
                    <a:cubicBezTo>
                      <a:pt x="919" y="755"/>
                      <a:pt x="914" y="740"/>
                      <a:pt x="903" y="734"/>
                    </a:cubicBezTo>
                    <a:cubicBezTo>
                      <a:pt x="892" y="727"/>
                      <a:pt x="877" y="731"/>
                      <a:pt x="870" y="743"/>
                    </a:cubicBezTo>
                    <a:cubicBezTo>
                      <a:pt x="864" y="754"/>
                      <a:pt x="868" y="769"/>
                      <a:pt x="879" y="775"/>
                    </a:cubicBezTo>
                    <a:cubicBezTo>
                      <a:pt x="890" y="782"/>
                      <a:pt x="905" y="778"/>
                      <a:pt x="912" y="767"/>
                    </a:cubicBezTo>
                    <a:close/>
                    <a:moveTo>
                      <a:pt x="965" y="568"/>
                    </a:moveTo>
                    <a:cubicBezTo>
                      <a:pt x="965" y="541"/>
                      <a:pt x="943" y="520"/>
                      <a:pt x="917" y="520"/>
                    </a:cubicBezTo>
                    <a:cubicBezTo>
                      <a:pt x="890" y="520"/>
                      <a:pt x="869" y="541"/>
                      <a:pt x="869" y="568"/>
                    </a:cubicBezTo>
                    <a:cubicBezTo>
                      <a:pt x="869" y="595"/>
                      <a:pt x="890" y="616"/>
                      <a:pt x="917" y="616"/>
                    </a:cubicBezTo>
                    <a:cubicBezTo>
                      <a:pt x="943" y="616"/>
                      <a:pt x="965" y="595"/>
                      <a:pt x="965" y="568"/>
                    </a:cubicBezTo>
                    <a:close/>
                    <a:moveTo>
                      <a:pt x="369" y="224"/>
                    </a:moveTo>
                    <a:cubicBezTo>
                      <a:pt x="358" y="231"/>
                      <a:pt x="354" y="246"/>
                      <a:pt x="361" y="257"/>
                    </a:cubicBezTo>
                    <a:cubicBezTo>
                      <a:pt x="367" y="268"/>
                      <a:pt x="382" y="272"/>
                      <a:pt x="394" y="266"/>
                    </a:cubicBezTo>
                    <a:cubicBezTo>
                      <a:pt x="405" y="259"/>
                      <a:pt x="409" y="244"/>
                      <a:pt x="402" y="233"/>
                    </a:cubicBezTo>
                    <a:cubicBezTo>
                      <a:pt x="396" y="222"/>
                      <a:pt x="381" y="217"/>
                      <a:pt x="369" y="224"/>
                    </a:cubicBezTo>
                    <a:close/>
                    <a:moveTo>
                      <a:pt x="369" y="912"/>
                    </a:moveTo>
                    <a:cubicBezTo>
                      <a:pt x="358" y="905"/>
                      <a:pt x="354" y="890"/>
                      <a:pt x="361" y="879"/>
                    </a:cubicBezTo>
                    <a:cubicBezTo>
                      <a:pt x="367" y="868"/>
                      <a:pt x="382" y="864"/>
                      <a:pt x="394" y="870"/>
                    </a:cubicBezTo>
                    <a:cubicBezTo>
                      <a:pt x="405" y="877"/>
                      <a:pt x="409" y="892"/>
                      <a:pt x="402" y="903"/>
                    </a:cubicBezTo>
                    <a:cubicBezTo>
                      <a:pt x="396" y="914"/>
                      <a:pt x="381" y="919"/>
                      <a:pt x="369" y="912"/>
                    </a:cubicBezTo>
                    <a:close/>
                    <a:moveTo>
                      <a:pt x="224" y="369"/>
                    </a:moveTo>
                    <a:cubicBezTo>
                      <a:pt x="217" y="381"/>
                      <a:pt x="222" y="396"/>
                      <a:pt x="233" y="402"/>
                    </a:cubicBezTo>
                    <a:cubicBezTo>
                      <a:pt x="244" y="409"/>
                      <a:pt x="259" y="405"/>
                      <a:pt x="266" y="393"/>
                    </a:cubicBezTo>
                    <a:cubicBezTo>
                      <a:pt x="272" y="382"/>
                      <a:pt x="268" y="367"/>
                      <a:pt x="257" y="361"/>
                    </a:cubicBezTo>
                    <a:cubicBezTo>
                      <a:pt x="246" y="354"/>
                      <a:pt x="231" y="358"/>
                      <a:pt x="224" y="369"/>
                    </a:cubicBezTo>
                    <a:close/>
                    <a:moveTo>
                      <a:pt x="224" y="767"/>
                    </a:moveTo>
                    <a:cubicBezTo>
                      <a:pt x="217" y="755"/>
                      <a:pt x="222" y="740"/>
                      <a:pt x="233" y="734"/>
                    </a:cubicBezTo>
                    <a:cubicBezTo>
                      <a:pt x="244" y="727"/>
                      <a:pt x="259" y="731"/>
                      <a:pt x="266" y="743"/>
                    </a:cubicBezTo>
                    <a:cubicBezTo>
                      <a:pt x="272" y="754"/>
                      <a:pt x="268" y="769"/>
                      <a:pt x="257" y="775"/>
                    </a:cubicBezTo>
                    <a:cubicBezTo>
                      <a:pt x="246" y="782"/>
                      <a:pt x="231" y="778"/>
                      <a:pt x="224" y="767"/>
                    </a:cubicBezTo>
                    <a:close/>
                    <a:moveTo>
                      <a:pt x="568" y="965"/>
                    </a:moveTo>
                    <a:cubicBezTo>
                      <a:pt x="542" y="965"/>
                      <a:pt x="520" y="943"/>
                      <a:pt x="520" y="917"/>
                    </a:cubicBezTo>
                    <a:cubicBezTo>
                      <a:pt x="520" y="890"/>
                      <a:pt x="542" y="869"/>
                      <a:pt x="568" y="869"/>
                    </a:cubicBezTo>
                    <a:cubicBezTo>
                      <a:pt x="595" y="869"/>
                      <a:pt x="616" y="890"/>
                      <a:pt x="616" y="917"/>
                    </a:cubicBezTo>
                    <a:cubicBezTo>
                      <a:pt x="616" y="943"/>
                      <a:pt x="595" y="965"/>
                      <a:pt x="568" y="965"/>
                    </a:cubicBezTo>
                    <a:close/>
                    <a:moveTo>
                      <a:pt x="767" y="912"/>
                    </a:moveTo>
                    <a:cubicBezTo>
                      <a:pt x="778" y="905"/>
                      <a:pt x="782" y="890"/>
                      <a:pt x="775" y="879"/>
                    </a:cubicBezTo>
                    <a:cubicBezTo>
                      <a:pt x="769" y="868"/>
                      <a:pt x="754" y="864"/>
                      <a:pt x="743" y="870"/>
                    </a:cubicBezTo>
                    <a:cubicBezTo>
                      <a:pt x="731" y="877"/>
                      <a:pt x="727" y="892"/>
                      <a:pt x="734" y="903"/>
                    </a:cubicBezTo>
                    <a:cubicBezTo>
                      <a:pt x="740" y="914"/>
                      <a:pt x="755" y="919"/>
                      <a:pt x="767" y="912"/>
                    </a:cubicBezTo>
                    <a:close/>
                    <a:moveTo>
                      <a:pt x="1001" y="684"/>
                    </a:moveTo>
                    <a:cubicBezTo>
                      <a:pt x="1065" y="445"/>
                      <a:pt x="923" y="199"/>
                      <a:pt x="684" y="135"/>
                    </a:cubicBezTo>
                    <a:cubicBezTo>
                      <a:pt x="445" y="71"/>
                      <a:pt x="199" y="213"/>
                      <a:pt x="135" y="452"/>
                    </a:cubicBezTo>
                    <a:cubicBezTo>
                      <a:pt x="71" y="691"/>
                      <a:pt x="213" y="937"/>
                      <a:pt x="452" y="1001"/>
                    </a:cubicBezTo>
                    <a:cubicBezTo>
                      <a:pt x="691" y="1065"/>
                      <a:pt x="937" y="923"/>
                      <a:pt x="1001" y="6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8" name="Freeform 25"/>
              <p:cNvSpPr>
                <a:spLocks noEditPoints="1"/>
              </p:cNvSpPr>
              <p:nvPr/>
            </p:nvSpPr>
            <p:spPr bwMode="auto">
              <a:xfrm>
                <a:off x="-2925763" y="5548313"/>
                <a:ext cx="530225" cy="1036638"/>
              </a:xfrm>
              <a:custGeom>
                <a:avLst/>
                <a:gdLst>
                  <a:gd name="T0" fmla="*/ 128 w 301"/>
                  <a:gd name="T1" fmla="*/ 339 h 588"/>
                  <a:gd name="T2" fmla="*/ 282 w 301"/>
                  <a:gd name="T3" fmla="*/ 502 h 588"/>
                  <a:gd name="T4" fmla="*/ 280 w 301"/>
                  <a:gd name="T5" fmla="*/ 570 h 588"/>
                  <a:gd name="T6" fmla="*/ 213 w 301"/>
                  <a:gd name="T7" fmla="*/ 568 h 588"/>
                  <a:gd name="T8" fmla="*/ 58 w 301"/>
                  <a:gd name="T9" fmla="*/ 405 h 588"/>
                  <a:gd name="T10" fmla="*/ 0 w 301"/>
                  <a:gd name="T11" fmla="*/ 342 h 588"/>
                  <a:gd name="T12" fmla="*/ 64 w 301"/>
                  <a:gd name="T13" fmla="*/ 277 h 588"/>
                  <a:gd name="T14" fmla="*/ 65 w 301"/>
                  <a:gd name="T15" fmla="*/ 277 h 588"/>
                  <a:gd name="T16" fmla="*/ 216 w 301"/>
                  <a:gd name="T17" fmla="*/ 21 h 588"/>
                  <a:gd name="T18" fmla="*/ 260 w 301"/>
                  <a:gd name="T19" fmla="*/ 9 h 588"/>
                  <a:gd name="T20" fmla="*/ 271 w 301"/>
                  <a:gd name="T21" fmla="*/ 53 h 588"/>
                  <a:gd name="T22" fmla="*/ 120 w 301"/>
                  <a:gd name="T23" fmla="*/ 310 h 588"/>
                  <a:gd name="T24" fmla="*/ 128 w 301"/>
                  <a:gd name="T25" fmla="*/ 339 h 588"/>
                  <a:gd name="T26" fmla="*/ 64 w 301"/>
                  <a:gd name="T27" fmla="*/ 309 h 588"/>
                  <a:gd name="T28" fmla="*/ 32 w 301"/>
                  <a:gd name="T29" fmla="*/ 341 h 588"/>
                  <a:gd name="T30" fmla="*/ 64 w 301"/>
                  <a:gd name="T31" fmla="*/ 373 h 588"/>
                  <a:gd name="T32" fmla="*/ 96 w 301"/>
                  <a:gd name="T33" fmla="*/ 341 h 588"/>
                  <a:gd name="T34" fmla="*/ 64 w 301"/>
                  <a:gd name="T35" fmla="*/ 309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1" h="588">
                    <a:moveTo>
                      <a:pt x="128" y="339"/>
                    </a:moveTo>
                    <a:cubicBezTo>
                      <a:pt x="282" y="502"/>
                      <a:pt x="282" y="502"/>
                      <a:pt x="282" y="502"/>
                    </a:cubicBezTo>
                    <a:cubicBezTo>
                      <a:pt x="301" y="522"/>
                      <a:pt x="300" y="552"/>
                      <a:pt x="280" y="570"/>
                    </a:cubicBezTo>
                    <a:cubicBezTo>
                      <a:pt x="261" y="588"/>
                      <a:pt x="231" y="587"/>
                      <a:pt x="213" y="568"/>
                    </a:cubicBezTo>
                    <a:cubicBezTo>
                      <a:pt x="58" y="405"/>
                      <a:pt x="58" y="405"/>
                      <a:pt x="58" y="405"/>
                    </a:cubicBezTo>
                    <a:cubicBezTo>
                      <a:pt x="26" y="402"/>
                      <a:pt x="0" y="375"/>
                      <a:pt x="0" y="342"/>
                    </a:cubicBezTo>
                    <a:cubicBezTo>
                      <a:pt x="0" y="307"/>
                      <a:pt x="29" y="277"/>
                      <a:pt x="64" y="277"/>
                    </a:cubicBezTo>
                    <a:cubicBezTo>
                      <a:pt x="65" y="277"/>
                      <a:pt x="65" y="277"/>
                      <a:pt x="65" y="277"/>
                    </a:cubicBezTo>
                    <a:cubicBezTo>
                      <a:pt x="216" y="21"/>
                      <a:pt x="216" y="21"/>
                      <a:pt x="216" y="21"/>
                    </a:cubicBezTo>
                    <a:cubicBezTo>
                      <a:pt x="225" y="6"/>
                      <a:pt x="245" y="0"/>
                      <a:pt x="260" y="9"/>
                    </a:cubicBezTo>
                    <a:cubicBezTo>
                      <a:pt x="275" y="18"/>
                      <a:pt x="280" y="38"/>
                      <a:pt x="271" y="53"/>
                    </a:cubicBezTo>
                    <a:cubicBezTo>
                      <a:pt x="120" y="310"/>
                      <a:pt x="120" y="310"/>
                      <a:pt x="120" y="310"/>
                    </a:cubicBezTo>
                    <a:cubicBezTo>
                      <a:pt x="125" y="319"/>
                      <a:pt x="128" y="328"/>
                      <a:pt x="128" y="339"/>
                    </a:cubicBezTo>
                    <a:close/>
                    <a:moveTo>
                      <a:pt x="64" y="309"/>
                    </a:moveTo>
                    <a:cubicBezTo>
                      <a:pt x="46" y="309"/>
                      <a:pt x="32" y="324"/>
                      <a:pt x="32" y="341"/>
                    </a:cubicBezTo>
                    <a:cubicBezTo>
                      <a:pt x="32" y="359"/>
                      <a:pt x="46" y="373"/>
                      <a:pt x="64" y="373"/>
                    </a:cubicBezTo>
                    <a:cubicBezTo>
                      <a:pt x="82" y="373"/>
                      <a:pt x="96" y="359"/>
                      <a:pt x="96" y="341"/>
                    </a:cubicBezTo>
                    <a:cubicBezTo>
                      <a:pt x="96" y="324"/>
                      <a:pt x="82" y="309"/>
                      <a:pt x="64" y="3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grpSp>
        <p:nvGrpSpPr>
          <p:cNvPr id="19" name="Group 18"/>
          <p:cNvGrpSpPr/>
          <p:nvPr/>
        </p:nvGrpSpPr>
        <p:grpSpPr>
          <a:xfrm>
            <a:off x="455613" y="2599200"/>
            <a:ext cx="4010400" cy="3723143"/>
            <a:chOff x="455613" y="2599200"/>
            <a:chExt cx="4010400" cy="3723143"/>
          </a:xfrm>
        </p:grpSpPr>
        <p:sp>
          <p:nvSpPr>
            <p:cNvPr id="20" name="Freeform 16"/>
            <p:cNvSpPr>
              <a:spLocks/>
            </p:cNvSpPr>
            <p:nvPr/>
          </p:nvSpPr>
          <p:spPr bwMode="auto">
            <a:xfrm>
              <a:off x="455613" y="2599200"/>
              <a:ext cx="4010025" cy="3403342"/>
            </a:xfrm>
            <a:custGeom>
              <a:avLst/>
              <a:gdLst>
                <a:gd name="T0" fmla="*/ 904 w 1262"/>
                <a:gd name="T1" fmla="*/ 1071 h 1071"/>
                <a:gd name="T2" fmla="*/ 1042 w 1262"/>
                <a:gd name="T3" fmla="*/ 1071 h 1071"/>
                <a:gd name="T4" fmla="*/ 1262 w 1262"/>
                <a:gd name="T5" fmla="*/ 1071 h 1071"/>
                <a:gd name="T6" fmla="*/ 1262 w 1262"/>
                <a:gd name="T7" fmla="*/ 0 h 1071"/>
                <a:gd name="T8" fmla="*/ 1041 w 1262"/>
                <a:gd name="T9" fmla="*/ 0 h 1071"/>
                <a:gd name="T10" fmla="*/ 904 w 1262"/>
                <a:gd name="T11" fmla="*/ 0 h 1071"/>
                <a:gd name="T12" fmla="*/ 883 w 1262"/>
                <a:gd name="T13" fmla="*/ 0 h 1071"/>
                <a:gd name="T14" fmla="*/ 631 w 1262"/>
                <a:gd name="T15" fmla="*/ 223 h 1071"/>
                <a:gd name="T16" fmla="*/ 381 w 1262"/>
                <a:gd name="T17" fmla="*/ 0 h 1071"/>
                <a:gd name="T18" fmla="*/ 359 w 1262"/>
                <a:gd name="T19" fmla="*/ 0 h 1071"/>
                <a:gd name="T20" fmla="*/ 223 w 1262"/>
                <a:gd name="T21" fmla="*/ 0 h 1071"/>
                <a:gd name="T22" fmla="*/ 0 w 1262"/>
                <a:gd name="T23" fmla="*/ 0 h 1071"/>
                <a:gd name="T24" fmla="*/ 0 w 1262"/>
                <a:gd name="T25" fmla="*/ 1071 h 1071"/>
                <a:gd name="T26" fmla="*/ 220 w 1262"/>
                <a:gd name="T27" fmla="*/ 1071 h 1071"/>
                <a:gd name="T28" fmla="*/ 359 w 1262"/>
                <a:gd name="T29" fmla="*/ 1071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2" h="1071">
                  <a:moveTo>
                    <a:pt x="904" y="1071"/>
                  </a:moveTo>
                  <a:cubicBezTo>
                    <a:pt x="1042" y="1071"/>
                    <a:pt x="1042" y="1071"/>
                    <a:pt x="1042" y="1071"/>
                  </a:cubicBezTo>
                  <a:cubicBezTo>
                    <a:pt x="1262" y="1071"/>
                    <a:pt x="1262" y="1071"/>
                    <a:pt x="1262" y="1071"/>
                  </a:cubicBezTo>
                  <a:cubicBezTo>
                    <a:pt x="1262" y="0"/>
                    <a:pt x="1262" y="0"/>
                    <a:pt x="1262" y="0"/>
                  </a:cubicBezTo>
                  <a:cubicBezTo>
                    <a:pt x="1041" y="0"/>
                    <a:pt x="1041" y="0"/>
                    <a:pt x="1041" y="0"/>
                  </a:cubicBezTo>
                  <a:cubicBezTo>
                    <a:pt x="904" y="0"/>
                    <a:pt x="904" y="0"/>
                    <a:pt x="904" y="0"/>
                  </a:cubicBezTo>
                  <a:cubicBezTo>
                    <a:pt x="883" y="0"/>
                    <a:pt x="883" y="0"/>
                    <a:pt x="883" y="0"/>
                  </a:cubicBezTo>
                  <a:cubicBezTo>
                    <a:pt x="868" y="126"/>
                    <a:pt x="761" y="223"/>
                    <a:pt x="631" y="223"/>
                  </a:cubicBezTo>
                  <a:cubicBezTo>
                    <a:pt x="503" y="223"/>
                    <a:pt x="396" y="126"/>
                    <a:pt x="381" y="0"/>
                  </a:cubicBezTo>
                  <a:cubicBezTo>
                    <a:pt x="359" y="0"/>
                    <a:pt x="359" y="0"/>
                    <a:pt x="359" y="0"/>
                  </a:cubicBezTo>
                  <a:cubicBezTo>
                    <a:pt x="223" y="0"/>
                    <a:pt x="223" y="0"/>
                    <a:pt x="223" y="0"/>
                  </a:cubicBezTo>
                  <a:cubicBezTo>
                    <a:pt x="0" y="0"/>
                    <a:pt x="0" y="0"/>
                    <a:pt x="0" y="0"/>
                  </a:cubicBezTo>
                  <a:cubicBezTo>
                    <a:pt x="0" y="1071"/>
                    <a:pt x="0" y="1071"/>
                    <a:pt x="0" y="1071"/>
                  </a:cubicBezTo>
                  <a:cubicBezTo>
                    <a:pt x="220" y="1071"/>
                    <a:pt x="220" y="1071"/>
                    <a:pt x="220" y="1071"/>
                  </a:cubicBezTo>
                  <a:cubicBezTo>
                    <a:pt x="359" y="1071"/>
                    <a:pt x="359" y="1071"/>
                    <a:pt x="359" y="1071"/>
                  </a:cubicBezTo>
                </a:path>
              </a:pathLst>
            </a:custGeom>
            <a:solidFill>
              <a:srgbClr val="AAD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0" tIns="936000" rIns="91440" bIns="45720" numCol="1" anchor="t" anchorCtr="0" compatLnSpc="1">
              <a:prstTxWarp prst="textNoShape">
                <a:avLst/>
              </a:prstTxWarp>
            </a:bodyPr>
            <a:lstStyle/>
            <a:p>
              <a:r>
                <a:rPr lang="en-US" dirty="0"/>
                <a:t>Go here!</a:t>
              </a:r>
              <a:br>
                <a:rPr lang="en-US" dirty="0"/>
              </a:br>
              <a:r>
                <a:rPr lang="en-GB" dirty="0">
                  <a:hlinkClick r:id="rId3"/>
                </a:rPr>
                <a:t>https://alm.accenture.com/wiki/display/DOT/Module+4+Introduction</a:t>
              </a:r>
              <a:endParaRPr lang="en-GB" dirty="0"/>
            </a:p>
          </p:txBody>
        </p:sp>
        <p:sp>
          <p:nvSpPr>
            <p:cNvPr id="21" name="Rectangle 20"/>
            <p:cNvSpPr/>
            <p:nvPr/>
          </p:nvSpPr>
          <p:spPr>
            <a:xfrm>
              <a:off x="455613" y="5323998"/>
              <a:ext cx="4010400" cy="998345"/>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2" name="Group 21"/>
          <p:cNvGrpSpPr/>
          <p:nvPr/>
        </p:nvGrpSpPr>
        <p:grpSpPr>
          <a:xfrm>
            <a:off x="4679575" y="2599200"/>
            <a:ext cx="4010400" cy="3723143"/>
            <a:chOff x="4679575" y="2595868"/>
            <a:chExt cx="4010400" cy="3723143"/>
          </a:xfrm>
        </p:grpSpPr>
        <p:sp>
          <p:nvSpPr>
            <p:cNvPr id="23" name="Freeform 16"/>
            <p:cNvSpPr>
              <a:spLocks/>
            </p:cNvSpPr>
            <p:nvPr/>
          </p:nvSpPr>
          <p:spPr bwMode="auto">
            <a:xfrm>
              <a:off x="4679950" y="2595868"/>
              <a:ext cx="4010025" cy="3403342"/>
            </a:xfrm>
            <a:custGeom>
              <a:avLst/>
              <a:gdLst>
                <a:gd name="T0" fmla="*/ 904 w 1262"/>
                <a:gd name="T1" fmla="*/ 1071 h 1071"/>
                <a:gd name="T2" fmla="*/ 1042 w 1262"/>
                <a:gd name="T3" fmla="*/ 1071 h 1071"/>
                <a:gd name="T4" fmla="*/ 1262 w 1262"/>
                <a:gd name="T5" fmla="*/ 1071 h 1071"/>
                <a:gd name="T6" fmla="*/ 1262 w 1262"/>
                <a:gd name="T7" fmla="*/ 0 h 1071"/>
                <a:gd name="T8" fmla="*/ 1041 w 1262"/>
                <a:gd name="T9" fmla="*/ 0 h 1071"/>
                <a:gd name="T10" fmla="*/ 904 w 1262"/>
                <a:gd name="T11" fmla="*/ 0 h 1071"/>
                <a:gd name="T12" fmla="*/ 883 w 1262"/>
                <a:gd name="T13" fmla="*/ 0 h 1071"/>
                <a:gd name="T14" fmla="*/ 631 w 1262"/>
                <a:gd name="T15" fmla="*/ 223 h 1071"/>
                <a:gd name="T16" fmla="*/ 381 w 1262"/>
                <a:gd name="T17" fmla="*/ 0 h 1071"/>
                <a:gd name="T18" fmla="*/ 359 w 1262"/>
                <a:gd name="T19" fmla="*/ 0 h 1071"/>
                <a:gd name="T20" fmla="*/ 223 w 1262"/>
                <a:gd name="T21" fmla="*/ 0 h 1071"/>
                <a:gd name="T22" fmla="*/ 0 w 1262"/>
                <a:gd name="T23" fmla="*/ 0 h 1071"/>
                <a:gd name="T24" fmla="*/ 0 w 1262"/>
                <a:gd name="T25" fmla="*/ 1071 h 1071"/>
                <a:gd name="T26" fmla="*/ 220 w 1262"/>
                <a:gd name="T27" fmla="*/ 1071 h 1071"/>
                <a:gd name="T28" fmla="*/ 359 w 1262"/>
                <a:gd name="T29" fmla="*/ 1071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2" h="1071">
                  <a:moveTo>
                    <a:pt x="904" y="1071"/>
                  </a:moveTo>
                  <a:cubicBezTo>
                    <a:pt x="1042" y="1071"/>
                    <a:pt x="1042" y="1071"/>
                    <a:pt x="1042" y="1071"/>
                  </a:cubicBezTo>
                  <a:cubicBezTo>
                    <a:pt x="1262" y="1071"/>
                    <a:pt x="1262" y="1071"/>
                    <a:pt x="1262" y="1071"/>
                  </a:cubicBezTo>
                  <a:cubicBezTo>
                    <a:pt x="1262" y="0"/>
                    <a:pt x="1262" y="0"/>
                    <a:pt x="1262" y="0"/>
                  </a:cubicBezTo>
                  <a:cubicBezTo>
                    <a:pt x="1041" y="0"/>
                    <a:pt x="1041" y="0"/>
                    <a:pt x="1041" y="0"/>
                  </a:cubicBezTo>
                  <a:cubicBezTo>
                    <a:pt x="904" y="0"/>
                    <a:pt x="904" y="0"/>
                    <a:pt x="904" y="0"/>
                  </a:cubicBezTo>
                  <a:cubicBezTo>
                    <a:pt x="883" y="0"/>
                    <a:pt x="883" y="0"/>
                    <a:pt x="883" y="0"/>
                  </a:cubicBezTo>
                  <a:cubicBezTo>
                    <a:pt x="868" y="126"/>
                    <a:pt x="761" y="223"/>
                    <a:pt x="631" y="223"/>
                  </a:cubicBezTo>
                  <a:cubicBezTo>
                    <a:pt x="503" y="223"/>
                    <a:pt x="396" y="126"/>
                    <a:pt x="381" y="0"/>
                  </a:cubicBezTo>
                  <a:cubicBezTo>
                    <a:pt x="359" y="0"/>
                    <a:pt x="359" y="0"/>
                    <a:pt x="359" y="0"/>
                  </a:cubicBezTo>
                  <a:cubicBezTo>
                    <a:pt x="223" y="0"/>
                    <a:pt x="223" y="0"/>
                    <a:pt x="223" y="0"/>
                  </a:cubicBezTo>
                  <a:cubicBezTo>
                    <a:pt x="0" y="0"/>
                    <a:pt x="0" y="0"/>
                    <a:pt x="0" y="0"/>
                  </a:cubicBezTo>
                  <a:cubicBezTo>
                    <a:pt x="0" y="1071"/>
                    <a:pt x="0" y="1071"/>
                    <a:pt x="0" y="1071"/>
                  </a:cubicBezTo>
                  <a:cubicBezTo>
                    <a:pt x="220" y="1071"/>
                    <a:pt x="220" y="1071"/>
                    <a:pt x="220" y="1071"/>
                  </a:cubicBezTo>
                  <a:cubicBezTo>
                    <a:pt x="359" y="1071"/>
                    <a:pt x="359" y="1071"/>
                    <a:pt x="359" y="1071"/>
                  </a:cubicBezTo>
                </a:path>
              </a:pathLst>
            </a:custGeom>
            <a:solidFill>
              <a:srgbClr val="AAD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0" tIns="936000" rIns="91440" bIns="45720" numCol="1" anchor="t" anchorCtr="0" compatLnSpc="1">
              <a:prstTxWarp prst="textNoShape">
                <a:avLst/>
              </a:prstTxWarp>
            </a:bodyPr>
            <a:lstStyle/>
            <a:p>
              <a:pPr>
                <a:spcAft>
                  <a:spcPts val="1200"/>
                </a:spcAft>
              </a:pPr>
              <a:r>
                <a:rPr lang="en-US" dirty="0"/>
                <a:t>Duration: </a:t>
              </a:r>
              <a:r>
                <a:rPr lang="en-US" dirty="0">
                  <a:solidFill>
                    <a:schemeClr val="tx2"/>
                  </a:solidFill>
                </a:rPr>
                <a:t>~30 minutes</a:t>
              </a:r>
            </a:p>
          </p:txBody>
        </p:sp>
        <p:sp>
          <p:nvSpPr>
            <p:cNvPr id="24" name="Rectangle 23"/>
            <p:cNvSpPr/>
            <p:nvPr/>
          </p:nvSpPr>
          <p:spPr>
            <a:xfrm>
              <a:off x="4679575" y="5320666"/>
              <a:ext cx="4010400" cy="998345"/>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315669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r="11656"/>
          <a:stretch/>
        </p:blipFill>
        <p:spPr>
          <a:xfrm>
            <a:off x="0" y="1"/>
            <a:ext cx="9144000" cy="6857998"/>
          </a:xfrm>
          <a:prstGeom prst="rect">
            <a:avLst/>
          </a:prstGeom>
        </p:spPr>
      </p:pic>
      <p:sp>
        <p:nvSpPr>
          <p:cNvPr id="18" name="Rectangle 17"/>
          <p:cNvSpPr/>
          <p:nvPr/>
        </p:nvSpPr>
        <p:spPr>
          <a:xfrm>
            <a:off x="0" y="0"/>
            <a:ext cx="9144000" cy="6857999"/>
          </a:xfrm>
          <a:prstGeom prst="rect">
            <a:avLst/>
          </a:prstGeom>
          <a:gradFill flip="none" rotWithShape="1">
            <a:gsLst>
              <a:gs pos="0">
                <a:schemeClr val="accent1">
                  <a:alpha val="0"/>
                </a:schemeClr>
              </a:gs>
              <a:gs pos="73000">
                <a:schemeClr val="accent1">
                  <a:shade val="67500"/>
                  <a:satMod val="115000"/>
                  <a:alpha val="0"/>
                </a:schemeClr>
              </a:gs>
              <a:gs pos="100000">
                <a:srgbClr val="002200"/>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ctrTitle"/>
          </p:nvPr>
        </p:nvSpPr>
        <p:spPr/>
        <p:txBody>
          <a:bodyPr/>
          <a:lstStyle/>
          <a:p>
            <a:r>
              <a:rPr lang="en-US" altLang="en-US"/>
              <a:t>DO THE LAB!</a:t>
            </a:r>
            <a:endParaRPr lang="en-US" dirty="0"/>
          </a:p>
        </p:txBody>
      </p:sp>
      <p:sp>
        <p:nvSpPr>
          <p:cNvPr id="22" name="Slide Number Placeholder 3"/>
          <p:cNvSpPr>
            <a:spLocks noGrp="1"/>
          </p:cNvSpPr>
          <p:nvPr>
            <p:ph type="sldNum" sz="quarter" idx="11"/>
          </p:nvPr>
        </p:nvSpPr>
        <p:spPr/>
        <p:txBody>
          <a:bodyPr/>
          <a:lstStyle/>
          <a:p>
            <a:r>
              <a:rPr lang="en-US" altLang="en-US" dirty="0"/>
              <a:t>Page </a:t>
            </a:r>
            <a:fld id="{118706CE-C4CF-4422-AA09-30EBACBA8DBA}" type="slidenum">
              <a:rPr lang="en-US" altLang="en-US" smtClean="0"/>
              <a:pPr/>
              <a:t>39</a:t>
            </a:fld>
            <a:endParaRPr lang="en-US" altLang="en-US" dirty="0"/>
          </a:p>
        </p:txBody>
      </p:sp>
      <p:sp>
        <p:nvSpPr>
          <p:cNvPr id="3" name="Footer Placeholder 2"/>
          <p:cNvSpPr>
            <a:spLocks noGrp="1"/>
          </p:cNvSpPr>
          <p:nvPr>
            <p:ph type="ftr" sz="quarter" idx="12"/>
          </p:nvPr>
        </p:nvSpPr>
        <p:spPr/>
        <p:txBody>
          <a:bodyPr/>
          <a:lstStyle/>
          <a:p>
            <a:r>
              <a:rPr lang="en-US"/>
              <a:t>Copyright © 2016 Accenture  All rights reserved.</a:t>
            </a:r>
            <a:endParaRPr lang="en-AU" dirty="0"/>
          </a:p>
        </p:txBody>
      </p:sp>
      <p:sp>
        <p:nvSpPr>
          <p:cNvPr id="23"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grpSp>
        <p:nvGrpSpPr>
          <p:cNvPr id="2" name="Group 1"/>
          <p:cNvGrpSpPr/>
          <p:nvPr/>
        </p:nvGrpSpPr>
        <p:grpSpPr>
          <a:xfrm>
            <a:off x="482802" y="1723933"/>
            <a:ext cx="929682" cy="929680"/>
            <a:chOff x="482802" y="2072373"/>
            <a:chExt cx="929682" cy="929680"/>
          </a:xfrm>
        </p:grpSpPr>
        <p:sp>
          <p:nvSpPr>
            <p:cNvPr id="11" name="Oval 10"/>
            <p:cNvSpPr/>
            <p:nvPr/>
          </p:nvSpPr>
          <p:spPr>
            <a:xfrm>
              <a:off x="616236" y="2206059"/>
              <a:ext cx="662400" cy="662400"/>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p:cNvSpPr/>
            <p:nvPr/>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5" name="Group 14"/>
            <p:cNvGrpSpPr/>
            <p:nvPr/>
          </p:nvGrpSpPr>
          <p:grpSpPr>
            <a:xfrm>
              <a:off x="733750" y="2257697"/>
              <a:ext cx="427372" cy="520823"/>
              <a:chOff x="10712074" y="-391459"/>
              <a:chExt cx="1139825" cy="1389063"/>
            </a:xfrm>
            <a:solidFill>
              <a:schemeClr val="accent4">
                <a:lumMod val="10000"/>
              </a:schemeClr>
            </a:solidFill>
          </p:grpSpPr>
          <p:sp>
            <p:nvSpPr>
              <p:cNvPr id="16" name="Freeform 15"/>
              <p:cNvSpPr>
                <a:spLocks noEditPoints="1"/>
              </p:cNvSpPr>
              <p:nvPr/>
            </p:nvSpPr>
            <p:spPr bwMode="auto">
              <a:xfrm>
                <a:off x="10712074" y="-391459"/>
                <a:ext cx="1139825" cy="1389063"/>
              </a:xfrm>
              <a:custGeom>
                <a:avLst/>
                <a:gdLst>
                  <a:gd name="T0" fmla="*/ 286 w 304"/>
                  <a:gd name="T1" fmla="*/ 286 h 370"/>
                  <a:gd name="T2" fmla="*/ 206 w 304"/>
                  <a:gd name="T3" fmla="*/ 142 h 370"/>
                  <a:gd name="T4" fmla="*/ 206 w 304"/>
                  <a:gd name="T5" fmla="*/ 21 h 370"/>
                  <a:gd name="T6" fmla="*/ 217 w 304"/>
                  <a:gd name="T7" fmla="*/ 11 h 370"/>
                  <a:gd name="T8" fmla="*/ 206 w 304"/>
                  <a:gd name="T9" fmla="*/ 0 h 370"/>
                  <a:gd name="T10" fmla="*/ 196 w 304"/>
                  <a:gd name="T11" fmla="*/ 0 h 370"/>
                  <a:gd name="T12" fmla="*/ 154 w 304"/>
                  <a:gd name="T13" fmla="*/ 0 h 370"/>
                  <a:gd name="T14" fmla="*/ 150 w 304"/>
                  <a:gd name="T15" fmla="*/ 0 h 370"/>
                  <a:gd name="T16" fmla="*/ 108 w 304"/>
                  <a:gd name="T17" fmla="*/ 0 h 370"/>
                  <a:gd name="T18" fmla="*/ 98 w 304"/>
                  <a:gd name="T19" fmla="*/ 0 h 370"/>
                  <a:gd name="T20" fmla="*/ 88 w 304"/>
                  <a:gd name="T21" fmla="*/ 11 h 370"/>
                  <a:gd name="T22" fmla="*/ 98 w 304"/>
                  <a:gd name="T23" fmla="*/ 21 h 370"/>
                  <a:gd name="T24" fmla="*/ 98 w 304"/>
                  <a:gd name="T25" fmla="*/ 142 h 370"/>
                  <a:gd name="T26" fmla="*/ 18 w 304"/>
                  <a:gd name="T27" fmla="*/ 286 h 370"/>
                  <a:gd name="T28" fmla="*/ 9 w 304"/>
                  <a:gd name="T29" fmla="*/ 348 h 370"/>
                  <a:gd name="T30" fmla="*/ 63 w 304"/>
                  <a:gd name="T31" fmla="*/ 370 h 370"/>
                  <a:gd name="T32" fmla="*/ 152 w 304"/>
                  <a:gd name="T33" fmla="*/ 370 h 370"/>
                  <a:gd name="T34" fmla="*/ 242 w 304"/>
                  <a:gd name="T35" fmla="*/ 370 h 370"/>
                  <a:gd name="T36" fmla="*/ 295 w 304"/>
                  <a:gd name="T37" fmla="*/ 348 h 370"/>
                  <a:gd name="T38" fmla="*/ 286 w 304"/>
                  <a:gd name="T39" fmla="*/ 286 h 370"/>
                  <a:gd name="T40" fmla="*/ 278 w 304"/>
                  <a:gd name="T41" fmla="*/ 338 h 370"/>
                  <a:gd name="T42" fmla="*/ 242 w 304"/>
                  <a:gd name="T43" fmla="*/ 350 h 370"/>
                  <a:gd name="T44" fmla="*/ 156 w 304"/>
                  <a:gd name="T45" fmla="*/ 349 h 370"/>
                  <a:gd name="T46" fmla="*/ 156 w 304"/>
                  <a:gd name="T47" fmla="*/ 349 h 370"/>
                  <a:gd name="T48" fmla="*/ 155 w 304"/>
                  <a:gd name="T49" fmla="*/ 349 h 370"/>
                  <a:gd name="T50" fmla="*/ 152 w 304"/>
                  <a:gd name="T51" fmla="*/ 349 h 370"/>
                  <a:gd name="T52" fmla="*/ 149 w 304"/>
                  <a:gd name="T53" fmla="*/ 349 h 370"/>
                  <a:gd name="T54" fmla="*/ 149 w 304"/>
                  <a:gd name="T55" fmla="*/ 349 h 370"/>
                  <a:gd name="T56" fmla="*/ 148 w 304"/>
                  <a:gd name="T57" fmla="*/ 349 h 370"/>
                  <a:gd name="T58" fmla="*/ 63 w 304"/>
                  <a:gd name="T59" fmla="*/ 350 h 370"/>
                  <a:gd name="T60" fmla="*/ 27 w 304"/>
                  <a:gd name="T61" fmla="*/ 338 h 370"/>
                  <a:gd name="T62" fmla="*/ 36 w 304"/>
                  <a:gd name="T63" fmla="*/ 296 h 370"/>
                  <a:gd name="T64" fmla="*/ 117 w 304"/>
                  <a:gd name="T65" fmla="*/ 150 h 370"/>
                  <a:gd name="T66" fmla="*/ 119 w 304"/>
                  <a:gd name="T67" fmla="*/ 145 h 370"/>
                  <a:gd name="T68" fmla="*/ 119 w 304"/>
                  <a:gd name="T69" fmla="*/ 21 h 370"/>
                  <a:gd name="T70" fmla="*/ 186 w 304"/>
                  <a:gd name="T71" fmla="*/ 21 h 370"/>
                  <a:gd name="T72" fmla="*/ 186 w 304"/>
                  <a:gd name="T73" fmla="*/ 145 h 370"/>
                  <a:gd name="T74" fmla="*/ 187 w 304"/>
                  <a:gd name="T75" fmla="*/ 150 h 370"/>
                  <a:gd name="T76" fmla="*/ 269 w 304"/>
                  <a:gd name="T77" fmla="*/ 296 h 370"/>
                  <a:gd name="T78" fmla="*/ 278 w 304"/>
                  <a:gd name="T79" fmla="*/ 33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4" h="370">
                    <a:moveTo>
                      <a:pt x="286" y="286"/>
                    </a:moveTo>
                    <a:cubicBezTo>
                      <a:pt x="256" y="232"/>
                      <a:pt x="214" y="156"/>
                      <a:pt x="206" y="142"/>
                    </a:cubicBezTo>
                    <a:cubicBezTo>
                      <a:pt x="206" y="21"/>
                      <a:pt x="206" y="21"/>
                      <a:pt x="206" y="21"/>
                    </a:cubicBezTo>
                    <a:cubicBezTo>
                      <a:pt x="212" y="21"/>
                      <a:pt x="217" y="16"/>
                      <a:pt x="217" y="11"/>
                    </a:cubicBezTo>
                    <a:cubicBezTo>
                      <a:pt x="217" y="5"/>
                      <a:pt x="212" y="0"/>
                      <a:pt x="206" y="0"/>
                    </a:cubicBezTo>
                    <a:cubicBezTo>
                      <a:pt x="196" y="0"/>
                      <a:pt x="196" y="0"/>
                      <a:pt x="196" y="0"/>
                    </a:cubicBezTo>
                    <a:cubicBezTo>
                      <a:pt x="154" y="0"/>
                      <a:pt x="154" y="0"/>
                      <a:pt x="154" y="0"/>
                    </a:cubicBezTo>
                    <a:cubicBezTo>
                      <a:pt x="150" y="0"/>
                      <a:pt x="150" y="0"/>
                      <a:pt x="150" y="0"/>
                    </a:cubicBezTo>
                    <a:cubicBezTo>
                      <a:pt x="108" y="0"/>
                      <a:pt x="108" y="0"/>
                      <a:pt x="108" y="0"/>
                    </a:cubicBezTo>
                    <a:cubicBezTo>
                      <a:pt x="98" y="0"/>
                      <a:pt x="98" y="0"/>
                      <a:pt x="98" y="0"/>
                    </a:cubicBezTo>
                    <a:cubicBezTo>
                      <a:pt x="93" y="0"/>
                      <a:pt x="88" y="5"/>
                      <a:pt x="88" y="11"/>
                    </a:cubicBezTo>
                    <a:cubicBezTo>
                      <a:pt x="88" y="16"/>
                      <a:pt x="92" y="21"/>
                      <a:pt x="98" y="21"/>
                    </a:cubicBezTo>
                    <a:cubicBezTo>
                      <a:pt x="98" y="142"/>
                      <a:pt x="98" y="142"/>
                      <a:pt x="98" y="142"/>
                    </a:cubicBezTo>
                    <a:cubicBezTo>
                      <a:pt x="90" y="156"/>
                      <a:pt x="48" y="232"/>
                      <a:pt x="18" y="286"/>
                    </a:cubicBezTo>
                    <a:cubicBezTo>
                      <a:pt x="3" y="312"/>
                      <a:pt x="0" y="333"/>
                      <a:pt x="9" y="348"/>
                    </a:cubicBezTo>
                    <a:cubicBezTo>
                      <a:pt x="18" y="363"/>
                      <a:pt x="36" y="370"/>
                      <a:pt x="63" y="370"/>
                    </a:cubicBezTo>
                    <a:cubicBezTo>
                      <a:pt x="86" y="370"/>
                      <a:pt x="139" y="370"/>
                      <a:pt x="152" y="370"/>
                    </a:cubicBezTo>
                    <a:cubicBezTo>
                      <a:pt x="166" y="370"/>
                      <a:pt x="218" y="370"/>
                      <a:pt x="242" y="370"/>
                    </a:cubicBezTo>
                    <a:cubicBezTo>
                      <a:pt x="268" y="370"/>
                      <a:pt x="287" y="363"/>
                      <a:pt x="295" y="348"/>
                    </a:cubicBezTo>
                    <a:cubicBezTo>
                      <a:pt x="304" y="333"/>
                      <a:pt x="301" y="312"/>
                      <a:pt x="286" y="286"/>
                    </a:cubicBezTo>
                    <a:close/>
                    <a:moveTo>
                      <a:pt x="278" y="338"/>
                    </a:moveTo>
                    <a:cubicBezTo>
                      <a:pt x="273" y="345"/>
                      <a:pt x="260" y="350"/>
                      <a:pt x="242" y="350"/>
                    </a:cubicBezTo>
                    <a:cubicBezTo>
                      <a:pt x="220" y="350"/>
                      <a:pt x="174" y="350"/>
                      <a:pt x="156" y="349"/>
                    </a:cubicBezTo>
                    <a:cubicBezTo>
                      <a:pt x="156" y="349"/>
                      <a:pt x="156" y="349"/>
                      <a:pt x="156" y="349"/>
                    </a:cubicBezTo>
                    <a:cubicBezTo>
                      <a:pt x="156" y="349"/>
                      <a:pt x="156" y="349"/>
                      <a:pt x="155" y="349"/>
                    </a:cubicBezTo>
                    <a:cubicBezTo>
                      <a:pt x="155" y="349"/>
                      <a:pt x="154" y="349"/>
                      <a:pt x="152" y="349"/>
                    </a:cubicBezTo>
                    <a:cubicBezTo>
                      <a:pt x="150" y="349"/>
                      <a:pt x="149" y="349"/>
                      <a:pt x="149" y="349"/>
                    </a:cubicBezTo>
                    <a:cubicBezTo>
                      <a:pt x="149" y="349"/>
                      <a:pt x="149" y="349"/>
                      <a:pt x="149" y="349"/>
                    </a:cubicBezTo>
                    <a:cubicBezTo>
                      <a:pt x="149" y="349"/>
                      <a:pt x="148" y="349"/>
                      <a:pt x="148" y="349"/>
                    </a:cubicBezTo>
                    <a:cubicBezTo>
                      <a:pt x="130" y="350"/>
                      <a:pt x="84" y="350"/>
                      <a:pt x="63" y="350"/>
                    </a:cubicBezTo>
                    <a:cubicBezTo>
                      <a:pt x="44" y="350"/>
                      <a:pt x="31" y="345"/>
                      <a:pt x="27" y="338"/>
                    </a:cubicBezTo>
                    <a:cubicBezTo>
                      <a:pt x="22" y="330"/>
                      <a:pt x="25" y="315"/>
                      <a:pt x="36" y="296"/>
                    </a:cubicBezTo>
                    <a:cubicBezTo>
                      <a:pt x="69" y="236"/>
                      <a:pt x="117" y="151"/>
                      <a:pt x="117" y="150"/>
                    </a:cubicBezTo>
                    <a:cubicBezTo>
                      <a:pt x="118" y="148"/>
                      <a:pt x="119" y="147"/>
                      <a:pt x="119" y="145"/>
                    </a:cubicBezTo>
                    <a:cubicBezTo>
                      <a:pt x="119" y="21"/>
                      <a:pt x="119" y="21"/>
                      <a:pt x="119" y="21"/>
                    </a:cubicBezTo>
                    <a:cubicBezTo>
                      <a:pt x="186" y="21"/>
                      <a:pt x="186" y="21"/>
                      <a:pt x="186" y="21"/>
                    </a:cubicBezTo>
                    <a:cubicBezTo>
                      <a:pt x="186" y="145"/>
                      <a:pt x="186" y="145"/>
                      <a:pt x="186" y="145"/>
                    </a:cubicBezTo>
                    <a:cubicBezTo>
                      <a:pt x="186" y="147"/>
                      <a:pt x="186" y="148"/>
                      <a:pt x="187" y="150"/>
                    </a:cubicBezTo>
                    <a:cubicBezTo>
                      <a:pt x="188" y="151"/>
                      <a:pt x="235" y="236"/>
                      <a:pt x="269" y="296"/>
                    </a:cubicBezTo>
                    <a:cubicBezTo>
                      <a:pt x="279" y="315"/>
                      <a:pt x="283" y="330"/>
                      <a:pt x="278" y="3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 name="Freeform 7"/>
              <p:cNvSpPr>
                <a:spLocks noEditPoints="1"/>
              </p:cNvSpPr>
              <p:nvPr/>
            </p:nvSpPr>
            <p:spPr bwMode="auto">
              <a:xfrm>
                <a:off x="10839074" y="389591"/>
                <a:ext cx="885825" cy="473075"/>
              </a:xfrm>
              <a:custGeom>
                <a:avLst/>
                <a:gdLst>
                  <a:gd name="T0" fmla="*/ 169 w 236"/>
                  <a:gd name="T1" fmla="*/ 0 h 126"/>
                  <a:gd name="T2" fmla="*/ 138 w 236"/>
                  <a:gd name="T3" fmla="*/ 0 h 126"/>
                  <a:gd name="T4" fmla="*/ 99 w 236"/>
                  <a:gd name="T5" fmla="*/ 0 h 126"/>
                  <a:gd name="T6" fmla="*/ 68 w 236"/>
                  <a:gd name="T7" fmla="*/ 0 h 126"/>
                  <a:gd name="T8" fmla="*/ 17 w 236"/>
                  <a:gd name="T9" fmla="*/ 91 h 126"/>
                  <a:gd name="T10" fmla="*/ 9 w 236"/>
                  <a:gd name="T11" fmla="*/ 122 h 126"/>
                  <a:gd name="T12" fmla="*/ 31 w 236"/>
                  <a:gd name="T13" fmla="*/ 126 h 126"/>
                  <a:gd name="T14" fmla="*/ 118 w 236"/>
                  <a:gd name="T15" fmla="*/ 126 h 126"/>
                  <a:gd name="T16" fmla="*/ 205 w 236"/>
                  <a:gd name="T17" fmla="*/ 126 h 126"/>
                  <a:gd name="T18" fmla="*/ 228 w 236"/>
                  <a:gd name="T19" fmla="*/ 122 h 126"/>
                  <a:gd name="T20" fmla="*/ 220 w 236"/>
                  <a:gd name="T21" fmla="*/ 91 h 126"/>
                  <a:gd name="T22" fmla="*/ 169 w 236"/>
                  <a:gd name="T23" fmla="*/ 0 h 126"/>
                  <a:gd name="T24" fmla="*/ 96 w 236"/>
                  <a:gd name="T25" fmla="*/ 72 h 126"/>
                  <a:gd name="T26" fmla="*/ 71 w 236"/>
                  <a:gd name="T27" fmla="*/ 47 h 126"/>
                  <a:gd name="T28" fmla="*/ 96 w 236"/>
                  <a:gd name="T29" fmla="*/ 22 h 126"/>
                  <a:gd name="T30" fmla="*/ 121 w 236"/>
                  <a:gd name="T31" fmla="*/ 47 h 126"/>
                  <a:gd name="T32" fmla="*/ 96 w 236"/>
                  <a:gd name="T33" fmla="*/ 72 h 126"/>
                  <a:gd name="T34" fmla="*/ 152 w 236"/>
                  <a:gd name="T35" fmla="*/ 100 h 126"/>
                  <a:gd name="T36" fmla="*/ 138 w 236"/>
                  <a:gd name="T37" fmla="*/ 86 h 126"/>
                  <a:gd name="T38" fmla="*/ 152 w 236"/>
                  <a:gd name="T39" fmla="*/ 72 h 126"/>
                  <a:gd name="T40" fmla="*/ 166 w 236"/>
                  <a:gd name="T41" fmla="*/ 86 h 126"/>
                  <a:gd name="T42" fmla="*/ 152 w 236"/>
                  <a:gd name="T43" fmla="*/ 10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 h="126">
                    <a:moveTo>
                      <a:pt x="169" y="0"/>
                    </a:moveTo>
                    <a:cubicBezTo>
                      <a:pt x="138" y="0"/>
                      <a:pt x="138" y="0"/>
                      <a:pt x="138" y="0"/>
                    </a:cubicBezTo>
                    <a:cubicBezTo>
                      <a:pt x="99" y="0"/>
                      <a:pt x="99" y="0"/>
                      <a:pt x="99" y="0"/>
                    </a:cubicBezTo>
                    <a:cubicBezTo>
                      <a:pt x="68" y="0"/>
                      <a:pt x="68" y="0"/>
                      <a:pt x="68" y="0"/>
                    </a:cubicBezTo>
                    <a:cubicBezTo>
                      <a:pt x="52" y="29"/>
                      <a:pt x="33" y="63"/>
                      <a:pt x="17" y="91"/>
                    </a:cubicBezTo>
                    <a:cubicBezTo>
                      <a:pt x="0" y="121"/>
                      <a:pt x="9" y="122"/>
                      <a:pt x="9" y="122"/>
                    </a:cubicBezTo>
                    <a:cubicBezTo>
                      <a:pt x="10" y="123"/>
                      <a:pt x="8" y="126"/>
                      <a:pt x="31" y="126"/>
                    </a:cubicBezTo>
                    <a:cubicBezTo>
                      <a:pt x="53" y="126"/>
                      <a:pt x="93" y="126"/>
                      <a:pt x="118" y="126"/>
                    </a:cubicBezTo>
                    <a:cubicBezTo>
                      <a:pt x="143" y="126"/>
                      <a:pt x="184" y="126"/>
                      <a:pt x="205" y="126"/>
                    </a:cubicBezTo>
                    <a:cubicBezTo>
                      <a:pt x="228" y="126"/>
                      <a:pt x="227" y="123"/>
                      <a:pt x="228" y="122"/>
                    </a:cubicBezTo>
                    <a:cubicBezTo>
                      <a:pt x="228" y="122"/>
                      <a:pt x="236" y="121"/>
                      <a:pt x="220" y="91"/>
                    </a:cubicBezTo>
                    <a:cubicBezTo>
                      <a:pt x="204" y="63"/>
                      <a:pt x="185" y="29"/>
                      <a:pt x="169" y="0"/>
                    </a:cubicBezTo>
                    <a:close/>
                    <a:moveTo>
                      <a:pt x="96" y="72"/>
                    </a:moveTo>
                    <a:cubicBezTo>
                      <a:pt x="83" y="72"/>
                      <a:pt x="71" y="61"/>
                      <a:pt x="71" y="47"/>
                    </a:cubicBezTo>
                    <a:cubicBezTo>
                      <a:pt x="71" y="33"/>
                      <a:pt x="83" y="22"/>
                      <a:pt x="96" y="22"/>
                    </a:cubicBezTo>
                    <a:cubicBezTo>
                      <a:pt x="110" y="22"/>
                      <a:pt x="121" y="33"/>
                      <a:pt x="121" y="47"/>
                    </a:cubicBezTo>
                    <a:cubicBezTo>
                      <a:pt x="121" y="61"/>
                      <a:pt x="110" y="72"/>
                      <a:pt x="96" y="72"/>
                    </a:cubicBezTo>
                    <a:close/>
                    <a:moveTo>
                      <a:pt x="152" y="100"/>
                    </a:moveTo>
                    <a:cubicBezTo>
                      <a:pt x="145" y="100"/>
                      <a:pt x="138" y="94"/>
                      <a:pt x="138" y="86"/>
                    </a:cubicBezTo>
                    <a:cubicBezTo>
                      <a:pt x="138" y="78"/>
                      <a:pt x="145" y="72"/>
                      <a:pt x="152" y="72"/>
                    </a:cubicBezTo>
                    <a:cubicBezTo>
                      <a:pt x="160" y="72"/>
                      <a:pt x="166" y="78"/>
                      <a:pt x="166" y="86"/>
                    </a:cubicBezTo>
                    <a:cubicBezTo>
                      <a:pt x="166" y="94"/>
                      <a:pt x="160" y="100"/>
                      <a:pt x="152"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0" name="Oval 8"/>
              <p:cNvSpPr>
                <a:spLocks noChangeArrowheads="1"/>
              </p:cNvSpPr>
              <p:nvPr/>
            </p:nvSpPr>
            <p:spPr bwMode="auto">
              <a:xfrm>
                <a:off x="11240711" y="197504"/>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spTree>
    <p:extLst>
      <p:ext uri="{BB962C8B-B14F-4D97-AF65-F5344CB8AC3E}">
        <p14:creationId xmlns:p14="http://schemas.microsoft.com/office/powerpoint/2010/main" val="3220471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4</a:t>
            </a:fld>
            <a:endParaRPr lang="en-US" altLang="en-US" dirty="0"/>
          </a:p>
        </p:txBody>
      </p:sp>
      <p:sp>
        <p:nvSpPr>
          <p:cNvPr id="518146" name="Rectangle 2"/>
          <p:cNvSpPr>
            <a:spLocks noGrp="1" noChangeArrowheads="1"/>
          </p:cNvSpPr>
          <p:nvPr>
            <p:ph type="title"/>
          </p:nvPr>
        </p:nvSpPr>
        <p:spPr/>
        <p:txBody>
          <a:bodyPr/>
          <a:lstStyle/>
          <a:p>
            <a:r>
              <a:rPr lang="en-GB" altLang="en-US"/>
              <a:t>What is testing?	</a:t>
            </a:r>
            <a:endParaRPr lang="en-GB" altLang="en-US" dirty="0"/>
          </a:p>
        </p:txBody>
      </p:sp>
      <p:sp>
        <p:nvSpPr>
          <p:cNvPr id="2" name="Text Placeholder 1"/>
          <p:cNvSpPr>
            <a:spLocks noGrp="1"/>
          </p:cNvSpPr>
          <p:nvPr>
            <p:ph type="body" sz="quarter" idx="10"/>
          </p:nvPr>
        </p:nvSpPr>
        <p:spPr/>
        <p:txBody>
          <a:bodyPr/>
          <a:lstStyle/>
          <a:p>
            <a:r>
              <a:rPr lang="en-GB"/>
              <a:t>Definitions</a:t>
            </a:r>
            <a:endParaRPr lang="en-GB" dirty="0"/>
          </a:p>
        </p:txBody>
      </p:sp>
      <p:sp>
        <p:nvSpPr>
          <p:cNvPr id="113" name="Footer Placeholder 4"/>
          <p:cNvSpPr>
            <a:spLocks noGrp="1"/>
          </p:cNvSpPr>
          <p:nvPr>
            <p:ph type="ftr" sz="quarter" idx="13"/>
          </p:nvPr>
        </p:nvSpPr>
        <p:spPr/>
        <p:txBody>
          <a:bodyPr/>
          <a:lstStyle/>
          <a:p>
            <a:r>
              <a:rPr lang="en-US" altLang="en-US"/>
              <a:t>Copyright © 2016 Accenture  All rights reserved.</a:t>
            </a:r>
            <a:endParaRPr lang="en-US" altLang="en-US" dirty="0"/>
          </a:p>
        </p:txBody>
      </p:sp>
      <p:sp>
        <p:nvSpPr>
          <p:cNvPr id="9" name="Content Placeholder 7"/>
          <p:cNvSpPr txBox="1">
            <a:spLocks/>
          </p:cNvSpPr>
          <p:nvPr/>
        </p:nvSpPr>
        <p:spPr>
          <a:xfrm>
            <a:off x="454025" y="1576800"/>
            <a:ext cx="8232775" cy="4757325"/>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Font typeface="Arial" pitchFamily="34" charset="0"/>
              <a:buNone/>
            </a:pPr>
            <a:r>
              <a:rPr lang="en-US" dirty="0"/>
              <a:t>Software testing is an investigation conducted to provide stakeholders with information about the quality of the product or service under test.</a:t>
            </a:r>
          </a:p>
          <a:p>
            <a:pPr marL="0" indent="0">
              <a:buFont typeface="Arial" pitchFamily="34" charset="0"/>
              <a:buNone/>
            </a:pPr>
            <a:r>
              <a:rPr lang="en-US" dirty="0"/>
              <a:t>Software testing can also provide an:</a:t>
            </a:r>
          </a:p>
          <a:p>
            <a:pPr marL="180000" indent="-180000"/>
            <a:r>
              <a:rPr lang="en-US" dirty="0"/>
              <a:t>objective, </a:t>
            </a:r>
          </a:p>
          <a:p>
            <a:pPr marL="180000" indent="-180000"/>
            <a:r>
              <a:rPr lang="en-US" dirty="0"/>
              <a:t>Independent view of the software </a:t>
            </a:r>
          </a:p>
          <a:p>
            <a:pPr marL="180000" indent="-180000">
              <a:spcAft>
                <a:spcPts val="1200"/>
              </a:spcAft>
            </a:pPr>
            <a:r>
              <a:rPr lang="en-US" dirty="0"/>
              <a:t>to allow the business to appreciate and understand the </a:t>
            </a:r>
            <a:r>
              <a:rPr lang="en-US" dirty="0">
                <a:solidFill>
                  <a:schemeClr val="accent2"/>
                </a:solidFill>
              </a:rPr>
              <a:t>risks </a:t>
            </a:r>
            <a:r>
              <a:rPr lang="en-US" dirty="0"/>
              <a:t>of software implementation. </a:t>
            </a:r>
          </a:p>
          <a:p>
            <a:pPr marL="0" indent="0">
              <a:spcAft>
                <a:spcPts val="1200"/>
              </a:spcAft>
              <a:buFont typeface="Arial" pitchFamily="34" charset="0"/>
              <a:buNone/>
            </a:pPr>
            <a:r>
              <a:rPr lang="en-US" dirty="0"/>
              <a:t>Test techniques include, but are not limited to, the process of executing a program or application with the intent of finding software bugs (errors or other defects).</a:t>
            </a:r>
          </a:p>
          <a:p>
            <a:pPr marL="0" indent="0">
              <a:buFont typeface="Arial" pitchFamily="34" charset="0"/>
              <a:buNone/>
            </a:pPr>
            <a:r>
              <a:rPr lang="en-US" dirty="0">
                <a:hlinkClick r:id="rId3"/>
              </a:rPr>
              <a:t>http://en.wikipedia.org/wiki/Software_testing</a:t>
            </a:r>
            <a:endParaRPr lang="en-US" dirty="0"/>
          </a:p>
        </p:txBody>
      </p:sp>
    </p:spTree>
    <p:extLst>
      <p:ext uri="{BB962C8B-B14F-4D97-AF65-F5344CB8AC3E}">
        <p14:creationId xmlns:p14="http://schemas.microsoft.com/office/powerpoint/2010/main" val="4241249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r>
              <a:rPr lang="en-US"/>
              <a:t>Page </a:t>
            </a:r>
            <a:fld id="{90CBDC3A-D49F-4631-A8C7-55D59B33E5FA}" type="slidenum">
              <a:rPr lang="en-US" smtClean="0"/>
              <a:pPr/>
              <a:t>40</a:t>
            </a:fld>
            <a:endParaRPr lang="en-US" dirty="0"/>
          </a:p>
        </p:txBody>
      </p:sp>
      <p:sp>
        <p:nvSpPr>
          <p:cNvPr id="4" name="Title 3"/>
          <p:cNvSpPr>
            <a:spLocks noGrp="1"/>
          </p:cNvSpPr>
          <p:nvPr>
            <p:ph type="title"/>
          </p:nvPr>
        </p:nvSpPr>
        <p:spPr/>
        <p:txBody>
          <a:bodyPr/>
          <a:lstStyle/>
          <a:p>
            <a:r>
              <a:rPr lang="en-GB"/>
              <a:t>Summary</a:t>
            </a:r>
            <a:endParaRPr lang="en-GB" dirty="0"/>
          </a:p>
        </p:txBody>
      </p:sp>
      <p:sp>
        <p:nvSpPr>
          <p:cNvPr id="2" name="Text Placeholder 1"/>
          <p:cNvSpPr>
            <a:spLocks noGrp="1"/>
          </p:cNvSpPr>
          <p:nvPr>
            <p:ph type="body" sz="quarter" idx="10"/>
          </p:nvPr>
        </p:nvSpPr>
        <p:spPr/>
        <p:txBody>
          <a:bodyPr/>
          <a:lstStyle/>
          <a:p>
            <a:r>
              <a:rPr lang="en-GB"/>
              <a:t>Key Points</a:t>
            </a:r>
            <a:endParaRPr lang="en-GB" dirty="0"/>
          </a:p>
        </p:txBody>
      </p:sp>
      <p:sp>
        <p:nvSpPr>
          <p:cNvPr id="27" name="Footer Placeholder 4"/>
          <p:cNvSpPr>
            <a:spLocks noGrp="1"/>
          </p:cNvSpPr>
          <p:nvPr>
            <p:ph type="ftr" sz="quarter" idx="13"/>
          </p:nvPr>
        </p:nvSpPr>
        <p:spPr/>
        <p:txBody>
          <a:bodyPr/>
          <a:lstStyle/>
          <a:p>
            <a:r>
              <a:rPr lang="en-AU"/>
              <a:t>Copyright © 2016 Accenture  All rights reserved.</a:t>
            </a:r>
            <a:endParaRPr lang="en-AU" dirty="0"/>
          </a:p>
        </p:txBody>
      </p:sp>
      <p:sp>
        <p:nvSpPr>
          <p:cNvPr id="8" name="Content Placeholder 2"/>
          <p:cNvSpPr txBox="1">
            <a:spLocks/>
          </p:cNvSpPr>
          <p:nvPr/>
        </p:nvSpPr>
        <p:spPr>
          <a:xfrm>
            <a:off x="455613" y="1695044"/>
            <a:ext cx="4010025" cy="2588043"/>
          </a:xfrm>
          <a:prstGeom prst="rect">
            <a:avLst/>
          </a:prstGeom>
        </p:spPr>
        <p:txBody>
          <a:bodyPr vert="horz" lIns="180000" tIns="45720" rIns="0" bIns="0" numCol="1" spcCol="36000" rtlCol="0">
            <a:noAutofit/>
          </a:bodyPr>
          <a:lstStyle>
            <a:lvl1pPr marL="266700" indent="-177800" eaLnBrk="1" hangingPunct="1">
              <a:spcBef>
                <a:spcPts val="600"/>
              </a:spcBef>
              <a:buFont typeface="Arial" pitchFamily="34" charset="0"/>
              <a:buChar char="•"/>
              <a:defRPr sz="1800">
                <a:solidFill>
                  <a:schemeClr val="tx2"/>
                </a:solidFill>
                <a:latin typeface="+mn-lt"/>
                <a:ea typeface="Arial" pitchFamily="-105" charset="-52"/>
                <a:cs typeface="Arial" pitchFamily="34" charset="0"/>
              </a:defRPr>
            </a:lvl1pPr>
            <a:lvl2pPr marL="361950" indent="-185738"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2pPr>
            <a:lvl3pPr marL="538163" indent="-176213"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3pPr>
            <a:lvl4pPr marL="715963" indent="-17780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4pPr>
            <a:lvl5pPr marL="900113" indent="-18415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5pPr>
            <a:lvl6pPr marL="2514600" indent="-228600">
              <a:spcBef>
                <a:spcPct val="20000"/>
              </a:spcBef>
              <a:buFont typeface="Arial" pitchFamily="34" charset="0"/>
              <a:buChar char="•"/>
              <a:defRPr sz="2000">
                <a:latin typeface="+mn-lt"/>
                <a:cs typeface="+mn-cs"/>
              </a:defRPr>
            </a:lvl6pPr>
            <a:lvl7pPr marL="2971800" indent="-228600">
              <a:spcBef>
                <a:spcPct val="20000"/>
              </a:spcBef>
              <a:buFont typeface="Arial" pitchFamily="34" charset="0"/>
              <a:buChar char="•"/>
              <a:defRPr sz="2000">
                <a:latin typeface="+mn-lt"/>
                <a:cs typeface="+mn-cs"/>
              </a:defRPr>
            </a:lvl7pPr>
            <a:lvl8pPr marL="3429000" indent="-228600">
              <a:spcBef>
                <a:spcPct val="20000"/>
              </a:spcBef>
              <a:buFont typeface="Arial" pitchFamily="34" charset="0"/>
              <a:buChar char="•"/>
              <a:defRPr sz="2000">
                <a:latin typeface="+mn-lt"/>
                <a:cs typeface="+mn-cs"/>
              </a:defRPr>
            </a:lvl8pPr>
            <a:lvl9pPr marL="3886200" indent="-228600">
              <a:spcBef>
                <a:spcPct val="20000"/>
              </a:spcBef>
              <a:buFont typeface="Arial" pitchFamily="34" charset="0"/>
              <a:buChar char="•"/>
              <a:defRPr sz="2000">
                <a:latin typeface="+mn-lt"/>
                <a:cs typeface="+mn-cs"/>
              </a:defRPr>
            </a:lvl9pPr>
          </a:lstStyle>
          <a:p>
            <a:pPr marL="88900" indent="0">
              <a:buNone/>
            </a:pPr>
            <a:r>
              <a:rPr lang="en-US" dirty="0"/>
              <a:t>Code quality is important</a:t>
            </a:r>
          </a:p>
          <a:p>
            <a:pPr marL="88900" indent="0">
              <a:buNone/>
            </a:pPr>
            <a:r>
              <a:rPr lang="en-US" dirty="0"/>
              <a:t>Seven principles to good </a:t>
            </a:r>
            <a:br>
              <a:rPr lang="en-US" dirty="0"/>
            </a:br>
            <a:r>
              <a:rPr lang="en-US" dirty="0"/>
              <a:t>code quality</a:t>
            </a:r>
          </a:p>
          <a:p>
            <a:pPr marL="88900" indent="0">
              <a:buNone/>
            </a:pPr>
            <a:r>
              <a:rPr lang="en-US" dirty="0"/>
              <a:t>Quality gates are check points </a:t>
            </a:r>
            <a:br>
              <a:rPr lang="en-US" dirty="0"/>
            </a:br>
            <a:r>
              <a:rPr lang="en-US" dirty="0"/>
              <a:t>for good code that can break</a:t>
            </a:r>
          </a:p>
          <a:p>
            <a:pPr marL="88900" indent="0">
              <a:buNone/>
            </a:pPr>
            <a:r>
              <a:rPr lang="en-US" dirty="0"/>
              <a:t>Continuous Integration</a:t>
            </a:r>
          </a:p>
          <a:p>
            <a:pPr marL="88900" indent="0">
              <a:buNone/>
            </a:pPr>
            <a:r>
              <a:rPr lang="en-US" dirty="0"/>
              <a:t>Static code analysis overview</a:t>
            </a:r>
          </a:p>
        </p:txBody>
      </p:sp>
      <p:sp>
        <p:nvSpPr>
          <p:cNvPr id="9" name="Oval 8"/>
          <p:cNvSpPr/>
          <p:nvPr/>
        </p:nvSpPr>
        <p:spPr>
          <a:xfrm>
            <a:off x="460376" y="1815283"/>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827602" y="1807663"/>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827602" y="2152570"/>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827602" y="2855967"/>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60376" y="2160190"/>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60376" y="2785800"/>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60376" y="3402250"/>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p:cNvSpPr txBox="1">
            <a:spLocks/>
          </p:cNvSpPr>
          <p:nvPr/>
        </p:nvSpPr>
        <p:spPr>
          <a:xfrm>
            <a:off x="4846017" y="1695044"/>
            <a:ext cx="3849976" cy="2588043"/>
          </a:xfrm>
          <a:prstGeom prst="rect">
            <a:avLst/>
          </a:prstGeom>
        </p:spPr>
        <p:txBody>
          <a:bodyPr vert="horz" lIns="180000" tIns="45720" rIns="0" bIns="0" numCol="1" spcCol="36000" rtlCol="0">
            <a:noAutofit/>
          </a:bodyPr>
          <a:lstStyle>
            <a:lvl1pPr marL="266700" indent="-177800" eaLnBrk="1" hangingPunct="1">
              <a:spcBef>
                <a:spcPts val="600"/>
              </a:spcBef>
              <a:buFont typeface="Arial" pitchFamily="34" charset="0"/>
              <a:buChar char="•"/>
              <a:defRPr sz="1800">
                <a:solidFill>
                  <a:schemeClr val="tx2"/>
                </a:solidFill>
                <a:latin typeface="+mn-lt"/>
                <a:ea typeface="Arial" pitchFamily="-105" charset="-52"/>
                <a:cs typeface="Arial" pitchFamily="34" charset="0"/>
              </a:defRPr>
            </a:lvl1pPr>
            <a:lvl2pPr marL="361950" indent="-185738"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2pPr>
            <a:lvl3pPr marL="538163" indent="-176213"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3pPr>
            <a:lvl4pPr marL="715963" indent="-17780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4pPr>
            <a:lvl5pPr marL="900113" indent="-18415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5pPr>
            <a:lvl6pPr marL="2514600" indent="-228600">
              <a:spcBef>
                <a:spcPct val="20000"/>
              </a:spcBef>
              <a:buFont typeface="Arial" pitchFamily="34" charset="0"/>
              <a:buChar char="•"/>
              <a:defRPr sz="2000">
                <a:latin typeface="+mn-lt"/>
                <a:cs typeface="+mn-cs"/>
              </a:defRPr>
            </a:lvl6pPr>
            <a:lvl7pPr marL="2971800" indent="-228600">
              <a:spcBef>
                <a:spcPct val="20000"/>
              </a:spcBef>
              <a:buFont typeface="Arial" pitchFamily="34" charset="0"/>
              <a:buChar char="•"/>
              <a:defRPr sz="2000">
                <a:latin typeface="+mn-lt"/>
                <a:cs typeface="+mn-cs"/>
              </a:defRPr>
            </a:lvl7pPr>
            <a:lvl8pPr marL="3429000" indent="-228600">
              <a:spcBef>
                <a:spcPct val="20000"/>
              </a:spcBef>
              <a:buFont typeface="Arial" pitchFamily="34" charset="0"/>
              <a:buChar char="•"/>
              <a:defRPr sz="2000">
                <a:latin typeface="+mn-lt"/>
                <a:cs typeface="+mn-cs"/>
              </a:defRPr>
            </a:lvl8pPr>
            <a:lvl9pPr marL="3886200" indent="-228600">
              <a:spcBef>
                <a:spcPct val="20000"/>
              </a:spcBef>
              <a:buFont typeface="Arial" pitchFamily="34" charset="0"/>
              <a:buChar char="•"/>
              <a:defRPr sz="2000">
                <a:latin typeface="+mn-lt"/>
                <a:cs typeface="+mn-cs"/>
              </a:defRPr>
            </a:lvl9pPr>
          </a:lstStyle>
          <a:p>
            <a:pPr marL="88900" indent="0">
              <a:buNone/>
            </a:pPr>
            <a:r>
              <a:rPr lang="en-US" dirty="0" err="1"/>
              <a:t>Customising</a:t>
            </a:r>
            <a:r>
              <a:rPr lang="en-US" dirty="0"/>
              <a:t> Code Analysis</a:t>
            </a:r>
          </a:p>
          <a:p>
            <a:pPr marL="88900" indent="0">
              <a:buNone/>
            </a:pPr>
            <a:r>
              <a:rPr lang="en-US" dirty="0" err="1"/>
              <a:t>Behaviour</a:t>
            </a:r>
            <a:r>
              <a:rPr lang="en-US" dirty="0"/>
              <a:t> Driven Development</a:t>
            </a:r>
          </a:p>
          <a:p>
            <a:pPr marL="88900" indent="0">
              <a:buNone/>
            </a:pPr>
            <a:r>
              <a:rPr lang="en-US" dirty="0"/>
              <a:t>Using Cucumber for BDD</a:t>
            </a:r>
          </a:p>
          <a:p>
            <a:pPr marL="88900" indent="0">
              <a:buNone/>
            </a:pPr>
            <a:r>
              <a:rPr lang="en-US" dirty="0"/>
              <a:t>Example of code analysis within the CI pipeline</a:t>
            </a:r>
          </a:p>
        </p:txBody>
      </p:sp>
      <p:sp>
        <p:nvSpPr>
          <p:cNvPr id="17" name="Oval 16"/>
          <p:cNvSpPr/>
          <p:nvPr/>
        </p:nvSpPr>
        <p:spPr>
          <a:xfrm>
            <a:off x="460376" y="3760390"/>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827602" y="2506976"/>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p:nvPr/>
        </p:nvCxnSpPr>
        <p:spPr>
          <a:xfrm>
            <a:off x="4573588" y="1690266"/>
            <a:ext cx="0" cy="2307400"/>
          </a:xfrm>
          <a:prstGeom prst="line">
            <a:avLst/>
          </a:prstGeom>
          <a:ln w="1270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332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5556" r="5556"/>
          <a:stretch/>
        </p:blipFill>
        <p:spPr>
          <a:xfrm>
            <a:off x="0" y="0"/>
            <a:ext cx="9144000" cy="6858000"/>
          </a:xfrm>
          <a:prstGeom prst="rect">
            <a:avLst/>
          </a:prstGeom>
        </p:spPr>
      </p:pic>
      <p:sp>
        <p:nvSpPr>
          <p:cNvPr id="10" name="Rectangle 9"/>
          <p:cNvSpPr/>
          <p:nvPr/>
        </p:nvSpPr>
        <p:spPr>
          <a:xfrm>
            <a:off x="0" y="0"/>
            <a:ext cx="9144000" cy="6857999"/>
          </a:xfrm>
          <a:prstGeom prst="rect">
            <a:avLst/>
          </a:prstGeom>
          <a:gradFill flip="none" rotWithShape="1">
            <a:gsLst>
              <a:gs pos="0">
                <a:schemeClr val="accent1">
                  <a:alpha val="0"/>
                </a:schemeClr>
              </a:gs>
              <a:gs pos="73000">
                <a:schemeClr val="accent1">
                  <a:shade val="67500"/>
                  <a:satMod val="115000"/>
                  <a:alpha val="0"/>
                </a:schemeClr>
              </a:gs>
              <a:gs pos="89000">
                <a:srgbClr val="002200"/>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ctrTitle"/>
          </p:nvPr>
        </p:nvSpPr>
        <p:spPr/>
        <p:txBody>
          <a:bodyPr/>
          <a:lstStyle/>
          <a:p>
            <a:r>
              <a:rPr lang="en-US" altLang="en-US" dirty="0"/>
              <a:t>OBSERVATION </a:t>
            </a:r>
            <a:br>
              <a:rPr lang="en-US" altLang="en-US" dirty="0"/>
            </a:br>
            <a:r>
              <a:rPr lang="en-US" altLang="en-US" dirty="0"/>
              <a:t>AND DISCUSSION</a:t>
            </a:r>
            <a:endParaRPr lang="en-US" dirty="0"/>
          </a:p>
        </p:txBody>
      </p:sp>
      <p:sp>
        <p:nvSpPr>
          <p:cNvPr id="2" name="Slide Number Placeholder 1"/>
          <p:cNvSpPr>
            <a:spLocks noGrp="1"/>
          </p:cNvSpPr>
          <p:nvPr>
            <p:ph type="sldNum" sz="quarter" idx="11"/>
          </p:nvPr>
        </p:nvSpPr>
        <p:spPr/>
        <p:txBody>
          <a:bodyPr/>
          <a:lstStyle/>
          <a:p>
            <a:r>
              <a:rPr lang="en-US"/>
              <a:t>Page </a:t>
            </a:r>
            <a:fld id="{90CBDC3A-D49F-4631-A8C7-55D59B33E5FA}" type="slidenum">
              <a:rPr lang="en-US" smtClean="0"/>
              <a:pPr/>
              <a:t>41</a:t>
            </a:fld>
            <a:endParaRPr lang="en-US" dirty="0"/>
          </a:p>
        </p:txBody>
      </p:sp>
      <p:sp>
        <p:nvSpPr>
          <p:cNvPr id="29" name="Footer Placeholder 4"/>
          <p:cNvSpPr>
            <a:spLocks noGrp="1"/>
          </p:cNvSpPr>
          <p:nvPr>
            <p:ph type="ftr" sz="quarter" idx="12"/>
          </p:nvPr>
        </p:nvSpPr>
        <p:spPr/>
        <p:txBody>
          <a:bodyPr/>
          <a:lstStyle/>
          <a:p>
            <a:r>
              <a:rPr lang="en-AU" dirty="0"/>
              <a:t>Copyright © 2016 Accenture  All rights reserved.</a:t>
            </a:r>
          </a:p>
        </p:txBody>
      </p:sp>
      <p:grpSp>
        <p:nvGrpSpPr>
          <p:cNvPr id="5" name="Group 4"/>
          <p:cNvGrpSpPr/>
          <p:nvPr/>
        </p:nvGrpSpPr>
        <p:grpSpPr>
          <a:xfrm>
            <a:off x="482802" y="1723933"/>
            <a:ext cx="929682" cy="929680"/>
            <a:chOff x="482802" y="2072373"/>
            <a:chExt cx="929682" cy="929680"/>
          </a:xfrm>
        </p:grpSpPr>
        <p:grpSp>
          <p:nvGrpSpPr>
            <p:cNvPr id="3" name="Group 2"/>
            <p:cNvGrpSpPr/>
            <p:nvPr/>
          </p:nvGrpSpPr>
          <p:grpSpPr>
            <a:xfrm>
              <a:off x="482802" y="2072373"/>
              <a:ext cx="929682" cy="929680"/>
              <a:chOff x="482802" y="2072373"/>
              <a:chExt cx="929682" cy="929680"/>
            </a:xfrm>
          </p:grpSpPr>
          <p:sp>
            <p:nvSpPr>
              <p:cNvPr id="14" name="Oval 13"/>
              <p:cNvSpPr/>
              <p:nvPr/>
            </p:nvSpPr>
            <p:spPr>
              <a:xfrm>
                <a:off x="616236" y="2206059"/>
                <a:ext cx="662400" cy="662400"/>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p:cNvSpPr/>
              <p:nvPr/>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7" name="Group 35"/>
            <p:cNvGrpSpPr>
              <a:grpSpLocks noChangeAspect="1"/>
            </p:cNvGrpSpPr>
            <p:nvPr/>
          </p:nvGrpSpPr>
          <p:grpSpPr bwMode="auto">
            <a:xfrm>
              <a:off x="726641" y="2284209"/>
              <a:ext cx="441591" cy="468000"/>
              <a:chOff x="1353" y="2052"/>
              <a:chExt cx="1739" cy="1843"/>
            </a:xfrm>
            <a:solidFill>
              <a:schemeClr val="bg1"/>
            </a:solidFill>
          </p:grpSpPr>
          <p:sp>
            <p:nvSpPr>
              <p:cNvPr id="18" name="Freeform 36"/>
              <p:cNvSpPr>
                <a:spLocks/>
              </p:cNvSpPr>
              <p:nvPr/>
            </p:nvSpPr>
            <p:spPr bwMode="auto">
              <a:xfrm>
                <a:off x="1353" y="3715"/>
                <a:ext cx="494" cy="180"/>
              </a:xfrm>
              <a:custGeom>
                <a:avLst/>
                <a:gdLst>
                  <a:gd name="T0" fmla="*/ 209 w 209"/>
                  <a:gd name="T1" fmla="*/ 76 h 76"/>
                  <a:gd name="T2" fmla="*/ 209 w 209"/>
                  <a:gd name="T3" fmla="*/ 30 h 76"/>
                  <a:gd name="T4" fmla="*/ 189 w 209"/>
                  <a:gd name="T5" fmla="*/ 11 h 76"/>
                  <a:gd name="T6" fmla="*/ 103 w 209"/>
                  <a:gd name="T7" fmla="*/ 0 h 76"/>
                  <a:gd name="T8" fmla="*/ 21 w 209"/>
                  <a:gd name="T9" fmla="*/ 11 h 76"/>
                  <a:gd name="T10" fmla="*/ 0 w 209"/>
                  <a:gd name="T11" fmla="*/ 30 h 76"/>
                  <a:gd name="T12" fmla="*/ 0 w 209"/>
                  <a:gd name="T13" fmla="*/ 76 h 76"/>
                  <a:gd name="T14" fmla="*/ 209 w 209"/>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76">
                    <a:moveTo>
                      <a:pt x="209" y="76"/>
                    </a:moveTo>
                    <a:cubicBezTo>
                      <a:pt x="209" y="30"/>
                      <a:pt x="209" y="30"/>
                      <a:pt x="209" y="30"/>
                    </a:cubicBezTo>
                    <a:cubicBezTo>
                      <a:pt x="209" y="20"/>
                      <a:pt x="200" y="11"/>
                      <a:pt x="189" y="11"/>
                    </a:cubicBezTo>
                    <a:cubicBezTo>
                      <a:pt x="103" y="0"/>
                      <a:pt x="103" y="0"/>
                      <a:pt x="103" y="0"/>
                    </a:cubicBezTo>
                    <a:cubicBezTo>
                      <a:pt x="21" y="11"/>
                      <a:pt x="21" y="11"/>
                      <a:pt x="21" y="11"/>
                    </a:cubicBezTo>
                    <a:cubicBezTo>
                      <a:pt x="10" y="11"/>
                      <a:pt x="0" y="20"/>
                      <a:pt x="0" y="30"/>
                    </a:cubicBezTo>
                    <a:cubicBezTo>
                      <a:pt x="0" y="76"/>
                      <a:pt x="0" y="76"/>
                      <a:pt x="0" y="76"/>
                    </a:cubicBezTo>
                    <a:lnTo>
                      <a:pt x="209" y="76"/>
                    </a:lnTo>
                    <a:close/>
                  </a:path>
                </a:pathLst>
              </a:custGeom>
              <a:solidFill>
                <a:schemeClr val="accent4">
                  <a:lumMod val="10000"/>
                </a:schemeClr>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19" name="Freeform 37"/>
              <p:cNvSpPr>
                <a:spLocks/>
              </p:cNvSpPr>
              <p:nvPr/>
            </p:nvSpPr>
            <p:spPr bwMode="auto">
              <a:xfrm>
                <a:off x="1438" y="3321"/>
                <a:ext cx="322" cy="418"/>
              </a:xfrm>
              <a:custGeom>
                <a:avLst/>
                <a:gdLst>
                  <a:gd name="T0" fmla="*/ 128 w 136"/>
                  <a:gd name="T1" fmla="*/ 68 h 177"/>
                  <a:gd name="T2" fmla="*/ 68 w 136"/>
                  <a:gd name="T3" fmla="*/ 0 h 177"/>
                  <a:gd name="T4" fmla="*/ 8 w 136"/>
                  <a:gd name="T5" fmla="*/ 68 h 177"/>
                  <a:gd name="T6" fmla="*/ 0 w 136"/>
                  <a:gd name="T7" fmla="*/ 77 h 177"/>
                  <a:gd name="T8" fmla="*/ 0 w 136"/>
                  <a:gd name="T9" fmla="*/ 94 h 177"/>
                  <a:gd name="T10" fmla="*/ 9 w 136"/>
                  <a:gd name="T11" fmla="*/ 103 h 177"/>
                  <a:gd name="T12" fmla="*/ 11 w 136"/>
                  <a:gd name="T13" fmla="*/ 103 h 177"/>
                  <a:gd name="T14" fmla="*/ 34 w 136"/>
                  <a:gd name="T15" fmla="*/ 145 h 177"/>
                  <a:gd name="T16" fmla="*/ 34 w 136"/>
                  <a:gd name="T17" fmla="*/ 171 h 177"/>
                  <a:gd name="T18" fmla="*/ 68 w 136"/>
                  <a:gd name="T19" fmla="*/ 177 h 177"/>
                  <a:gd name="T20" fmla="*/ 102 w 136"/>
                  <a:gd name="T21" fmla="*/ 171 h 177"/>
                  <a:gd name="T22" fmla="*/ 102 w 136"/>
                  <a:gd name="T23" fmla="*/ 145 h 177"/>
                  <a:gd name="T24" fmla="*/ 126 w 136"/>
                  <a:gd name="T25" fmla="*/ 103 h 177"/>
                  <a:gd name="T26" fmla="*/ 127 w 136"/>
                  <a:gd name="T27" fmla="*/ 103 h 177"/>
                  <a:gd name="T28" fmla="*/ 136 w 136"/>
                  <a:gd name="T29" fmla="*/ 94 h 177"/>
                  <a:gd name="T30" fmla="*/ 136 w 136"/>
                  <a:gd name="T31" fmla="*/ 77 h 177"/>
                  <a:gd name="T32" fmla="*/ 128 w 136"/>
                  <a:gd name="T33"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7">
                    <a:moveTo>
                      <a:pt x="128" y="68"/>
                    </a:moveTo>
                    <a:cubicBezTo>
                      <a:pt x="126" y="29"/>
                      <a:pt x="111" y="0"/>
                      <a:pt x="68" y="0"/>
                    </a:cubicBezTo>
                    <a:cubicBezTo>
                      <a:pt x="26" y="0"/>
                      <a:pt x="11" y="29"/>
                      <a:pt x="8" y="68"/>
                    </a:cubicBezTo>
                    <a:cubicBezTo>
                      <a:pt x="4" y="68"/>
                      <a:pt x="0" y="72"/>
                      <a:pt x="0" y="77"/>
                    </a:cubicBezTo>
                    <a:cubicBezTo>
                      <a:pt x="0" y="94"/>
                      <a:pt x="0" y="94"/>
                      <a:pt x="0" y="94"/>
                    </a:cubicBezTo>
                    <a:cubicBezTo>
                      <a:pt x="0" y="99"/>
                      <a:pt x="4" y="103"/>
                      <a:pt x="9" y="103"/>
                    </a:cubicBezTo>
                    <a:cubicBezTo>
                      <a:pt x="10" y="103"/>
                      <a:pt x="10" y="103"/>
                      <a:pt x="11" y="103"/>
                    </a:cubicBezTo>
                    <a:cubicBezTo>
                      <a:pt x="15" y="120"/>
                      <a:pt x="23" y="135"/>
                      <a:pt x="34" y="145"/>
                    </a:cubicBezTo>
                    <a:cubicBezTo>
                      <a:pt x="34" y="171"/>
                      <a:pt x="34" y="171"/>
                      <a:pt x="34" y="171"/>
                    </a:cubicBezTo>
                    <a:cubicBezTo>
                      <a:pt x="44" y="175"/>
                      <a:pt x="56" y="177"/>
                      <a:pt x="68" y="177"/>
                    </a:cubicBezTo>
                    <a:cubicBezTo>
                      <a:pt x="80" y="177"/>
                      <a:pt x="92" y="175"/>
                      <a:pt x="102" y="171"/>
                    </a:cubicBezTo>
                    <a:cubicBezTo>
                      <a:pt x="102" y="145"/>
                      <a:pt x="102" y="145"/>
                      <a:pt x="102" y="145"/>
                    </a:cubicBezTo>
                    <a:cubicBezTo>
                      <a:pt x="113" y="135"/>
                      <a:pt x="122" y="121"/>
                      <a:pt x="126" y="103"/>
                    </a:cubicBezTo>
                    <a:cubicBezTo>
                      <a:pt x="126" y="103"/>
                      <a:pt x="127" y="103"/>
                      <a:pt x="127" y="103"/>
                    </a:cubicBezTo>
                    <a:cubicBezTo>
                      <a:pt x="132" y="103"/>
                      <a:pt x="136" y="99"/>
                      <a:pt x="136" y="94"/>
                    </a:cubicBezTo>
                    <a:cubicBezTo>
                      <a:pt x="136" y="77"/>
                      <a:pt x="136" y="77"/>
                      <a:pt x="136" y="77"/>
                    </a:cubicBezTo>
                    <a:cubicBezTo>
                      <a:pt x="136" y="72"/>
                      <a:pt x="133" y="68"/>
                      <a:pt x="128" y="68"/>
                    </a:cubicBezTo>
                    <a:close/>
                  </a:path>
                </a:pathLst>
              </a:custGeom>
              <a:solidFill>
                <a:schemeClr val="accent4">
                  <a:lumMod val="10000"/>
                </a:schemeClr>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20" name="Freeform 38"/>
              <p:cNvSpPr>
                <a:spLocks/>
              </p:cNvSpPr>
              <p:nvPr/>
            </p:nvSpPr>
            <p:spPr bwMode="auto">
              <a:xfrm>
                <a:off x="1977" y="3715"/>
                <a:ext cx="493" cy="180"/>
              </a:xfrm>
              <a:custGeom>
                <a:avLst/>
                <a:gdLst>
                  <a:gd name="T0" fmla="*/ 209 w 209"/>
                  <a:gd name="T1" fmla="*/ 76 h 76"/>
                  <a:gd name="T2" fmla="*/ 209 w 209"/>
                  <a:gd name="T3" fmla="*/ 30 h 76"/>
                  <a:gd name="T4" fmla="*/ 188 w 209"/>
                  <a:gd name="T5" fmla="*/ 11 h 76"/>
                  <a:gd name="T6" fmla="*/ 103 w 209"/>
                  <a:gd name="T7" fmla="*/ 0 h 76"/>
                  <a:gd name="T8" fmla="*/ 20 w 209"/>
                  <a:gd name="T9" fmla="*/ 11 h 76"/>
                  <a:gd name="T10" fmla="*/ 0 w 209"/>
                  <a:gd name="T11" fmla="*/ 30 h 76"/>
                  <a:gd name="T12" fmla="*/ 0 w 209"/>
                  <a:gd name="T13" fmla="*/ 76 h 76"/>
                  <a:gd name="T14" fmla="*/ 209 w 209"/>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76">
                    <a:moveTo>
                      <a:pt x="209" y="76"/>
                    </a:moveTo>
                    <a:cubicBezTo>
                      <a:pt x="209" y="30"/>
                      <a:pt x="209" y="30"/>
                      <a:pt x="209" y="30"/>
                    </a:cubicBezTo>
                    <a:cubicBezTo>
                      <a:pt x="209" y="20"/>
                      <a:pt x="200" y="11"/>
                      <a:pt x="188" y="11"/>
                    </a:cubicBezTo>
                    <a:cubicBezTo>
                      <a:pt x="103" y="0"/>
                      <a:pt x="103" y="0"/>
                      <a:pt x="103" y="0"/>
                    </a:cubicBezTo>
                    <a:cubicBezTo>
                      <a:pt x="20" y="11"/>
                      <a:pt x="20" y="11"/>
                      <a:pt x="20" y="11"/>
                    </a:cubicBezTo>
                    <a:cubicBezTo>
                      <a:pt x="9" y="11"/>
                      <a:pt x="0" y="20"/>
                      <a:pt x="0" y="30"/>
                    </a:cubicBezTo>
                    <a:cubicBezTo>
                      <a:pt x="0" y="76"/>
                      <a:pt x="0" y="76"/>
                      <a:pt x="0" y="76"/>
                    </a:cubicBezTo>
                    <a:lnTo>
                      <a:pt x="209" y="76"/>
                    </a:lnTo>
                    <a:close/>
                  </a:path>
                </a:pathLst>
              </a:custGeom>
              <a:solidFill>
                <a:schemeClr val="accent4">
                  <a:lumMod val="10000"/>
                </a:schemeClr>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21" name="Freeform 39"/>
              <p:cNvSpPr>
                <a:spLocks/>
              </p:cNvSpPr>
              <p:nvPr/>
            </p:nvSpPr>
            <p:spPr bwMode="auto">
              <a:xfrm>
                <a:off x="2059" y="3321"/>
                <a:ext cx="324" cy="418"/>
              </a:xfrm>
              <a:custGeom>
                <a:avLst/>
                <a:gdLst>
                  <a:gd name="T0" fmla="*/ 129 w 137"/>
                  <a:gd name="T1" fmla="*/ 68 h 177"/>
                  <a:gd name="T2" fmla="*/ 69 w 137"/>
                  <a:gd name="T3" fmla="*/ 0 h 177"/>
                  <a:gd name="T4" fmla="*/ 9 w 137"/>
                  <a:gd name="T5" fmla="*/ 68 h 177"/>
                  <a:gd name="T6" fmla="*/ 0 w 137"/>
                  <a:gd name="T7" fmla="*/ 77 h 177"/>
                  <a:gd name="T8" fmla="*/ 0 w 137"/>
                  <a:gd name="T9" fmla="*/ 94 h 177"/>
                  <a:gd name="T10" fmla="*/ 10 w 137"/>
                  <a:gd name="T11" fmla="*/ 103 h 177"/>
                  <a:gd name="T12" fmla="*/ 11 w 137"/>
                  <a:gd name="T13" fmla="*/ 103 h 177"/>
                  <a:gd name="T14" fmla="*/ 34 w 137"/>
                  <a:gd name="T15" fmla="*/ 145 h 177"/>
                  <a:gd name="T16" fmla="*/ 34 w 137"/>
                  <a:gd name="T17" fmla="*/ 171 h 177"/>
                  <a:gd name="T18" fmla="*/ 69 w 137"/>
                  <a:gd name="T19" fmla="*/ 177 h 177"/>
                  <a:gd name="T20" fmla="*/ 103 w 137"/>
                  <a:gd name="T21" fmla="*/ 171 h 177"/>
                  <a:gd name="T22" fmla="*/ 103 w 137"/>
                  <a:gd name="T23" fmla="*/ 145 h 177"/>
                  <a:gd name="T24" fmla="*/ 126 w 137"/>
                  <a:gd name="T25" fmla="*/ 103 h 177"/>
                  <a:gd name="T26" fmla="*/ 128 w 137"/>
                  <a:gd name="T27" fmla="*/ 103 h 177"/>
                  <a:gd name="T28" fmla="*/ 137 w 137"/>
                  <a:gd name="T29" fmla="*/ 94 h 177"/>
                  <a:gd name="T30" fmla="*/ 137 w 137"/>
                  <a:gd name="T31" fmla="*/ 77 h 177"/>
                  <a:gd name="T32" fmla="*/ 129 w 137"/>
                  <a:gd name="T33"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77">
                    <a:moveTo>
                      <a:pt x="129" y="68"/>
                    </a:moveTo>
                    <a:cubicBezTo>
                      <a:pt x="126" y="29"/>
                      <a:pt x="111" y="0"/>
                      <a:pt x="69" y="0"/>
                    </a:cubicBezTo>
                    <a:cubicBezTo>
                      <a:pt x="26" y="0"/>
                      <a:pt x="11" y="29"/>
                      <a:pt x="9" y="68"/>
                    </a:cubicBezTo>
                    <a:cubicBezTo>
                      <a:pt x="4" y="68"/>
                      <a:pt x="0" y="72"/>
                      <a:pt x="0" y="77"/>
                    </a:cubicBezTo>
                    <a:cubicBezTo>
                      <a:pt x="0" y="94"/>
                      <a:pt x="0" y="94"/>
                      <a:pt x="0" y="94"/>
                    </a:cubicBezTo>
                    <a:cubicBezTo>
                      <a:pt x="0" y="99"/>
                      <a:pt x="5" y="103"/>
                      <a:pt x="10" y="103"/>
                    </a:cubicBezTo>
                    <a:cubicBezTo>
                      <a:pt x="10" y="103"/>
                      <a:pt x="11" y="103"/>
                      <a:pt x="11" y="103"/>
                    </a:cubicBezTo>
                    <a:cubicBezTo>
                      <a:pt x="15" y="120"/>
                      <a:pt x="23" y="135"/>
                      <a:pt x="34" y="145"/>
                    </a:cubicBezTo>
                    <a:cubicBezTo>
                      <a:pt x="34" y="171"/>
                      <a:pt x="34" y="171"/>
                      <a:pt x="34" y="171"/>
                    </a:cubicBezTo>
                    <a:cubicBezTo>
                      <a:pt x="45" y="175"/>
                      <a:pt x="57" y="177"/>
                      <a:pt x="69" y="177"/>
                    </a:cubicBezTo>
                    <a:cubicBezTo>
                      <a:pt x="81" y="177"/>
                      <a:pt x="92" y="175"/>
                      <a:pt x="103" y="171"/>
                    </a:cubicBezTo>
                    <a:cubicBezTo>
                      <a:pt x="103" y="145"/>
                      <a:pt x="103" y="145"/>
                      <a:pt x="103" y="145"/>
                    </a:cubicBezTo>
                    <a:cubicBezTo>
                      <a:pt x="114" y="135"/>
                      <a:pt x="122" y="121"/>
                      <a:pt x="126" y="103"/>
                    </a:cubicBezTo>
                    <a:cubicBezTo>
                      <a:pt x="127" y="103"/>
                      <a:pt x="127" y="103"/>
                      <a:pt x="128" y="103"/>
                    </a:cubicBezTo>
                    <a:cubicBezTo>
                      <a:pt x="133" y="103"/>
                      <a:pt x="137" y="99"/>
                      <a:pt x="137" y="94"/>
                    </a:cubicBezTo>
                    <a:cubicBezTo>
                      <a:pt x="137" y="77"/>
                      <a:pt x="137" y="77"/>
                      <a:pt x="137" y="77"/>
                    </a:cubicBezTo>
                    <a:cubicBezTo>
                      <a:pt x="137" y="72"/>
                      <a:pt x="133" y="68"/>
                      <a:pt x="129" y="68"/>
                    </a:cubicBezTo>
                    <a:close/>
                  </a:path>
                </a:pathLst>
              </a:custGeom>
              <a:solidFill>
                <a:schemeClr val="accent4">
                  <a:lumMod val="10000"/>
                </a:schemeClr>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22" name="Freeform 40"/>
              <p:cNvSpPr>
                <a:spLocks/>
              </p:cNvSpPr>
              <p:nvPr/>
            </p:nvSpPr>
            <p:spPr bwMode="auto">
              <a:xfrm>
                <a:off x="2598" y="3715"/>
                <a:ext cx="494" cy="180"/>
              </a:xfrm>
              <a:custGeom>
                <a:avLst/>
                <a:gdLst>
                  <a:gd name="T0" fmla="*/ 209 w 209"/>
                  <a:gd name="T1" fmla="*/ 76 h 76"/>
                  <a:gd name="T2" fmla="*/ 209 w 209"/>
                  <a:gd name="T3" fmla="*/ 30 h 76"/>
                  <a:gd name="T4" fmla="*/ 189 w 209"/>
                  <a:gd name="T5" fmla="*/ 11 h 76"/>
                  <a:gd name="T6" fmla="*/ 104 w 209"/>
                  <a:gd name="T7" fmla="*/ 0 h 76"/>
                  <a:gd name="T8" fmla="*/ 21 w 209"/>
                  <a:gd name="T9" fmla="*/ 11 h 76"/>
                  <a:gd name="T10" fmla="*/ 0 w 209"/>
                  <a:gd name="T11" fmla="*/ 30 h 76"/>
                  <a:gd name="T12" fmla="*/ 0 w 209"/>
                  <a:gd name="T13" fmla="*/ 76 h 76"/>
                  <a:gd name="T14" fmla="*/ 209 w 209"/>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76">
                    <a:moveTo>
                      <a:pt x="209" y="76"/>
                    </a:moveTo>
                    <a:cubicBezTo>
                      <a:pt x="209" y="30"/>
                      <a:pt x="209" y="30"/>
                      <a:pt x="209" y="30"/>
                    </a:cubicBezTo>
                    <a:cubicBezTo>
                      <a:pt x="209" y="20"/>
                      <a:pt x="200" y="11"/>
                      <a:pt x="189" y="11"/>
                    </a:cubicBezTo>
                    <a:cubicBezTo>
                      <a:pt x="104" y="0"/>
                      <a:pt x="104" y="0"/>
                      <a:pt x="104" y="0"/>
                    </a:cubicBezTo>
                    <a:cubicBezTo>
                      <a:pt x="21" y="11"/>
                      <a:pt x="21" y="11"/>
                      <a:pt x="21" y="11"/>
                    </a:cubicBezTo>
                    <a:cubicBezTo>
                      <a:pt x="10" y="11"/>
                      <a:pt x="0" y="20"/>
                      <a:pt x="0" y="30"/>
                    </a:cubicBezTo>
                    <a:cubicBezTo>
                      <a:pt x="0" y="76"/>
                      <a:pt x="0" y="76"/>
                      <a:pt x="0" y="76"/>
                    </a:cubicBezTo>
                    <a:lnTo>
                      <a:pt x="209" y="76"/>
                    </a:lnTo>
                    <a:close/>
                  </a:path>
                </a:pathLst>
              </a:custGeom>
              <a:solidFill>
                <a:schemeClr val="accent4">
                  <a:lumMod val="10000"/>
                </a:schemeClr>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23" name="Freeform 41"/>
              <p:cNvSpPr>
                <a:spLocks/>
              </p:cNvSpPr>
              <p:nvPr/>
            </p:nvSpPr>
            <p:spPr bwMode="auto">
              <a:xfrm>
                <a:off x="2683" y="3321"/>
                <a:ext cx="324" cy="418"/>
              </a:xfrm>
              <a:custGeom>
                <a:avLst/>
                <a:gdLst>
                  <a:gd name="T0" fmla="*/ 128 w 137"/>
                  <a:gd name="T1" fmla="*/ 68 h 177"/>
                  <a:gd name="T2" fmla="*/ 68 w 137"/>
                  <a:gd name="T3" fmla="*/ 0 h 177"/>
                  <a:gd name="T4" fmla="*/ 9 w 137"/>
                  <a:gd name="T5" fmla="*/ 68 h 177"/>
                  <a:gd name="T6" fmla="*/ 0 w 137"/>
                  <a:gd name="T7" fmla="*/ 77 h 177"/>
                  <a:gd name="T8" fmla="*/ 0 w 137"/>
                  <a:gd name="T9" fmla="*/ 94 h 177"/>
                  <a:gd name="T10" fmla="*/ 9 w 137"/>
                  <a:gd name="T11" fmla="*/ 103 h 177"/>
                  <a:gd name="T12" fmla="*/ 11 w 137"/>
                  <a:gd name="T13" fmla="*/ 103 h 177"/>
                  <a:gd name="T14" fmla="*/ 34 w 137"/>
                  <a:gd name="T15" fmla="*/ 145 h 177"/>
                  <a:gd name="T16" fmla="*/ 34 w 137"/>
                  <a:gd name="T17" fmla="*/ 171 h 177"/>
                  <a:gd name="T18" fmla="*/ 68 w 137"/>
                  <a:gd name="T19" fmla="*/ 177 h 177"/>
                  <a:gd name="T20" fmla="*/ 102 w 137"/>
                  <a:gd name="T21" fmla="*/ 171 h 177"/>
                  <a:gd name="T22" fmla="*/ 103 w 137"/>
                  <a:gd name="T23" fmla="*/ 145 h 177"/>
                  <a:gd name="T24" fmla="*/ 126 w 137"/>
                  <a:gd name="T25" fmla="*/ 103 h 177"/>
                  <a:gd name="T26" fmla="*/ 127 w 137"/>
                  <a:gd name="T27" fmla="*/ 103 h 177"/>
                  <a:gd name="T28" fmla="*/ 137 w 137"/>
                  <a:gd name="T29" fmla="*/ 94 h 177"/>
                  <a:gd name="T30" fmla="*/ 137 w 137"/>
                  <a:gd name="T31" fmla="*/ 77 h 177"/>
                  <a:gd name="T32" fmla="*/ 128 w 137"/>
                  <a:gd name="T33"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77">
                    <a:moveTo>
                      <a:pt x="128" y="68"/>
                    </a:moveTo>
                    <a:cubicBezTo>
                      <a:pt x="126" y="29"/>
                      <a:pt x="111" y="0"/>
                      <a:pt x="68" y="0"/>
                    </a:cubicBezTo>
                    <a:cubicBezTo>
                      <a:pt x="26" y="0"/>
                      <a:pt x="11" y="29"/>
                      <a:pt x="9" y="68"/>
                    </a:cubicBezTo>
                    <a:cubicBezTo>
                      <a:pt x="4" y="68"/>
                      <a:pt x="0" y="72"/>
                      <a:pt x="0" y="77"/>
                    </a:cubicBezTo>
                    <a:cubicBezTo>
                      <a:pt x="0" y="94"/>
                      <a:pt x="0" y="94"/>
                      <a:pt x="0" y="94"/>
                    </a:cubicBezTo>
                    <a:cubicBezTo>
                      <a:pt x="0" y="99"/>
                      <a:pt x="4" y="103"/>
                      <a:pt x="9" y="103"/>
                    </a:cubicBezTo>
                    <a:cubicBezTo>
                      <a:pt x="10" y="103"/>
                      <a:pt x="10" y="103"/>
                      <a:pt x="11" y="103"/>
                    </a:cubicBezTo>
                    <a:cubicBezTo>
                      <a:pt x="15" y="120"/>
                      <a:pt x="23" y="135"/>
                      <a:pt x="34" y="145"/>
                    </a:cubicBezTo>
                    <a:cubicBezTo>
                      <a:pt x="34" y="171"/>
                      <a:pt x="34" y="171"/>
                      <a:pt x="34" y="171"/>
                    </a:cubicBezTo>
                    <a:cubicBezTo>
                      <a:pt x="45" y="175"/>
                      <a:pt x="56" y="177"/>
                      <a:pt x="68" y="177"/>
                    </a:cubicBezTo>
                    <a:cubicBezTo>
                      <a:pt x="80" y="177"/>
                      <a:pt x="92" y="175"/>
                      <a:pt x="102" y="171"/>
                    </a:cubicBezTo>
                    <a:cubicBezTo>
                      <a:pt x="103" y="145"/>
                      <a:pt x="103" y="145"/>
                      <a:pt x="103" y="145"/>
                    </a:cubicBezTo>
                    <a:cubicBezTo>
                      <a:pt x="113" y="135"/>
                      <a:pt x="122" y="121"/>
                      <a:pt x="126" y="103"/>
                    </a:cubicBezTo>
                    <a:cubicBezTo>
                      <a:pt x="126" y="103"/>
                      <a:pt x="127" y="103"/>
                      <a:pt x="127" y="103"/>
                    </a:cubicBezTo>
                    <a:cubicBezTo>
                      <a:pt x="132" y="103"/>
                      <a:pt x="137" y="99"/>
                      <a:pt x="137" y="94"/>
                    </a:cubicBezTo>
                    <a:cubicBezTo>
                      <a:pt x="137" y="77"/>
                      <a:pt x="137" y="77"/>
                      <a:pt x="137" y="77"/>
                    </a:cubicBezTo>
                    <a:cubicBezTo>
                      <a:pt x="137" y="72"/>
                      <a:pt x="133" y="68"/>
                      <a:pt x="128" y="68"/>
                    </a:cubicBezTo>
                    <a:close/>
                  </a:path>
                </a:pathLst>
              </a:custGeom>
              <a:solidFill>
                <a:schemeClr val="accent4">
                  <a:lumMod val="10000"/>
                </a:schemeClr>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24" name="Freeform 42"/>
              <p:cNvSpPr>
                <a:spLocks noEditPoints="1"/>
              </p:cNvSpPr>
              <p:nvPr/>
            </p:nvSpPr>
            <p:spPr bwMode="auto">
              <a:xfrm>
                <a:off x="1637" y="2052"/>
                <a:ext cx="1190" cy="1221"/>
              </a:xfrm>
              <a:custGeom>
                <a:avLst/>
                <a:gdLst>
                  <a:gd name="T0" fmla="*/ 259 w 504"/>
                  <a:gd name="T1" fmla="*/ 487 h 517"/>
                  <a:gd name="T2" fmla="*/ 504 w 504"/>
                  <a:gd name="T3" fmla="*/ 504 h 517"/>
                  <a:gd name="T4" fmla="*/ 496 w 504"/>
                  <a:gd name="T5" fmla="*/ 244 h 517"/>
                  <a:gd name="T6" fmla="*/ 9 w 504"/>
                  <a:gd name="T7" fmla="*/ 244 h 517"/>
                  <a:gd name="T8" fmla="*/ 0 w 504"/>
                  <a:gd name="T9" fmla="*/ 504 h 517"/>
                  <a:gd name="T10" fmla="*/ 243 w 504"/>
                  <a:gd name="T11" fmla="*/ 487 h 517"/>
                  <a:gd name="T12" fmla="*/ 361 w 504"/>
                  <a:gd name="T13" fmla="*/ 243 h 517"/>
                  <a:gd name="T14" fmla="*/ 374 w 504"/>
                  <a:gd name="T15" fmla="*/ 266 h 517"/>
                  <a:gd name="T16" fmla="*/ 408 w 504"/>
                  <a:gd name="T17" fmla="*/ 281 h 517"/>
                  <a:gd name="T18" fmla="*/ 401 w 504"/>
                  <a:gd name="T19" fmla="*/ 306 h 517"/>
                  <a:gd name="T20" fmla="*/ 414 w 504"/>
                  <a:gd name="T21" fmla="*/ 342 h 517"/>
                  <a:gd name="T22" fmla="*/ 391 w 504"/>
                  <a:gd name="T23" fmla="*/ 354 h 517"/>
                  <a:gd name="T24" fmla="*/ 375 w 504"/>
                  <a:gd name="T25" fmla="*/ 388 h 517"/>
                  <a:gd name="T26" fmla="*/ 351 w 504"/>
                  <a:gd name="T27" fmla="*/ 381 h 517"/>
                  <a:gd name="T28" fmla="*/ 315 w 504"/>
                  <a:gd name="T29" fmla="*/ 394 h 517"/>
                  <a:gd name="T30" fmla="*/ 303 w 504"/>
                  <a:gd name="T31" fmla="*/ 372 h 517"/>
                  <a:gd name="T32" fmla="*/ 268 w 504"/>
                  <a:gd name="T33" fmla="*/ 356 h 517"/>
                  <a:gd name="T34" fmla="*/ 275 w 504"/>
                  <a:gd name="T35" fmla="*/ 331 h 517"/>
                  <a:gd name="T36" fmla="*/ 262 w 504"/>
                  <a:gd name="T37" fmla="*/ 296 h 517"/>
                  <a:gd name="T38" fmla="*/ 285 w 504"/>
                  <a:gd name="T39" fmla="*/ 283 h 517"/>
                  <a:gd name="T40" fmla="*/ 301 w 504"/>
                  <a:gd name="T41" fmla="*/ 249 h 517"/>
                  <a:gd name="T42" fmla="*/ 326 w 504"/>
                  <a:gd name="T43" fmla="*/ 256 h 517"/>
                  <a:gd name="T44" fmla="*/ 361 w 504"/>
                  <a:gd name="T45" fmla="*/ 243 h 517"/>
                  <a:gd name="T46" fmla="*/ 149 w 504"/>
                  <a:gd name="T47" fmla="*/ 111 h 517"/>
                  <a:gd name="T48" fmla="*/ 181 w 504"/>
                  <a:gd name="T49" fmla="*/ 99 h 517"/>
                  <a:gd name="T50" fmla="*/ 208 w 504"/>
                  <a:gd name="T51" fmla="*/ 56 h 517"/>
                  <a:gd name="T52" fmla="*/ 239 w 504"/>
                  <a:gd name="T53" fmla="*/ 70 h 517"/>
                  <a:gd name="T54" fmla="*/ 289 w 504"/>
                  <a:gd name="T55" fmla="*/ 58 h 517"/>
                  <a:gd name="T56" fmla="*/ 301 w 504"/>
                  <a:gd name="T57" fmla="*/ 90 h 517"/>
                  <a:gd name="T58" fmla="*/ 344 w 504"/>
                  <a:gd name="T59" fmla="*/ 117 h 517"/>
                  <a:gd name="T60" fmla="*/ 330 w 504"/>
                  <a:gd name="T61" fmla="*/ 149 h 517"/>
                  <a:gd name="T62" fmla="*/ 342 w 504"/>
                  <a:gd name="T63" fmla="*/ 198 h 517"/>
                  <a:gd name="T64" fmla="*/ 310 w 504"/>
                  <a:gd name="T65" fmla="*/ 211 h 517"/>
                  <a:gd name="T66" fmla="*/ 283 w 504"/>
                  <a:gd name="T67" fmla="*/ 253 h 517"/>
                  <a:gd name="T68" fmla="*/ 251 w 504"/>
                  <a:gd name="T69" fmla="*/ 240 h 517"/>
                  <a:gd name="T70" fmla="*/ 202 w 504"/>
                  <a:gd name="T71" fmla="*/ 251 h 517"/>
                  <a:gd name="T72" fmla="*/ 189 w 504"/>
                  <a:gd name="T73" fmla="*/ 219 h 517"/>
                  <a:gd name="T74" fmla="*/ 146 w 504"/>
                  <a:gd name="T75" fmla="*/ 192 h 517"/>
                  <a:gd name="T76" fmla="*/ 160 w 504"/>
                  <a:gd name="T77" fmla="*/ 161 h 517"/>
                  <a:gd name="T78" fmla="*/ 218 w 504"/>
                  <a:gd name="T79" fmla="*/ 370 h 517"/>
                  <a:gd name="T80" fmla="*/ 192 w 504"/>
                  <a:gd name="T81" fmla="*/ 373 h 517"/>
                  <a:gd name="T82" fmla="*/ 165 w 504"/>
                  <a:gd name="T83" fmla="*/ 400 h 517"/>
                  <a:gd name="T84" fmla="*/ 144 w 504"/>
                  <a:gd name="T85" fmla="*/ 385 h 517"/>
                  <a:gd name="T86" fmla="*/ 113 w 504"/>
                  <a:gd name="T87" fmla="*/ 378 h 517"/>
                  <a:gd name="T88" fmla="*/ 103 w 504"/>
                  <a:gd name="T89" fmla="*/ 359 h 517"/>
                  <a:gd name="T90" fmla="*/ 76 w 504"/>
                  <a:gd name="T91" fmla="*/ 332 h 517"/>
                  <a:gd name="T92" fmla="*/ 92 w 504"/>
                  <a:gd name="T93" fmla="*/ 312 h 517"/>
                  <a:gd name="T94" fmla="*/ 92 w 504"/>
                  <a:gd name="T95" fmla="*/ 274 h 517"/>
                  <a:gd name="T96" fmla="*/ 117 w 504"/>
                  <a:gd name="T97" fmla="*/ 270 h 517"/>
                  <a:gd name="T98" fmla="*/ 144 w 504"/>
                  <a:gd name="T99" fmla="*/ 243 h 517"/>
                  <a:gd name="T100" fmla="*/ 165 w 504"/>
                  <a:gd name="T101" fmla="*/ 259 h 517"/>
                  <a:gd name="T102" fmla="*/ 203 w 504"/>
                  <a:gd name="T103" fmla="*/ 259 h 517"/>
                  <a:gd name="T104" fmla="*/ 206 w 504"/>
                  <a:gd name="T105" fmla="*/ 284 h 517"/>
                  <a:gd name="T106" fmla="*/ 233 w 504"/>
                  <a:gd name="T107" fmla="*/ 311 h 517"/>
                  <a:gd name="T108" fmla="*/ 218 w 504"/>
                  <a:gd name="T109" fmla="*/ 332 h 517"/>
                  <a:gd name="T110" fmla="*/ 218 w 504"/>
                  <a:gd name="T111" fmla="*/ 37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4" h="517">
                    <a:moveTo>
                      <a:pt x="251" y="517"/>
                    </a:moveTo>
                    <a:cubicBezTo>
                      <a:pt x="259" y="487"/>
                      <a:pt x="259" y="487"/>
                      <a:pt x="259" y="487"/>
                    </a:cubicBezTo>
                    <a:cubicBezTo>
                      <a:pt x="321" y="485"/>
                      <a:pt x="377" y="461"/>
                      <a:pt x="419" y="422"/>
                    </a:cubicBezTo>
                    <a:cubicBezTo>
                      <a:pt x="504" y="504"/>
                      <a:pt x="504" y="504"/>
                      <a:pt x="504" y="504"/>
                    </a:cubicBezTo>
                    <a:cubicBezTo>
                      <a:pt x="453" y="382"/>
                      <a:pt x="453" y="382"/>
                      <a:pt x="453" y="382"/>
                    </a:cubicBezTo>
                    <a:cubicBezTo>
                      <a:pt x="480" y="343"/>
                      <a:pt x="496" y="295"/>
                      <a:pt x="496" y="244"/>
                    </a:cubicBezTo>
                    <a:cubicBezTo>
                      <a:pt x="496" y="109"/>
                      <a:pt x="387" y="0"/>
                      <a:pt x="253" y="0"/>
                    </a:cubicBezTo>
                    <a:cubicBezTo>
                      <a:pt x="118" y="0"/>
                      <a:pt x="9" y="109"/>
                      <a:pt x="9" y="244"/>
                    </a:cubicBezTo>
                    <a:cubicBezTo>
                      <a:pt x="9" y="295"/>
                      <a:pt x="25" y="342"/>
                      <a:pt x="52" y="381"/>
                    </a:cubicBezTo>
                    <a:cubicBezTo>
                      <a:pt x="0" y="504"/>
                      <a:pt x="0" y="504"/>
                      <a:pt x="0" y="504"/>
                    </a:cubicBezTo>
                    <a:cubicBezTo>
                      <a:pt x="86" y="421"/>
                      <a:pt x="86" y="421"/>
                      <a:pt x="86" y="421"/>
                    </a:cubicBezTo>
                    <a:cubicBezTo>
                      <a:pt x="127" y="460"/>
                      <a:pt x="182" y="485"/>
                      <a:pt x="243" y="487"/>
                    </a:cubicBezTo>
                    <a:lnTo>
                      <a:pt x="251" y="517"/>
                    </a:lnTo>
                    <a:close/>
                    <a:moveTo>
                      <a:pt x="361" y="243"/>
                    </a:moveTo>
                    <a:cubicBezTo>
                      <a:pt x="380" y="251"/>
                      <a:pt x="380" y="251"/>
                      <a:pt x="380" y="251"/>
                    </a:cubicBezTo>
                    <a:cubicBezTo>
                      <a:pt x="374" y="266"/>
                      <a:pt x="374" y="266"/>
                      <a:pt x="374" y="266"/>
                    </a:cubicBezTo>
                    <a:cubicBezTo>
                      <a:pt x="382" y="271"/>
                      <a:pt x="389" y="278"/>
                      <a:pt x="394" y="287"/>
                    </a:cubicBezTo>
                    <a:cubicBezTo>
                      <a:pt x="408" y="281"/>
                      <a:pt x="408" y="281"/>
                      <a:pt x="408" y="281"/>
                    </a:cubicBezTo>
                    <a:cubicBezTo>
                      <a:pt x="415" y="301"/>
                      <a:pt x="415" y="301"/>
                      <a:pt x="415" y="301"/>
                    </a:cubicBezTo>
                    <a:cubicBezTo>
                      <a:pt x="401" y="306"/>
                      <a:pt x="401" y="306"/>
                      <a:pt x="401" y="306"/>
                    </a:cubicBezTo>
                    <a:cubicBezTo>
                      <a:pt x="403" y="316"/>
                      <a:pt x="402" y="326"/>
                      <a:pt x="400" y="335"/>
                    </a:cubicBezTo>
                    <a:cubicBezTo>
                      <a:pt x="414" y="342"/>
                      <a:pt x="414" y="342"/>
                      <a:pt x="414" y="342"/>
                    </a:cubicBezTo>
                    <a:cubicBezTo>
                      <a:pt x="405" y="360"/>
                      <a:pt x="405" y="360"/>
                      <a:pt x="405" y="360"/>
                    </a:cubicBezTo>
                    <a:cubicBezTo>
                      <a:pt x="391" y="354"/>
                      <a:pt x="391" y="354"/>
                      <a:pt x="391" y="354"/>
                    </a:cubicBezTo>
                    <a:cubicBezTo>
                      <a:pt x="386" y="362"/>
                      <a:pt x="379" y="369"/>
                      <a:pt x="370" y="374"/>
                    </a:cubicBezTo>
                    <a:cubicBezTo>
                      <a:pt x="375" y="388"/>
                      <a:pt x="375" y="388"/>
                      <a:pt x="375" y="388"/>
                    </a:cubicBezTo>
                    <a:cubicBezTo>
                      <a:pt x="356" y="396"/>
                      <a:pt x="356" y="396"/>
                      <a:pt x="356" y="396"/>
                    </a:cubicBezTo>
                    <a:cubicBezTo>
                      <a:pt x="351" y="381"/>
                      <a:pt x="351" y="381"/>
                      <a:pt x="351" y="381"/>
                    </a:cubicBezTo>
                    <a:cubicBezTo>
                      <a:pt x="341" y="383"/>
                      <a:pt x="331" y="383"/>
                      <a:pt x="321" y="380"/>
                    </a:cubicBezTo>
                    <a:cubicBezTo>
                      <a:pt x="315" y="394"/>
                      <a:pt x="315" y="394"/>
                      <a:pt x="315" y="394"/>
                    </a:cubicBezTo>
                    <a:cubicBezTo>
                      <a:pt x="296" y="386"/>
                      <a:pt x="296" y="386"/>
                      <a:pt x="296" y="386"/>
                    </a:cubicBezTo>
                    <a:cubicBezTo>
                      <a:pt x="303" y="372"/>
                      <a:pt x="303" y="372"/>
                      <a:pt x="303" y="372"/>
                    </a:cubicBezTo>
                    <a:cubicBezTo>
                      <a:pt x="295" y="366"/>
                      <a:pt x="288" y="359"/>
                      <a:pt x="283" y="350"/>
                    </a:cubicBezTo>
                    <a:cubicBezTo>
                      <a:pt x="268" y="356"/>
                      <a:pt x="268" y="356"/>
                      <a:pt x="268" y="356"/>
                    </a:cubicBezTo>
                    <a:cubicBezTo>
                      <a:pt x="261" y="337"/>
                      <a:pt x="261" y="337"/>
                      <a:pt x="261" y="337"/>
                    </a:cubicBezTo>
                    <a:cubicBezTo>
                      <a:pt x="275" y="331"/>
                      <a:pt x="275" y="331"/>
                      <a:pt x="275" y="331"/>
                    </a:cubicBezTo>
                    <a:cubicBezTo>
                      <a:pt x="273" y="321"/>
                      <a:pt x="274" y="311"/>
                      <a:pt x="276" y="302"/>
                    </a:cubicBezTo>
                    <a:cubicBezTo>
                      <a:pt x="262" y="296"/>
                      <a:pt x="262" y="296"/>
                      <a:pt x="262" y="296"/>
                    </a:cubicBezTo>
                    <a:cubicBezTo>
                      <a:pt x="271" y="277"/>
                      <a:pt x="271" y="277"/>
                      <a:pt x="271" y="277"/>
                    </a:cubicBezTo>
                    <a:cubicBezTo>
                      <a:pt x="285" y="283"/>
                      <a:pt x="285" y="283"/>
                      <a:pt x="285" y="283"/>
                    </a:cubicBezTo>
                    <a:cubicBezTo>
                      <a:pt x="290" y="275"/>
                      <a:pt x="298" y="268"/>
                      <a:pt x="306" y="263"/>
                    </a:cubicBezTo>
                    <a:cubicBezTo>
                      <a:pt x="301" y="249"/>
                      <a:pt x="301" y="249"/>
                      <a:pt x="301" y="249"/>
                    </a:cubicBezTo>
                    <a:cubicBezTo>
                      <a:pt x="320" y="241"/>
                      <a:pt x="320" y="241"/>
                      <a:pt x="320" y="241"/>
                    </a:cubicBezTo>
                    <a:cubicBezTo>
                      <a:pt x="326" y="256"/>
                      <a:pt x="326" y="256"/>
                      <a:pt x="326" y="256"/>
                    </a:cubicBezTo>
                    <a:cubicBezTo>
                      <a:pt x="336" y="254"/>
                      <a:pt x="345" y="255"/>
                      <a:pt x="355" y="257"/>
                    </a:cubicBezTo>
                    <a:lnTo>
                      <a:pt x="361" y="243"/>
                    </a:lnTo>
                    <a:close/>
                    <a:moveTo>
                      <a:pt x="166" y="122"/>
                    </a:moveTo>
                    <a:cubicBezTo>
                      <a:pt x="149" y="111"/>
                      <a:pt x="149" y="111"/>
                      <a:pt x="149" y="111"/>
                    </a:cubicBezTo>
                    <a:cubicBezTo>
                      <a:pt x="163" y="88"/>
                      <a:pt x="163" y="88"/>
                      <a:pt x="163" y="88"/>
                    </a:cubicBezTo>
                    <a:cubicBezTo>
                      <a:pt x="181" y="99"/>
                      <a:pt x="181" y="99"/>
                      <a:pt x="181" y="99"/>
                    </a:cubicBezTo>
                    <a:cubicBezTo>
                      <a:pt x="189" y="89"/>
                      <a:pt x="200" y="81"/>
                      <a:pt x="212" y="76"/>
                    </a:cubicBezTo>
                    <a:cubicBezTo>
                      <a:pt x="208" y="56"/>
                      <a:pt x="208" y="56"/>
                      <a:pt x="208" y="56"/>
                    </a:cubicBezTo>
                    <a:cubicBezTo>
                      <a:pt x="235" y="50"/>
                      <a:pt x="235" y="50"/>
                      <a:pt x="235" y="50"/>
                    </a:cubicBezTo>
                    <a:cubicBezTo>
                      <a:pt x="239" y="70"/>
                      <a:pt x="239" y="70"/>
                      <a:pt x="239" y="70"/>
                    </a:cubicBezTo>
                    <a:cubicBezTo>
                      <a:pt x="253" y="69"/>
                      <a:pt x="266" y="71"/>
                      <a:pt x="278" y="76"/>
                    </a:cubicBezTo>
                    <a:cubicBezTo>
                      <a:pt x="289" y="58"/>
                      <a:pt x="289" y="58"/>
                      <a:pt x="289" y="58"/>
                    </a:cubicBezTo>
                    <a:cubicBezTo>
                      <a:pt x="312" y="73"/>
                      <a:pt x="312" y="73"/>
                      <a:pt x="312" y="73"/>
                    </a:cubicBezTo>
                    <a:cubicBezTo>
                      <a:pt x="301" y="90"/>
                      <a:pt x="301" y="90"/>
                      <a:pt x="301" y="90"/>
                    </a:cubicBezTo>
                    <a:cubicBezTo>
                      <a:pt x="311" y="99"/>
                      <a:pt x="319" y="110"/>
                      <a:pt x="324" y="122"/>
                    </a:cubicBezTo>
                    <a:cubicBezTo>
                      <a:pt x="344" y="117"/>
                      <a:pt x="344" y="117"/>
                      <a:pt x="344" y="117"/>
                    </a:cubicBezTo>
                    <a:cubicBezTo>
                      <a:pt x="351" y="144"/>
                      <a:pt x="351" y="144"/>
                      <a:pt x="351" y="144"/>
                    </a:cubicBezTo>
                    <a:cubicBezTo>
                      <a:pt x="330" y="149"/>
                      <a:pt x="330" y="149"/>
                      <a:pt x="330" y="149"/>
                    </a:cubicBezTo>
                    <a:cubicBezTo>
                      <a:pt x="331" y="162"/>
                      <a:pt x="329" y="175"/>
                      <a:pt x="324" y="187"/>
                    </a:cubicBezTo>
                    <a:cubicBezTo>
                      <a:pt x="342" y="198"/>
                      <a:pt x="342" y="198"/>
                      <a:pt x="342" y="198"/>
                    </a:cubicBezTo>
                    <a:cubicBezTo>
                      <a:pt x="327" y="221"/>
                      <a:pt x="327" y="221"/>
                      <a:pt x="327" y="221"/>
                    </a:cubicBezTo>
                    <a:cubicBezTo>
                      <a:pt x="310" y="211"/>
                      <a:pt x="310" y="211"/>
                      <a:pt x="310" y="211"/>
                    </a:cubicBezTo>
                    <a:cubicBezTo>
                      <a:pt x="301" y="220"/>
                      <a:pt x="290" y="228"/>
                      <a:pt x="278" y="233"/>
                    </a:cubicBezTo>
                    <a:cubicBezTo>
                      <a:pt x="283" y="253"/>
                      <a:pt x="283" y="253"/>
                      <a:pt x="283" y="253"/>
                    </a:cubicBezTo>
                    <a:cubicBezTo>
                      <a:pt x="256" y="260"/>
                      <a:pt x="256" y="260"/>
                      <a:pt x="256" y="260"/>
                    </a:cubicBezTo>
                    <a:cubicBezTo>
                      <a:pt x="251" y="240"/>
                      <a:pt x="251" y="240"/>
                      <a:pt x="251" y="240"/>
                    </a:cubicBezTo>
                    <a:cubicBezTo>
                      <a:pt x="238" y="241"/>
                      <a:pt x="225" y="238"/>
                      <a:pt x="213" y="233"/>
                    </a:cubicBezTo>
                    <a:cubicBezTo>
                      <a:pt x="202" y="251"/>
                      <a:pt x="202" y="251"/>
                      <a:pt x="202" y="251"/>
                    </a:cubicBezTo>
                    <a:cubicBezTo>
                      <a:pt x="178" y="237"/>
                      <a:pt x="178" y="237"/>
                      <a:pt x="178" y="237"/>
                    </a:cubicBezTo>
                    <a:cubicBezTo>
                      <a:pt x="189" y="219"/>
                      <a:pt x="189" y="219"/>
                      <a:pt x="189" y="219"/>
                    </a:cubicBezTo>
                    <a:cubicBezTo>
                      <a:pt x="179" y="210"/>
                      <a:pt x="172" y="200"/>
                      <a:pt x="166" y="187"/>
                    </a:cubicBezTo>
                    <a:cubicBezTo>
                      <a:pt x="146" y="192"/>
                      <a:pt x="146" y="192"/>
                      <a:pt x="146" y="192"/>
                    </a:cubicBezTo>
                    <a:cubicBezTo>
                      <a:pt x="140" y="165"/>
                      <a:pt x="140" y="165"/>
                      <a:pt x="140" y="165"/>
                    </a:cubicBezTo>
                    <a:cubicBezTo>
                      <a:pt x="160" y="161"/>
                      <a:pt x="160" y="161"/>
                      <a:pt x="160" y="161"/>
                    </a:cubicBezTo>
                    <a:cubicBezTo>
                      <a:pt x="159" y="147"/>
                      <a:pt x="161" y="134"/>
                      <a:pt x="166" y="122"/>
                    </a:cubicBezTo>
                    <a:close/>
                    <a:moveTo>
                      <a:pt x="218" y="370"/>
                    </a:moveTo>
                    <a:cubicBezTo>
                      <a:pt x="203" y="384"/>
                      <a:pt x="203" y="384"/>
                      <a:pt x="203" y="384"/>
                    </a:cubicBezTo>
                    <a:cubicBezTo>
                      <a:pt x="192" y="373"/>
                      <a:pt x="192" y="373"/>
                      <a:pt x="192" y="373"/>
                    </a:cubicBezTo>
                    <a:cubicBezTo>
                      <a:pt x="184" y="379"/>
                      <a:pt x="175" y="383"/>
                      <a:pt x="165" y="385"/>
                    </a:cubicBezTo>
                    <a:cubicBezTo>
                      <a:pt x="165" y="400"/>
                      <a:pt x="165" y="400"/>
                      <a:pt x="165" y="400"/>
                    </a:cubicBezTo>
                    <a:cubicBezTo>
                      <a:pt x="144" y="400"/>
                      <a:pt x="144" y="400"/>
                      <a:pt x="144" y="400"/>
                    </a:cubicBezTo>
                    <a:cubicBezTo>
                      <a:pt x="144" y="385"/>
                      <a:pt x="144" y="385"/>
                      <a:pt x="144" y="385"/>
                    </a:cubicBezTo>
                    <a:cubicBezTo>
                      <a:pt x="135" y="383"/>
                      <a:pt x="126" y="380"/>
                      <a:pt x="118" y="374"/>
                    </a:cubicBezTo>
                    <a:cubicBezTo>
                      <a:pt x="113" y="378"/>
                      <a:pt x="113" y="378"/>
                      <a:pt x="113" y="378"/>
                    </a:cubicBezTo>
                    <a:cubicBezTo>
                      <a:pt x="92" y="370"/>
                      <a:pt x="92" y="370"/>
                      <a:pt x="92" y="370"/>
                    </a:cubicBezTo>
                    <a:cubicBezTo>
                      <a:pt x="103" y="359"/>
                      <a:pt x="103" y="359"/>
                      <a:pt x="103" y="359"/>
                    </a:cubicBezTo>
                    <a:cubicBezTo>
                      <a:pt x="97" y="351"/>
                      <a:pt x="93" y="342"/>
                      <a:pt x="92" y="332"/>
                    </a:cubicBezTo>
                    <a:cubicBezTo>
                      <a:pt x="76" y="332"/>
                      <a:pt x="76" y="332"/>
                      <a:pt x="76" y="332"/>
                    </a:cubicBezTo>
                    <a:cubicBezTo>
                      <a:pt x="76" y="312"/>
                      <a:pt x="76" y="312"/>
                      <a:pt x="76" y="312"/>
                    </a:cubicBezTo>
                    <a:cubicBezTo>
                      <a:pt x="92" y="312"/>
                      <a:pt x="92" y="312"/>
                      <a:pt x="92" y="312"/>
                    </a:cubicBezTo>
                    <a:cubicBezTo>
                      <a:pt x="93" y="302"/>
                      <a:pt x="97" y="293"/>
                      <a:pt x="103" y="285"/>
                    </a:cubicBezTo>
                    <a:cubicBezTo>
                      <a:pt x="92" y="274"/>
                      <a:pt x="92" y="274"/>
                      <a:pt x="92" y="274"/>
                    </a:cubicBezTo>
                    <a:cubicBezTo>
                      <a:pt x="106" y="259"/>
                      <a:pt x="106" y="259"/>
                      <a:pt x="106" y="259"/>
                    </a:cubicBezTo>
                    <a:cubicBezTo>
                      <a:pt x="117" y="270"/>
                      <a:pt x="117" y="270"/>
                      <a:pt x="117" y="270"/>
                    </a:cubicBezTo>
                    <a:cubicBezTo>
                      <a:pt x="125" y="264"/>
                      <a:pt x="135" y="260"/>
                      <a:pt x="144" y="259"/>
                    </a:cubicBezTo>
                    <a:cubicBezTo>
                      <a:pt x="144" y="243"/>
                      <a:pt x="144" y="243"/>
                      <a:pt x="144" y="243"/>
                    </a:cubicBezTo>
                    <a:cubicBezTo>
                      <a:pt x="165" y="243"/>
                      <a:pt x="165" y="243"/>
                      <a:pt x="165" y="243"/>
                    </a:cubicBezTo>
                    <a:cubicBezTo>
                      <a:pt x="165" y="259"/>
                      <a:pt x="165" y="259"/>
                      <a:pt x="165" y="259"/>
                    </a:cubicBezTo>
                    <a:cubicBezTo>
                      <a:pt x="174" y="260"/>
                      <a:pt x="184" y="264"/>
                      <a:pt x="192" y="270"/>
                    </a:cubicBezTo>
                    <a:cubicBezTo>
                      <a:pt x="203" y="259"/>
                      <a:pt x="203" y="259"/>
                      <a:pt x="203" y="259"/>
                    </a:cubicBezTo>
                    <a:cubicBezTo>
                      <a:pt x="217" y="273"/>
                      <a:pt x="217" y="273"/>
                      <a:pt x="217" y="273"/>
                    </a:cubicBezTo>
                    <a:cubicBezTo>
                      <a:pt x="206" y="284"/>
                      <a:pt x="206" y="284"/>
                      <a:pt x="206" y="284"/>
                    </a:cubicBezTo>
                    <a:cubicBezTo>
                      <a:pt x="212" y="292"/>
                      <a:pt x="216" y="302"/>
                      <a:pt x="218" y="311"/>
                    </a:cubicBezTo>
                    <a:cubicBezTo>
                      <a:pt x="233" y="311"/>
                      <a:pt x="233" y="311"/>
                      <a:pt x="233" y="311"/>
                    </a:cubicBezTo>
                    <a:cubicBezTo>
                      <a:pt x="233" y="332"/>
                      <a:pt x="233" y="332"/>
                      <a:pt x="233" y="332"/>
                    </a:cubicBezTo>
                    <a:cubicBezTo>
                      <a:pt x="218" y="332"/>
                      <a:pt x="218" y="332"/>
                      <a:pt x="218" y="332"/>
                    </a:cubicBezTo>
                    <a:cubicBezTo>
                      <a:pt x="216" y="341"/>
                      <a:pt x="212" y="350"/>
                      <a:pt x="207" y="359"/>
                    </a:cubicBezTo>
                    <a:lnTo>
                      <a:pt x="218" y="370"/>
                    </a:lnTo>
                    <a:close/>
                  </a:path>
                </a:pathLst>
              </a:custGeom>
              <a:solidFill>
                <a:schemeClr val="accent4">
                  <a:lumMod val="10000"/>
                </a:schemeClr>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25" name="Freeform 43"/>
              <p:cNvSpPr>
                <a:spLocks/>
              </p:cNvSpPr>
              <p:nvPr/>
            </p:nvSpPr>
            <p:spPr bwMode="auto">
              <a:xfrm>
                <a:off x="1906" y="2716"/>
                <a:ext cx="191" cy="191"/>
              </a:xfrm>
              <a:custGeom>
                <a:avLst/>
                <a:gdLst>
                  <a:gd name="T0" fmla="*/ 15 w 81"/>
                  <a:gd name="T1" fmla="*/ 15 h 81"/>
                  <a:gd name="T2" fmla="*/ 15 w 81"/>
                  <a:gd name="T3" fmla="*/ 67 h 81"/>
                  <a:gd name="T4" fmla="*/ 67 w 81"/>
                  <a:gd name="T5" fmla="*/ 66 h 81"/>
                  <a:gd name="T6" fmla="*/ 66 w 81"/>
                  <a:gd name="T7" fmla="*/ 15 h 81"/>
                  <a:gd name="T8" fmla="*/ 15 w 81"/>
                  <a:gd name="T9" fmla="*/ 15 h 81"/>
                </a:gdLst>
                <a:ahLst/>
                <a:cxnLst>
                  <a:cxn ang="0">
                    <a:pos x="T0" y="T1"/>
                  </a:cxn>
                  <a:cxn ang="0">
                    <a:pos x="T2" y="T3"/>
                  </a:cxn>
                  <a:cxn ang="0">
                    <a:pos x="T4" y="T5"/>
                  </a:cxn>
                  <a:cxn ang="0">
                    <a:pos x="T6" y="T7"/>
                  </a:cxn>
                  <a:cxn ang="0">
                    <a:pos x="T8" y="T9"/>
                  </a:cxn>
                </a:cxnLst>
                <a:rect l="0" t="0" r="r" b="b"/>
                <a:pathLst>
                  <a:path w="81" h="81">
                    <a:moveTo>
                      <a:pt x="15" y="15"/>
                    </a:moveTo>
                    <a:cubicBezTo>
                      <a:pt x="0" y="29"/>
                      <a:pt x="0" y="53"/>
                      <a:pt x="15" y="67"/>
                    </a:cubicBezTo>
                    <a:cubicBezTo>
                      <a:pt x="29" y="81"/>
                      <a:pt x="52" y="81"/>
                      <a:pt x="67" y="66"/>
                    </a:cubicBezTo>
                    <a:cubicBezTo>
                      <a:pt x="81" y="52"/>
                      <a:pt x="81" y="29"/>
                      <a:pt x="66" y="15"/>
                    </a:cubicBezTo>
                    <a:cubicBezTo>
                      <a:pt x="52" y="0"/>
                      <a:pt x="29" y="1"/>
                      <a:pt x="15" y="15"/>
                    </a:cubicBezTo>
                    <a:close/>
                  </a:path>
                </a:pathLst>
              </a:custGeom>
              <a:solidFill>
                <a:schemeClr val="accent4">
                  <a:lumMod val="10000"/>
                </a:schemeClr>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26" name="Freeform 44"/>
              <p:cNvSpPr>
                <a:spLocks/>
              </p:cNvSpPr>
              <p:nvPr/>
            </p:nvSpPr>
            <p:spPr bwMode="auto">
              <a:xfrm>
                <a:off x="2088" y="2290"/>
                <a:ext cx="255" cy="253"/>
              </a:xfrm>
              <a:custGeom>
                <a:avLst/>
                <a:gdLst>
                  <a:gd name="T0" fmla="*/ 65 w 108"/>
                  <a:gd name="T1" fmla="*/ 101 h 107"/>
                  <a:gd name="T2" fmla="*/ 102 w 108"/>
                  <a:gd name="T3" fmla="*/ 42 h 107"/>
                  <a:gd name="T4" fmla="*/ 43 w 108"/>
                  <a:gd name="T5" fmla="*/ 6 h 107"/>
                  <a:gd name="T6" fmla="*/ 7 w 108"/>
                  <a:gd name="T7" fmla="*/ 65 h 107"/>
                  <a:gd name="T8" fmla="*/ 65 w 108"/>
                  <a:gd name="T9" fmla="*/ 101 h 107"/>
                </a:gdLst>
                <a:ahLst/>
                <a:cxnLst>
                  <a:cxn ang="0">
                    <a:pos x="T0" y="T1"/>
                  </a:cxn>
                  <a:cxn ang="0">
                    <a:pos x="T2" y="T3"/>
                  </a:cxn>
                  <a:cxn ang="0">
                    <a:pos x="T4" y="T5"/>
                  </a:cxn>
                  <a:cxn ang="0">
                    <a:pos x="T6" y="T7"/>
                  </a:cxn>
                  <a:cxn ang="0">
                    <a:pos x="T8" y="T9"/>
                  </a:cxn>
                </a:cxnLst>
                <a:rect l="0" t="0" r="r" b="b"/>
                <a:pathLst>
                  <a:path w="108" h="107">
                    <a:moveTo>
                      <a:pt x="65" y="101"/>
                    </a:moveTo>
                    <a:cubicBezTo>
                      <a:pt x="92" y="95"/>
                      <a:pt x="108" y="69"/>
                      <a:pt x="102" y="42"/>
                    </a:cubicBezTo>
                    <a:cubicBezTo>
                      <a:pt x="96" y="16"/>
                      <a:pt x="69" y="0"/>
                      <a:pt x="43" y="6"/>
                    </a:cubicBezTo>
                    <a:cubicBezTo>
                      <a:pt x="17" y="12"/>
                      <a:pt x="0" y="39"/>
                      <a:pt x="7" y="65"/>
                    </a:cubicBezTo>
                    <a:cubicBezTo>
                      <a:pt x="13" y="91"/>
                      <a:pt x="39" y="107"/>
                      <a:pt x="65" y="101"/>
                    </a:cubicBezTo>
                    <a:close/>
                  </a:path>
                </a:pathLst>
              </a:custGeom>
              <a:solidFill>
                <a:schemeClr val="accent4">
                  <a:lumMod val="10000"/>
                </a:schemeClr>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27" name="Freeform 45"/>
              <p:cNvSpPr>
                <a:spLocks/>
              </p:cNvSpPr>
              <p:nvPr/>
            </p:nvSpPr>
            <p:spPr bwMode="auto">
              <a:xfrm>
                <a:off x="2338" y="2706"/>
                <a:ext cx="196" cy="196"/>
              </a:xfrm>
              <a:custGeom>
                <a:avLst/>
                <a:gdLst>
                  <a:gd name="T0" fmla="*/ 28 w 83"/>
                  <a:gd name="T1" fmla="*/ 7 h 83"/>
                  <a:gd name="T2" fmla="*/ 7 w 83"/>
                  <a:gd name="T3" fmla="*/ 55 h 83"/>
                  <a:gd name="T4" fmla="*/ 54 w 83"/>
                  <a:gd name="T5" fmla="*/ 76 h 83"/>
                  <a:gd name="T6" fmla="*/ 75 w 83"/>
                  <a:gd name="T7" fmla="*/ 29 h 83"/>
                  <a:gd name="T8" fmla="*/ 28 w 83"/>
                  <a:gd name="T9" fmla="*/ 7 h 83"/>
                </a:gdLst>
                <a:ahLst/>
                <a:cxnLst>
                  <a:cxn ang="0">
                    <a:pos x="T0" y="T1"/>
                  </a:cxn>
                  <a:cxn ang="0">
                    <a:pos x="T2" y="T3"/>
                  </a:cxn>
                  <a:cxn ang="0">
                    <a:pos x="T4" y="T5"/>
                  </a:cxn>
                  <a:cxn ang="0">
                    <a:pos x="T6" y="T7"/>
                  </a:cxn>
                  <a:cxn ang="0">
                    <a:pos x="T8" y="T9"/>
                  </a:cxn>
                </a:cxnLst>
                <a:rect l="0" t="0" r="r" b="b"/>
                <a:pathLst>
                  <a:path w="83" h="83">
                    <a:moveTo>
                      <a:pt x="28" y="7"/>
                    </a:moveTo>
                    <a:cubicBezTo>
                      <a:pt x="9" y="14"/>
                      <a:pt x="0" y="36"/>
                      <a:pt x="7" y="55"/>
                    </a:cubicBezTo>
                    <a:cubicBezTo>
                      <a:pt x="14" y="73"/>
                      <a:pt x="35" y="83"/>
                      <a:pt x="54" y="76"/>
                    </a:cubicBezTo>
                    <a:cubicBezTo>
                      <a:pt x="73" y="69"/>
                      <a:pt x="83" y="48"/>
                      <a:pt x="75" y="29"/>
                    </a:cubicBezTo>
                    <a:cubicBezTo>
                      <a:pt x="68" y="10"/>
                      <a:pt x="47" y="0"/>
                      <a:pt x="28" y="7"/>
                    </a:cubicBezTo>
                    <a:close/>
                  </a:path>
                </a:pathLst>
              </a:custGeom>
              <a:solidFill>
                <a:schemeClr val="accent4">
                  <a:lumMod val="10000"/>
                </a:schemeClr>
              </a:solidFill>
              <a:ln>
                <a:noFill/>
              </a:ln>
              <a:extLst/>
            </p:spPr>
            <p:txBody>
              <a:bodyPr vert="horz" wrap="square" lIns="91440" tIns="45720" rIns="91440" bIns="45720" numCol="1" anchor="t" anchorCtr="0" compatLnSpc="1">
                <a:prstTxWarp prst="textNoShape">
                  <a:avLst/>
                </a:prstTxWarp>
              </a:bodyPr>
              <a:lstStyle/>
              <a:p>
                <a:endParaRPr lang="en-AU"/>
              </a:p>
            </p:txBody>
          </p:sp>
        </p:grpSp>
      </p:grpSp>
    </p:spTree>
    <p:extLst>
      <p:ext uri="{BB962C8B-B14F-4D97-AF65-F5344CB8AC3E}">
        <p14:creationId xmlns:p14="http://schemas.microsoft.com/office/powerpoint/2010/main" val="3142627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5599" r="5599"/>
          <a:stretch/>
        </p:blipFill>
        <p:spPr>
          <a:xfrm>
            <a:off x="0" y="1"/>
            <a:ext cx="9144000" cy="6857998"/>
          </a:xfrm>
          <a:prstGeom prst="rect">
            <a:avLst/>
          </a:prstGeom>
        </p:spPr>
      </p:pic>
      <p:sp>
        <p:nvSpPr>
          <p:cNvPr id="2" name="Rectangle 1"/>
          <p:cNvSpPr/>
          <p:nvPr/>
        </p:nvSpPr>
        <p:spPr>
          <a:xfrm>
            <a:off x="0" y="0"/>
            <a:ext cx="9144000" cy="6857999"/>
          </a:xfrm>
          <a:prstGeom prst="rect">
            <a:avLst/>
          </a:prstGeom>
          <a:gradFill flip="none" rotWithShape="1">
            <a:gsLst>
              <a:gs pos="0">
                <a:schemeClr val="accent1">
                  <a:alpha val="0"/>
                </a:schemeClr>
              </a:gs>
              <a:gs pos="73000">
                <a:schemeClr val="accent1">
                  <a:shade val="67500"/>
                  <a:satMod val="115000"/>
                  <a:alpha val="0"/>
                </a:schemeClr>
              </a:gs>
              <a:gs pos="100000">
                <a:srgbClr val="002200"/>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1"/>
            <a:ext cx="9144000" cy="6857999"/>
          </a:xfrm>
          <a:prstGeom prst="rect">
            <a:avLst/>
          </a:prstGeom>
          <a:gradFill flip="none" rotWithShape="1">
            <a:gsLst>
              <a:gs pos="0">
                <a:schemeClr val="accent1">
                  <a:alpha val="0"/>
                </a:schemeClr>
              </a:gs>
              <a:gs pos="73000">
                <a:schemeClr val="accent1">
                  <a:shade val="67500"/>
                  <a:satMod val="115000"/>
                  <a:alpha val="0"/>
                </a:schemeClr>
              </a:gs>
              <a:gs pos="89000">
                <a:srgbClr val="002200"/>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ctrTitle"/>
          </p:nvPr>
        </p:nvSpPr>
        <p:spPr/>
        <p:txBody>
          <a:bodyPr/>
          <a:lstStyle/>
          <a:p>
            <a:r>
              <a:rPr lang="en-GB" cap="all" dirty="0"/>
              <a:t>CLOSE</a:t>
            </a:r>
            <a:endParaRPr lang="en-US" dirty="0"/>
          </a:p>
        </p:txBody>
      </p:sp>
      <p:sp>
        <p:nvSpPr>
          <p:cNvPr id="21" name="Slide Number Placeholder 3"/>
          <p:cNvSpPr>
            <a:spLocks noGrp="1"/>
          </p:cNvSpPr>
          <p:nvPr>
            <p:ph type="sldNum" sz="quarter" idx="11"/>
          </p:nvPr>
        </p:nvSpPr>
        <p:spPr/>
        <p:txBody>
          <a:bodyPr/>
          <a:lstStyle/>
          <a:p>
            <a:r>
              <a:rPr lang="en-US" altLang="en-US" dirty="0"/>
              <a:t>Page </a:t>
            </a:r>
            <a:fld id="{118706CE-C4CF-4422-AA09-30EBACBA8DBA}" type="slidenum">
              <a:rPr lang="en-US" altLang="en-US" smtClean="0"/>
              <a:pPr/>
              <a:t>42</a:t>
            </a:fld>
            <a:endParaRPr lang="en-US" altLang="en-US" dirty="0"/>
          </a:p>
        </p:txBody>
      </p:sp>
      <p:sp>
        <p:nvSpPr>
          <p:cNvPr id="4" name="Footer Placeholder 3"/>
          <p:cNvSpPr>
            <a:spLocks noGrp="1"/>
          </p:cNvSpPr>
          <p:nvPr>
            <p:ph type="ftr" sz="quarter" idx="12"/>
          </p:nvPr>
        </p:nvSpPr>
        <p:spPr/>
        <p:txBody>
          <a:bodyPr/>
          <a:lstStyle/>
          <a:p>
            <a:r>
              <a:rPr lang="en-US"/>
              <a:t>Copyright © 2016 Accenture  All rights reserved.</a:t>
            </a:r>
            <a:endParaRPr lang="en-AU" dirty="0"/>
          </a:p>
        </p:txBody>
      </p:sp>
      <p:sp>
        <p:nvSpPr>
          <p:cNvPr id="175" name="Oval 174"/>
          <p:cNvSpPr/>
          <p:nvPr/>
        </p:nvSpPr>
        <p:spPr>
          <a:xfrm>
            <a:off x="482802" y="172393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7" name="Group 16"/>
          <p:cNvGrpSpPr/>
          <p:nvPr/>
        </p:nvGrpSpPr>
        <p:grpSpPr>
          <a:xfrm>
            <a:off x="717241" y="1853166"/>
            <a:ext cx="460803" cy="668096"/>
            <a:chOff x="8235658" y="4094138"/>
            <a:chExt cx="460803" cy="668096"/>
          </a:xfrm>
          <a:solidFill>
            <a:schemeClr val="accent4"/>
          </a:solidFill>
        </p:grpSpPr>
        <p:sp>
          <p:nvSpPr>
            <p:cNvPr id="18" name="Freeform 64"/>
            <p:cNvSpPr>
              <a:spLocks noChangeArrowheads="1"/>
            </p:cNvSpPr>
            <p:nvPr/>
          </p:nvSpPr>
          <p:spPr bwMode="auto">
            <a:xfrm>
              <a:off x="8235658" y="4094138"/>
              <a:ext cx="460803" cy="530095"/>
            </a:xfrm>
            <a:custGeom>
              <a:avLst/>
              <a:gdLst>
                <a:gd name="T0" fmla="*/ 2147483646 w 932"/>
                <a:gd name="T1" fmla="*/ 2147483646 h 1069"/>
                <a:gd name="T2" fmla="*/ 2147483646 w 932"/>
                <a:gd name="T3" fmla="*/ 2147483646 h 1069"/>
                <a:gd name="T4" fmla="*/ 2147483646 w 932"/>
                <a:gd name="T5" fmla="*/ 2147483646 h 1069"/>
                <a:gd name="T6" fmla="*/ 2147483646 w 932"/>
                <a:gd name="T7" fmla="*/ 2147483646 h 1069"/>
                <a:gd name="T8" fmla="*/ 2147483646 w 932"/>
                <a:gd name="T9" fmla="*/ 2147483646 h 1069"/>
                <a:gd name="T10" fmla="*/ 2147483646 w 932"/>
                <a:gd name="T11" fmla="*/ 0 h 1069"/>
                <a:gd name="T12" fmla="*/ 0 w 932"/>
                <a:gd name="T13" fmla="*/ 2147483646 h 1069"/>
                <a:gd name="T14" fmla="*/ 2147483646 w 932"/>
                <a:gd name="T15" fmla="*/ 2147483646 h 1069"/>
                <a:gd name="T16" fmla="*/ 2147483646 w 932"/>
                <a:gd name="T17" fmla="*/ 2147483646 h 1069"/>
                <a:gd name="T18" fmla="*/ 2147483646 w 932"/>
                <a:gd name="T19" fmla="*/ 2147483646 h 1069"/>
                <a:gd name="T20" fmla="*/ 2147483646 w 932"/>
                <a:gd name="T21" fmla="*/ 2147483646 h 1069"/>
                <a:gd name="T22" fmla="*/ 2147483646 w 932"/>
                <a:gd name="T23" fmla="*/ 2147483646 h 1069"/>
                <a:gd name="T24" fmla="*/ 2147483646 w 932"/>
                <a:gd name="T25" fmla="*/ 2147483646 h 1069"/>
                <a:gd name="T26" fmla="*/ 2147483646 w 932"/>
                <a:gd name="T27" fmla="*/ 2147483646 h 1069"/>
                <a:gd name="T28" fmla="*/ 2147483646 w 932"/>
                <a:gd name="T29" fmla="*/ 2147483646 h 1069"/>
                <a:gd name="T30" fmla="*/ 2147483646 w 932"/>
                <a:gd name="T31" fmla="*/ 2147483646 h 1069"/>
                <a:gd name="T32" fmla="*/ 2147483646 w 932"/>
                <a:gd name="T33" fmla="*/ 2147483646 h 1069"/>
                <a:gd name="T34" fmla="*/ 2147483646 w 932"/>
                <a:gd name="T35" fmla="*/ 2147483646 h 1069"/>
                <a:gd name="T36" fmla="*/ 2147483646 w 932"/>
                <a:gd name="T37" fmla="*/ 2147483646 h 1069"/>
                <a:gd name="T38" fmla="*/ 2147483646 w 932"/>
                <a:gd name="T39" fmla="*/ 2147483646 h 10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32" h="1069">
                  <a:moveTo>
                    <a:pt x="216" y="1068"/>
                  </a:moveTo>
                  <a:lnTo>
                    <a:pt x="216" y="1068"/>
                  </a:lnTo>
                  <a:cubicBezTo>
                    <a:pt x="712" y="1003"/>
                    <a:pt x="712" y="1003"/>
                    <a:pt x="712" y="1003"/>
                  </a:cubicBezTo>
                  <a:cubicBezTo>
                    <a:pt x="712" y="939"/>
                    <a:pt x="712" y="885"/>
                    <a:pt x="712" y="870"/>
                  </a:cubicBezTo>
                  <a:cubicBezTo>
                    <a:pt x="845" y="784"/>
                    <a:pt x="931" y="633"/>
                    <a:pt x="931" y="471"/>
                  </a:cubicBezTo>
                  <a:cubicBezTo>
                    <a:pt x="931" y="213"/>
                    <a:pt x="719" y="0"/>
                    <a:pt x="464" y="0"/>
                  </a:cubicBezTo>
                  <a:cubicBezTo>
                    <a:pt x="209" y="0"/>
                    <a:pt x="0" y="213"/>
                    <a:pt x="0" y="471"/>
                  </a:cubicBezTo>
                  <a:cubicBezTo>
                    <a:pt x="0" y="633"/>
                    <a:pt x="83" y="784"/>
                    <a:pt x="216" y="870"/>
                  </a:cubicBezTo>
                  <a:cubicBezTo>
                    <a:pt x="216" y="888"/>
                    <a:pt x="216" y="982"/>
                    <a:pt x="216" y="1068"/>
                  </a:cubicBezTo>
                  <a:close/>
                  <a:moveTo>
                    <a:pt x="72" y="471"/>
                  </a:moveTo>
                  <a:lnTo>
                    <a:pt x="72" y="471"/>
                  </a:lnTo>
                  <a:cubicBezTo>
                    <a:pt x="72" y="252"/>
                    <a:pt x="248" y="72"/>
                    <a:pt x="464" y="72"/>
                  </a:cubicBezTo>
                  <a:cubicBezTo>
                    <a:pt x="679" y="72"/>
                    <a:pt x="856" y="252"/>
                    <a:pt x="856" y="471"/>
                  </a:cubicBezTo>
                  <a:cubicBezTo>
                    <a:pt x="856" y="615"/>
                    <a:pt x="780" y="748"/>
                    <a:pt x="658" y="820"/>
                  </a:cubicBezTo>
                  <a:cubicBezTo>
                    <a:pt x="647" y="823"/>
                    <a:pt x="640" y="838"/>
                    <a:pt x="640" y="849"/>
                  </a:cubicBezTo>
                  <a:cubicBezTo>
                    <a:pt x="640" y="849"/>
                    <a:pt x="640" y="899"/>
                    <a:pt x="640" y="964"/>
                  </a:cubicBezTo>
                  <a:cubicBezTo>
                    <a:pt x="288" y="964"/>
                    <a:pt x="288" y="964"/>
                    <a:pt x="288" y="964"/>
                  </a:cubicBezTo>
                  <a:cubicBezTo>
                    <a:pt x="288" y="899"/>
                    <a:pt x="288" y="849"/>
                    <a:pt x="288" y="849"/>
                  </a:cubicBezTo>
                  <a:cubicBezTo>
                    <a:pt x="288" y="838"/>
                    <a:pt x="284" y="823"/>
                    <a:pt x="270" y="820"/>
                  </a:cubicBezTo>
                  <a:cubicBezTo>
                    <a:pt x="147" y="748"/>
                    <a:pt x="72" y="615"/>
                    <a:pt x="72"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Freeform 65"/>
            <p:cNvSpPr>
              <a:spLocks noChangeArrowheads="1"/>
            </p:cNvSpPr>
            <p:nvPr/>
          </p:nvSpPr>
          <p:spPr bwMode="auto">
            <a:xfrm>
              <a:off x="8344853" y="4678996"/>
              <a:ext cx="244597" cy="83238"/>
            </a:xfrm>
            <a:custGeom>
              <a:avLst/>
              <a:gdLst>
                <a:gd name="T0" fmla="*/ 0 w 494"/>
                <a:gd name="T1" fmla="*/ 2147483646 h 166"/>
                <a:gd name="T2" fmla="*/ 0 w 494"/>
                <a:gd name="T3" fmla="*/ 2147483646 h 166"/>
                <a:gd name="T4" fmla="*/ 2147483646 w 494"/>
                <a:gd name="T5" fmla="*/ 2147483646 h 166"/>
                <a:gd name="T6" fmla="*/ 2147483646 w 494"/>
                <a:gd name="T7" fmla="*/ 2147483646 h 166"/>
                <a:gd name="T8" fmla="*/ 2147483646 w 494"/>
                <a:gd name="T9" fmla="*/ 2147483646 h 166"/>
                <a:gd name="T10" fmla="*/ 2147483646 w 494"/>
                <a:gd name="T11" fmla="*/ 2147483646 h 166"/>
                <a:gd name="T12" fmla="*/ 2147483646 w 494"/>
                <a:gd name="T13" fmla="*/ 2147483646 h 166"/>
                <a:gd name="T14" fmla="*/ 2147483646 w 494"/>
                <a:gd name="T15" fmla="*/ 2147483646 h 166"/>
                <a:gd name="T16" fmla="*/ 2147483646 w 494"/>
                <a:gd name="T17" fmla="*/ 2147483646 h 166"/>
                <a:gd name="T18" fmla="*/ 2147483646 w 494"/>
                <a:gd name="T19" fmla="*/ 0 h 166"/>
                <a:gd name="T20" fmla="*/ 0 w 494"/>
                <a:gd name="T21" fmla="*/ 2147483646 h 1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4" h="166">
                  <a:moveTo>
                    <a:pt x="0" y="68"/>
                  </a:moveTo>
                  <a:lnTo>
                    <a:pt x="0" y="68"/>
                  </a:lnTo>
                  <a:cubicBezTo>
                    <a:pt x="8" y="79"/>
                    <a:pt x="18" y="86"/>
                    <a:pt x="33" y="86"/>
                  </a:cubicBezTo>
                  <a:cubicBezTo>
                    <a:pt x="122" y="86"/>
                    <a:pt x="122" y="86"/>
                    <a:pt x="122" y="86"/>
                  </a:cubicBezTo>
                  <a:cubicBezTo>
                    <a:pt x="122" y="129"/>
                    <a:pt x="158" y="165"/>
                    <a:pt x="201" y="165"/>
                  </a:cubicBezTo>
                  <a:cubicBezTo>
                    <a:pt x="284" y="165"/>
                    <a:pt x="284" y="165"/>
                    <a:pt x="284" y="165"/>
                  </a:cubicBezTo>
                  <a:cubicBezTo>
                    <a:pt x="327" y="165"/>
                    <a:pt x="360" y="129"/>
                    <a:pt x="363" y="86"/>
                  </a:cubicBezTo>
                  <a:cubicBezTo>
                    <a:pt x="457" y="86"/>
                    <a:pt x="457" y="86"/>
                    <a:pt x="457" y="86"/>
                  </a:cubicBezTo>
                  <a:cubicBezTo>
                    <a:pt x="475" y="86"/>
                    <a:pt x="493" y="71"/>
                    <a:pt x="493" y="50"/>
                  </a:cubicBezTo>
                  <a:cubicBezTo>
                    <a:pt x="493" y="50"/>
                    <a:pt x="493" y="32"/>
                    <a:pt x="493" y="0"/>
                  </a:cubicBezTo>
                  <a:lnTo>
                    <a:pt x="0" y="6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Freeform 66"/>
            <p:cNvSpPr>
              <a:spLocks noChangeArrowheads="1"/>
            </p:cNvSpPr>
            <p:nvPr/>
          </p:nvSpPr>
          <p:spPr bwMode="auto">
            <a:xfrm>
              <a:off x="8342669" y="4617663"/>
              <a:ext cx="246782" cy="72285"/>
            </a:xfrm>
            <a:custGeom>
              <a:avLst/>
              <a:gdLst>
                <a:gd name="T0" fmla="*/ 2147483646 w 497"/>
                <a:gd name="T1" fmla="*/ 0 h 144"/>
                <a:gd name="T2" fmla="*/ 2147483646 w 497"/>
                <a:gd name="T3" fmla="*/ 0 h 144"/>
                <a:gd name="T4" fmla="*/ 0 w 497"/>
                <a:gd name="T5" fmla="*/ 2147483646 h 144"/>
                <a:gd name="T6" fmla="*/ 0 w 497"/>
                <a:gd name="T7" fmla="*/ 2147483646 h 144"/>
                <a:gd name="T8" fmla="*/ 2147483646 w 497"/>
                <a:gd name="T9" fmla="*/ 2147483646 h 144"/>
                <a:gd name="T10" fmla="*/ 2147483646 w 497"/>
                <a:gd name="T11" fmla="*/ 0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7" h="144">
                  <a:moveTo>
                    <a:pt x="496" y="0"/>
                  </a:moveTo>
                  <a:lnTo>
                    <a:pt x="496" y="0"/>
                  </a:lnTo>
                  <a:cubicBezTo>
                    <a:pt x="0" y="64"/>
                    <a:pt x="0" y="64"/>
                    <a:pt x="0" y="64"/>
                  </a:cubicBezTo>
                  <a:cubicBezTo>
                    <a:pt x="0" y="97"/>
                    <a:pt x="0" y="122"/>
                    <a:pt x="0" y="143"/>
                  </a:cubicBezTo>
                  <a:cubicBezTo>
                    <a:pt x="496" y="75"/>
                    <a:pt x="496" y="75"/>
                    <a:pt x="496" y="75"/>
                  </a:cubicBezTo>
                  <a:cubicBezTo>
                    <a:pt x="496" y="50"/>
                    <a:pt x="496" y="25"/>
                    <a:pt x="4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2" name="Group 11"/>
          <p:cNvGrpSpPr/>
          <p:nvPr/>
        </p:nvGrpSpPr>
        <p:grpSpPr>
          <a:xfrm>
            <a:off x="804638" y="2058727"/>
            <a:ext cx="280889" cy="280889"/>
            <a:chOff x="5089626" y="2194113"/>
            <a:chExt cx="708464" cy="708463"/>
          </a:xfrm>
          <a:solidFill>
            <a:schemeClr val="accent4"/>
          </a:solidFill>
        </p:grpSpPr>
        <p:sp>
          <p:nvSpPr>
            <p:cNvPr id="28" name="Freeform 27"/>
            <p:cNvSpPr>
              <a:spLocks/>
            </p:cNvSpPr>
            <p:nvPr/>
          </p:nvSpPr>
          <p:spPr bwMode="auto">
            <a:xfrm>
              <a:off x="5089626" y="2194113"/>
              <a:ext cx="332385" cy="365155"/>
            </a:xfrm>
            <a:custGeom>
              <a:avLst/>
              <a:gdLst>
                <a:gd name="T0" fmla="*/ 89 w 90"/>
                <a:gd name="T1" fmla="*/ 63 h 99"/>
                <a:gd name="T2" fmla="*/ 25 w 90"/>
                <a:gd name="T3" fmla="*/ 0 h 99"/>
                <a:gd name="T4" fmla="*/ 0 w 90"/>
                <a:gd name="T5" fmla="*/ 25 h 99"/>
                <a:gd name="T6" fmla="*/ 63 w 90"/>
                <a:gd name="T7" fmla="*/ 89 h 99"/>
                <a:gd name="T8" fmla="*/ 71 w 90"/>
                <a:gd name="T9" fmla="*/ 99 h 99"/>
                <a:gd name="T10" fmla="*/ 90 w 90"/>
                <a:gd name="T11" fmla="*/ 65 h 99"/>
                <a:gd name="T12" fmla="*/ 89 w 90"/>
                <a:gd name="T13" fmla="*/ 63 h 99"/>
              </a:gdLst>
              <a:ahLst/>
              <a:cxnLst>
                <a:cxn ang="0">
                  <a:pos x="T0" y="T1"/>
                </a:cxn>
                <a:cxn ang="0">
                  <a:pos x="T2" y="T3"/>
                </a:cxn>
                <a:cxn ang="0">
                  <a:pos x="T4" y="T5"/>
                </a:cxn>
                <a:cxn ang="0">
                  <a:pos x="T6" y="T7"/>
                </a:cxn>
                <a:cxn ang="0">
                  <a:pos x="T8" y="T9"/>
                </a:cxn>
                <a:cxn ang="0">
                  <a:pos x="T10" y="T11"/>
                </a:cxn>
                <a:cxn ang="0">
                  <a:pos x="T12" y="T13"/>
                </a:cxn>
              </a:cxnLst>
              <a:rect l="0" t="0" r="r" b="b"/>
              <a:pathLst>
                <a:path w="90" h="99">
                  <a:moveTo>
                    <a:pt x="89" y="63"/>
                  </a:moveTo>
                  <a:cubicBezTo>
                    <a:pt x="25" y="0"/>
                    <a:pt x="25" y="0"/>
                    <a:pt x="25" y="0"/>
                  </a:cubicBezTo>
                  <a:cubicBezTo>
                    <a:pt x="0" y="25"/>
                    <a:pt x="0" y="25"/>
                    <a:pt x="0" y="25"/>
                  </a:cubicBezTo>
                  <a:cubicBezTo>
                    <a:pt x="63" y="89"/>
                    <a:pt x="63" y="89"/>
                    <a:pt x="63" y="89"/>
                  </a:cubicBezTo>
                  <a:cubicBezTo>
                    <a:pt x="66" y="92"/>
                    <a:pt x="69" y="96"/>
                    <a:pt x="71" y="99"/>
                  </a:cubicBezTo>
                  <a:cubicBezTo>
                    <a:pt x="74" y="87"/>
                    <a:pt x="81" y="75"/>
                    <a:pt x="90" y="65"/>
                  </a:cubicBezTo>
                  <a:cubicBezTo>
                    <a:pt x="90" y="64"/>
                    <a:pt x="89" y="64"/>
                    <a:pt x="89"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392" algn="l" rtl="0" fontAlgn="base">
                <a:spcBef>
                  <a:spcPct val="0"/>
                </a:spcBef>
                <a:spcAft>
                  <a:spcPct val="0"/>
                </a:spcAft>
                <a:defRPr kern="1200">
                  <a:solidFill>
                    <a:schemeClr val="tx1"/>
                  </a:solidFill>
                  <a:latin typeface="Arial" charset="0"/>
                  <a:ea typeface="+mn-ea"/>
                  <a:cs typeface="Arial" charset="0"/>
                </a:defRPr>
              </a:lvl2pPr>
              <a:lvl3pPr marL="1218784" algn="l" rtl="0" fontAlgn="base">
                <a:spcBef>
                  <a:spcPct val="0"/>
                </a:spcBef>
                <a:spcAft>
                  <a:spcPct val="0"/>
                </a:spcAft>
                <a:defRPr kern="1200">
                  <a:solidFill>
                    <a:schemeClr val="tx1"/>
                  </a:solidFill>
                  <a:latin typeface="Arial" charset="0"/>
                  <a:ea typeface="+mn-ea"/>
                  <a:cs typeface="Arial" charset="0"/>
                </a:defRPr>
              </a:lvl3pPr>
              <a:lvl4pPr marL="1828176" algn="l" rtl="0" fontAlgn="base">
                <a:spcBef>
                  <a:spcPct val="0"/>
                </a:spcBef>
                <a:spcAft>
                  <a:spcPct val="0"/>
                </a:spcAft>
                <a:defRPr kern="1200">
                  <a:solidFill>
                    <a:schemeClr val="tx1"/>
                  </a:solidFill>
                  <a:latin typeface="Arial" charset="0"/>
                  <a:ea typeface="+mn-ea"/>
                  <a:cs typeface="Arial" charset="0"/>
                </a:defRPr>
              </a:lvl4pPr>
              <a:lvl5pPr marL="2437568" algn="l" rtl="0" fontAlgn="base">
                <a:spcBef>
                  <a:spcPct val="0"/>
                </a:spcBef>
                <a:spcAft>
                  <a:spcPct val="0"/>
                </a:spcAft>
                <a:defRPr kern="1200">
                  <a:solidFill>
                    <a:schemeClr val="tx1"/>
                  </a:solidFill>
                  <a:latin typeface="Arial" charset="0"/>
                  <a:ea typeface="+mn-ea"/>
                  <a:cs typeface="Arial" charset="0"/>
                </a:defRPr>
              </a:lvl5pPr>
              <a:lvl6pPr marL="3046957" algn="l" defTabSz="1218784" rtl="0" eaLnBrk="1" latinLnBrk="0" hangingPunct="1">
                <a:defRPr kern="1200">
                  <a:solidFill>
                    <a:schemeClr val="tx1"/>
                  </a:solidFill>
                  <a:latin typeface="Arial" charset="0"/>
                  <a:ea typeface="+mn-ea"/>
                  <a:cs typeface="Arial" charset="0"/>
                </a:defRPr>
              </a:lvl6pPr>
              <a:lvl7pPr marL="3656352" algn="l" defTabSz="1218784" rtl="0" eaLnBrk="1" latinLnBrk="0" hangingPunct="1">
                <a:defRPr kern="1200">
                  <a:solidFill>
                    <a:schemeClr val="tx1"/>
                  </a:solidFill>
                  <a:latin typeface="Arial" charset="0"/>
                  <a:ea typeface="+mn-ea"/>
                  <a:cs typeface="Arial" charset="0"/>
                </a:defRPr>
              </a:lvl7pPr>
              <a:lvl8pPr marL="4265741" algn="l" defTabSz="1218784" rtl="0" eaLnBrk="1" latinLnBrk="0" hangingPunct="1">
                <a:defRPr kern="1200">
                  <a:solidFill>
                    <a:schemeClr val="tx1"/>
                  </a:solidFill>
                  <a:latin typeface="Arial" charset="0"/>
                  <a:ea typeface="+mn-ea"/>
                  <a:cs typeface="Arial" charset="0"/>
                </a:defRPr>
              </a:lvl8pPr>
              <a:lvl9pPr marL="4875133" algn="l" defTabSz="1218784" rtl="0" eaLnBrk="1" latinLnBrk="0" hangingPunct="1">
                <a:defRPr kern="1200">
                  <a:solidFill>
                    <a:schemeClr val="tx1"/>
                  </a:solidFill>
                  <a:latin typeface="Arial" charset="0"/>
                  <a:ea typeface="+mn-ea"/>
                  <a:cs typeface="Arial" charset="0"/>
                </a:defRPr>
              </a:lvl9pPr>
            </a:lstStyle>
            <a:p>
              <a:pPr>
                <a:defRPr/>
              </a:pPr>
              <a:endParaRPr lang="en-US" dirty="0"/>
            </a:p>
          </p:txBody>
        </p:sp>
        <p:sp>
          <p:nvSpPr>
            <p:cNvPr id="29" name="Freeform 28"/>
            <p:cNvSpPr>
              <a:spLocks/>
            </p:cNvSpPr>
            <p:nvPr/>
          </p:nvSpPr>
          <p:spPr bwMode="auto">
            <a:xfrm>
              <a:off x="5370515" y="2194113"/>
              <a:ext cx="427575" cy="708463"/>
            </a:xfrm>
            <a:custGeom>
              <a:avLst/>
              <a:gdLst>
                <a:gd name="T0" fmla="*/ 51 w 116"/>
                <a:gd name="T1" fmla="*/ 0 h 192"/>
                <a:gd name="T2" fmla="*/ 71 w 116"/>
                <a:gd name="T3" fmla="*/ 20 h 192"/>
                <a:gd name="T4" fmla="*/ 27 w 116"/>
                <a:gd name="T5" fmla="*/ 64 h 192"/>
                <a:gd name="T6" fmla="*/ 0 w 116"/>
                <a:gd name="T7" fmla="*/ 124 h 192"/>
                <a:gd name="T8" fmla="*/ 0 w 116"/>
                <a:gd name="T9" fmla="*/ 192 h 192"/>
                <a:gd name="T10" fmla="*/ 40 w 116"/>
                <a:gd name="T11" fmla="*/ 192 h 192"/>
                <a:gd name="T12" fmla="*/ 40 w 116"/>
                <a:gd name="T13" fmla="*/ 124 h 192"/>
                <a:gd name="T14" fmla="*/ 53 w 116"/>
                <a:gd name="T15" fmla="*/ 89 h 192"/>
                <a:gd name="T16" fmla="*/ 96 w 116"/>
                <a:gd name="T17" fmla="*/ 45 h 192"/>
                <a:gd name="T18" fmla="*/ 116 w 116"/>
                <a:gd name="T19" fmla="*/ 65 h 192"/>
                <a:gd name="T20" fmla="*/ 116 w 116"/>
                <a:gd name="T21" fmla="*/ 0 h 192"/>
                <a:gd name="T22" fmla="*/ 51 w 116"/>
                <a:gd name="T2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92">
                  <a:moveTo>
                    <a:pt x="51" y="0"/>
                  </a:moveTo>
                  <a:cubicBezTo>
                    <a:pt x="71" y="20"/>
                    <a:pt x="71" y="20"/>
                    <a:pt x="71" y="20"/>
                  </a:cubicBezTo>
                  <a:cubicBezTo>
                    <a:pt x="27" y="64"/>
                    <a:pt x="27" y="64"/>
                    <a:pt x="27" y="64"/>
                  </a:cubicBezTo>
                  <a:cubicBezTo>
                    <a:pt x="11" y="80"/>
                    <a:pt x="0" y="101"/>
                    <a:pt x="0" y="124"/>
                  </a:cubicBezTo>
                  <a:cubicBezTo>
                    <a:pt x="0" y="192"/>
                    <a:pt x="0" y="192"/>
                    <a:pt x="0" y="192"/>
                  </a:cubicBezTo>
                  <a:cubicBezTo>
                    <a:pt x="40" y="192"/>
                    <a:pt x="40" y="192"/>
                    <a:pt x="40" y="192"/>
                  </a:cubicBezTo>
                  <a:cubicBezTo>
                    <a:pt x="40" y="124"/>
                    <a:pt x="40" y="124"/>
                    <a:pt x="40" y="124"/>
                  </a:cubicBezTo>
                  <a:cubicBezTo>
                    <a:pt x="40" y="111"/>
                    <a:pt x="44" y="98"/>
                    <a:pt x="53" y="89"/>
                  </a:cubicBezTo>
                  <a:cubicBezTo>
                    <a:pt x="96" y="45"/>
                    <a:pt x="96" y="45"/>
                    <a:pt x="96" y="45"/>
                  </a:cubicBezTo>
                  <a:cubicBezTo>
                    <a:pt x="116" y="65"/>
                    <a:pt x="116" y="65"/>
                    <a:pt x="116" y="65"/>
                  </a:cubicBezTo>
                  <a:cubicBezTo>
                    <a:pt x="116" y="0"/>
                    <a:pt x="116" y="0"/>
                    <a:pt x="116" y="0"/>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392" algn="l" rtl="0" fontAlgn="base">
                <a:spcBef>
                  <a:spcPct val="0"/>
                </a:spcBef>
                <a:spcAft>
                  <a:spcPct val="0"/>
                </a:spcAft>
                <a:defRPr kern="1200">
                  <a:solidFill>
                    <a:schemeClr val="tx1"/>
                  </a:solidFill>
                  <a:latin typeface="Arial" charset="0"/>
                  <a:ea typeface="+mn-ea"/>
                  <a:cs typeface="Arial" charset="0"/>
                </a:defRPr>
              </a:lvl2pPr>
              <a:lvl3pPr marL="1218784" algn="l" rtl="0" fontAlgn="base">
                <a:spcBef>
                  <a:spcPct val="0"/>
                </a:spcBef>
                <a:spcAft>
                  <a:spcPct val="0"/>
                </a:spcAft>
                <a:defRPr kern="1200">
                  <a:solidFill>
                    <a:schemeClr val="tx1"/>
                  </a:solidFill>
                  <a:latin typeface="Arial" charset="0"/>
                  <a:ea typeface="+mn-ea"/>
                  <a:cs typeface="Arial" charset="0"/>
                </a:defRPr>
              </a:lvl3pPr>
              <a:lvl4pPr marL="1828176" algn="l" rtl="0" fontAlgn="base">
                <a:spcBef>
                  <a:spcPct val="0"/>
                </a:spcBef>
                <a:spcAft>
                  <a:spcPct val="0"/>
                </a:spcAft>
                <a:defRPr kern="1200">
                  <a:solidFill>
                    <a:schemeClr val="tx1"/>
                  </a:solidFill>
                  <a:latin typeface="Arial" charset="0"/>
                  <a:ea typeface="+mn-ea"/>
                  <a:cs typeface="Arial" charset="0"/>
                </a:defRPr>
              </a:lvl4pPr>
              <a:lvl5pPr marL="2437568" algn="l" rtl="0" fontAlgn="base">
                <a:spcBef>
                  <a:spcPct val="0"/>
                </a:spcBef>
                <a:spcAft>
                  <a:spcPct val="0"/>
                </a:spcAft>
                <a:defRPr kern="1200">
                  <a:solidFill>
                    <a:schemeClr val="tx1"/>
                  </a:solidFill>
                  <a:latin typeface="Arial" charset="0"/>
                  <a:ea typeface="+mn-ea"/>
                  <a:cs typeface="Arial" charset="0"/>
                </a:defRPr>
              </a:lvl5pPr>
              <a:lvl6pPr marL="3046957" algn="l" defTabSz="1218784" rtl="0" eaLnBrk="1" latinLnBrk="0" hangingPunct="1">
                <a:defRPr kern="1200">
                  <a:solidFill>
                    <a:schemeClr val="tx1"/>
                  </a:solidFill>
                  <a:latin typeface="Arial" charset="0"/>
                  <a:ea typeface="+mn-ea"/>
                  <a:cs typeface="Arial" charset="0"/>
                </a:defRPr>
              </a:lvl6pPr>
              <a:lvl7pPr marL="3656352" algn="l" defTabSz="1218784" rtl="0" eaLnBrk="1" latinLnBrk="0" hangingPunct="1">
                <a:defRPr kern="1200">
                  <a:solidFill>
                    <a:schemeClr val="tx1"/>
                  </a:solidFill>
                  <a:latin typeface="Arial" charset="0"/>
                  <a:ea typeface="+mn-ea"/>
                  <a:cs typeface="Arial" charset="0"/>
                </a:defRPr>
              </a:lvl7pPr>
              <a:lvl8pPr marL="4265741" algn="l" defTabSz="1218784" rtl="0" eaLnBrk="1" latinLnBrk="0" hangingPunct="1">
                <a:defRPr kern="1200">
                  <a:solidFill>
                    <a:schemeClr val="tx1"/>
                  </a:solidFill>
                  <a:latin typeface="Arial" charset="0"/>
                  <a:ea typeface="+mn-ea"/>
                  <a:cs typeface="Arial" charset="0"/>
                </a:defRPr>
              </a:lvl8pPr>
              <a:lvl9pPr marL="4875133" algn="l" defTabSz="1218784" rtl="0" eaLnBrk="1" latinLnBrk="0" hangingPunct="1">
                <a:defRPr kern="1200">
                  <a:solidFill>
                    <a:schemeClr val="tx1"/>
                  </a:solidFill>
                  <a:latin typeface="Arial" charset="0"/>
                  <a:ea typeface="+mn-ea"/>
                  <a:cs typeface="Arial" charset="0"/>
                </a:defRPr>
              </a:lvl9pPr>
            </a:lstStyle>
            <a:p>
              <a:pPr>
                <a:defRPr/>
              </a:pPr>
              <a:endParaRPr lang="en-US" dirty="0"/>
            </a:p>
          </p:txBody>
        </p:sp>
      </p:grpSp>
      <p:sp>
        <p:nvSpPr>
          <p:cNvPr id="22"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spTree>
    <p:extLst>
      <p:ext uri="{BB962C8B-B14F-4D97-AF65-F5344CB8AC3E}">
        <p14:creationId xmlns:p14="http://schemas.microsoft.com/office/powerpoint/2010/main" val="1804940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p:txBody>
          <a:bodyPr/>
          <a:lstStyle/>
          <a:p>
            <a:r>
              <a:rPr lang="en-US"/>
              <a:t>Page </a:t>
            </a:r>
            <a:fld id="{90CBDC3A-D49F-4631-A8C7-55D59B33E5FA}" type="slidenum">
              <a:rPr lang="en-US" smtClean="0"/>
              <a:pPr/>
              <a:t>43</a:t>
            </a:fld>
            <a:endParaRPr lang="en-US" dirty="0"/>
          </a:p>
        </p:txBody>
      </p:sp>
      <p:sp>
        <p:nvSpPr>
          <p:cNvPr id="4" name="Title 3"/>
          <p:cNvSpPr>
            <a:spLocks noGrp="1"/>
          </p:cNvSpPr>
          <p:nvPr>
            <p:ph type="title"/>
          </p:nvPr>
        </p:nvSpPr>
        <p:spPr/>
        <p:txBody>
          <a:bodyPr/>
          <a:lstStyle/>
          <a:p>
            <a:r>
              <a:rPr lang="en-GB"/>
              <a:t>Day 1 - Summary</a:t>
            </a:r>
            <a:endParaRPr lang="en-GB" dirty="0"/>
          </a:p>
        </p:txBody>
      </p:sp>
      <p:sp>
        <p:nvSpPr>
          <p:cNvPr id="9" name="Text Placeholder 8"/>
          <p:cNvSpPr>
            <a:spLocks noGrp="1"/>
          </p:cNvSpPr>
          <p:nvPr>
            <p:ph type="body" sz="quarter" idx="10"/>
          </p:nvPr>
        </p:nvSpPr>
        <p:spPr/>
        <p:txBody>
          <a:bodyPr/>
          <a:lstStyle/>
          <a:p>
            <a:r>
              <a:rPr lang="en-US"/>
              <a:t>Applying with a simple maturity model</a:t>
            </a:r>
            <a:endParaRPr lang="en-US" dirty="0"/>
          </a:p>
        </p:txBody>
      </p:sp>
      <p:sp>
        <p:nvSpPr>
          <p:cNvPr id="10" name="Footer Placeholder 9"/>
          <p:cNvSpPr>
            <a:spLocks noGrp="1"/>
          </p:cNvSpPr>
          <p:nvPr>
            <p:ph type="ftr" sz="quarter" idx="13"/>
          </p:nvPr>
        </p:nvSpPr>
        <p:spPr/>
        <p:txBody>
          <a:bodyPr/>
          <a:lstStyle/>
          <a:p>
            <a:r>
              <a:rPr lang="en-US"/>
              <a:t>Copyright © 2016 Accenture  All rights reserved.</a:t>
            </a:r>
            <a:endParaRPr lang="en-AU" dirty="0"/>
          </a:p>
        </p:txBody>
      </p:sp>
      <p:grpSp>
        <p:nvGrpSpPr>
          <p:cNvPr id="8" name="Group 7"/>
          <p:cNvGrpSpPr/>
          <p:nvPr/>
        </p:nvGrpSpPr>
        <p:grpSpPr>
          <a:xfrm>
            <a:off x="1153968" y="1879200"/>
            <a:ext cx="1220202" cy="1220199"/>
            <a:chOff x="1153968" y="1687513"/>
            <a:chExt cx="1220202" cy="1220199"/>
          </a:xfrm>
        </p:grpSpPr>
        <p:sp>
          <p:nvSpPr>
            <p:cNvPr id="31" name="Oval 30"/>
            <p:cNvSpPr/>
            <p:nvPr/>
          </p:nvSpPr>
          <p:spPr>
            <a:xfrm>
              <a:off x="1153968" y="168751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2" name="Group 31"/>
            <p:cNvGrpSpPr/>
            <p:nvPr/>
          </p:nvGrpSpPr>
          <p:grpSpPr>
            <a:xfrm>
              <a:off x="1306697" y="1933575"/>
              <a:ext cx="905656" cy="823324"/>
              <a:chOff x="1306697" y="1933575"/>
              <a:chExt cx="905656" cy="823324"/>
            </a:xfrm>
          </p:grpSpPr>
          <p:sp>
            <p:nvSpPr>
              <p:cNvPr id="33" name="Freeform 132"/>
              <p:cNvSpPr>
                <a:spLocks noEditPoints="1"/>
              </p:cNvSpPr>
              <p:nvPr/>
            </p:nvSpPr>
            <p:spPr bwMode="auto">
              <a:xfrm>
                <a:off x="1306697" y="1933575"/>
                <a:ext cx="905656" cy="823324"/>
              </a:xfrm>
              <a:custGeom>
                <a:avLst/>
                <a:gdLst>
                  <a:gd name="T0" fmla="*/ 525 w 601"/>
                  <a:gd name="T1" fmla="*/ 58 h 546"/>
                  <a:gd name="T2" fmla="*/ 499 w 601"/>
                  <a:gd name="T3" fmla="*/ 15 h 546"/>
                  <a:gd name="T4" fmla="*/ 497 w 601"/>
                  <a:gd name="T5" fmla="*/ 15 h 546"/>
                  <a:gd name="T6" fmla="*/ 356 w 601"/>
                  <a:gd name="T7" fmla="*/ 24 h 546"/>
                  <a:gd name="T8" fmla="*/ 296 w 601"/>
                  <a:gd name="T9" fmla="*/ 0 h 546"/>
                  <a:gd name="T10" fmla="*/ 179 w 601"/>
                  <a:gd name="T11" fmla="*/ 31 h 546"/>
                  <a:gd name="T12" fmla="*/ 102 w 601"/>
                  <a:gd name="T13" fmla="*/ 15 h 546"/>
                  <a:gd name="T14" fmla="*/ 76 w 601"/>
                  <a:gd name="T15" fmla="*/ 58 h 546"/>
                  <a:gd name="T16" fmla="*/ 108 w 601"/>
                  <a:gd name="T17" fmla="*/ 423 h 546"/>
                  <a:gd name="T18" fmla="*/ 301 w 601"/>
                  <a:gd name="T19" fmla="*/ 546 h 546"/>
                  <a:gd name="T20" fmla="*/ 366 w 601"/>
                  <a:gd name="T21" fmla="*/ 517 h 546"/>
                  <a:gd name="T22" fmla="*/ 492 w 601"/>
                  <a:gd name="T23" fmla="*/ 423 h 546"/>
                  <a:gd name="T24" fmla="*/ 525 w 601"/>
                  <a:gd name="T25" fmla="*/ 58 h 546"/>
                  <a:gd name="T26" fmla="*/ 192 w 601"/>
                  <a:gd name="T27" fmla="*/ 58 h 546"/>
                  <a:gd name="T28" fmla="*/ 199 w 601"/>
                  <a:gd name="T29" fmla="*/ 58 h 546"/>
                  <a:gd name="T30" fmla="*/ 227 w 601"/>
                  <a:gd name="T31" fmla="*/ 58 h 546"/>
                  <a:gd name="T32" fmla="*/ 297 w 601"/>
                  <a:gd name="T33" fmla="*/ 30 h 546"/>
                  <a:gd name="T34" fmla="*/ 350 w 601"/>
                  <a:gd name="T35" fmla="*/ 51 h 546"/>
                  <a:gd name="T36" fmla="*/ 395 w 601"/>
                  <a:gd name="T37" fmla="*/ 58 h 546"/>
                  <a:gd name="T38" fmla="*/ 407 w 601"/>
                  <a:gd name="T39" fmla="*/ 58 h 546"/>
                  <a:gd name="T40" fmla="*/ 476 w 601"/>
                  <a:gd name="T41" fmla="*/ 43 h 546"/>
                  <a:gd name="T42" fmla="*/ 478 w 601"/>
                  <a:gd name="T43" fmla="*/ 44 h 546"/>
                  <a:gd name="T44" fmla="*/ 487 w 601"/>
                  <a:gd name="T45" fmla="*/ 58 h 546"/>
                  <a:gd name="T46" fmla="*/ 471 w 601"/>
                  <a:gd name="T47" fmla="*/ 407 h 546"/>
                  <a:gd name="T48" fmla="*/ 359 w 601"/>
                  <a:gd name="T49" fmla="*/ 490 h 546"/>
                  <a:gd name="T50" fmla="*/ 301 w 601"/>
                  <a:gd name="T51" fmla="*/ 517 h 546"/>
                  <a:gd name="T52" fmla="*/ 129 w 601"/>
                  <a:gd name="T53" fmla="*/ 407 h 546"/>
                  <a:gd name="T54" fmla="*/ 115 w 601"/>
                  <a:gd name="T55" fmla="*/ 58 h 546"/>
                  <a:gd name="T56" fmla="*/ 124 w 601"/>
                  <a:gd name="T57" fmla="*/ 44 h 546"/>
                  <a:gd name="T58" fmla="*/ 192 w 601"/>
                  <a:gd name="T59" fmla="*/ 58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1" h="546">
                    <a:moveTo>
                      <a:pt x="525" y="58"/>
                    </a:moveTo>
                    <a:cubicBezTo>
                      <a:pt x="517" y="44"/>
                      <a:pt x="509" y="30"/>
                      <a:pt x="499" y="15"/>
                    </a:cubicBezTo>
                    <a:cubicBezTo>
                      <a:pt x="497" y="15"/>
                      <a:pt x="497" y="15"/>
                      <a:pt x="497" y="15"/>
                    </a:cubicBezTo>
                    <a:cubicBezTo>
                      <a:pt x="452" y="33"/>
                      <a:pt x="405" y="36"/>
                      <a:pt x="356" y="24"/>
                    </a:cubicBezTo>
                    <a:cubicBezTo>
                      <a:pt x="296" y="0"/>
                      <a:pt x="296" y="0"/>
                      <a:pt x="296" y="0"/>
                    </a:cubicBezTo>
                    <a:cubicBezTo>
                      <a:pt x="273" y="25"/>
                      <a:pt x="234" y="35"/>
                      <a:pt x="179" y="31"/>
                    </a:cubicBezTo>
                    <a:cubicBezTo>
                      <a:pt x="102" y="15"/>
                      <a:pt x="102" y="15"/>
                      <a:pt x="102" y="15"/>
                    </a:cubicBezTo>
                    <a:cubicBezTo>
                      <a:pt x="92" y="30"/>
                      <a:pt x="83" y="44"/>
                      <a:pt x="76" y="58"/>
                    </a:cubicBezTo>
                    <a:cubicBezTo>
                      <a:pt x="0" y="197"/>
                      <a:pt x="11" y="319"/>
                      <a:pt x="108" y="423"/>
                    </a:cubicBezTo>
                    <a:cubicBezTo>
                      <a:pt x="163" y="480"/>
                      <a:pt x="227" y="521"/>
                      <a:pt x="301" y="546"/>
                    </a:cubicBezTo>
                    <a:cubicBezTo>
                      <a:pt x="366" y="517"/>
                      <a:pt x="366" y="517"/>
                      <a:pt x="366" y="517"/>
                    </a:cubicBezTo>
                    <a:cubicBezTo>
                      <a:pt x="416" y="490"/>
                      <a:pt x="459" y="458"/>
                      <a:pt x="492" y="423"/>
                    </a:cubicBezTo>
                    <a:cubicBezTo>
                      <a:pt x="590" y="319"/>
                      <a:pt x="601" y="197"/>
                      <a:pt x="525" y="58"/>
                    </a:cubicBezTo>
                    <a:close/>
                    <a:moveTo>
                      <a:pt x="192" y="58"/>
                    </a:moveTo>
                    <a:cubicBezTo>
                      <a:pt x="194" y="58"/>
                      <a:pt x="196" y="58"/>
                      <a:pt x="199" y="58"/>
                    </a:cubicBezTo>
                    <a:cubicBezTo>
                      <a:pt x="209" y="58"/>
                      <a:pt x="218" y="58"/>
                      <a:pt x="227" y="58"/>
                    </a:cubicBezTo>
                    <a:cubicBezTo>
                      <a:pt x="258" y="56"/>
                      <a:pt x="281" y="47"/>
                      <a:pt x="297" y="30"/>
                    </a:cubicBezTo>
                    <a:cubicBezTo>
                      <a:pt x="350" y="51"/>
                      <a:pt x="350" y="51"/>
                      <a:pt x="350" y="51"/>
                    </a:cubicBezTo>
                    <a:cubicBezTo>
                      <a:pt x="365" y="55"/>
                      <a:pt x="380" y="57"/>
                      <a:pt x="395" y="58"/>
                    </a:cubicBezTo>
                    <a:cubicBezTo>
                      <a:pt x="399" y="58"/>
                      <a:pt x="403" y="58"/>
                      <a:pt x="407" y="58"/>
                    </a:cubicBezTo>
                    <a:cubicBezTo>
                      <a:pt x="431" y="57"/>
                      <a:pt x="453" y="52"/>
                      <a:pt x="476" y="43"/>
                    </a:cubicBezTo>
                    <a:cubicBezTo>
                      <a:pt x="478" y="44"/>
                      <a:pt x="478" y="44"/>
                      <a:pt x="478" y="44"/>
                    </a:cubicBezTo>
                    <a:cubicBezTo>
                      <a:pt x="481" y="48"/>
                      <a:pt x="484" y="53"/>
                      <a:pt x="487" y="58"/>
                    </a:cubicBezTo>
                    <a:cubicBezTo>
                      <a:pt x="569" y="192"/>
                      <a:pt x="564" y="309"/>
                      <a:pt x="471" y="407"/>
                    </a:cubicBezTo>
                    <a:cubicBezTo>
                      <a:pt x="441" y="438"/>
                      <a:pt x="404" y="466"/>
                      <a:pt x="359" y="490"/>
                    </a:cubicBezTo>
                    <a:cubicBezTo>
                      <a:pt x="301" y="517"/>
                      <a:pt x="301" y="517"/>
                      <a:pt x="301" y="517"/>
                    </a:cubicBezTo>
                    <a:cubicBezTo>
                      <a:pt x="234" y="494"/>
                      <a:pt x="177" y="458"/>
                      <a:pt x="129" y="407"/>
                    </a:cubicBezTo>
                    <a:cubicBezTo>
                      <a:pt x="38" y="309"/>
                      <a:pt x="33" y="192"/>
                      <a:pt x="115" y="58"/>
                    </a:cubicBezTo>
                    <a:cubicBezTo>
                      <a:pt x="118" y="53"/>
                      <a:pt x="121" y="48"/>
                      <a:pt x="124" y="44"/>
                    </a:cubicBezTo>
                    <a:cubicBezTo>
                      <a:pt x="192" y="58"/>
                      <a:pt x="192" y="58"/>
                      <a:pt x="192" y="58"/>
                    </a:cubicBezTo>
                    <a:close/>
                  </a:path>
                </a:pathLst>
              </a:custGeom>
              <a:solidFill>
                <a:schemeClr val="accent1"/>
              </a:solidFill>
              <a:ln w="19050">
                <a:solidFill>
                  <a:schemeClr val="accent1"/>
                </a:solidFill>
              </a:ln>
              <a:extLst/>
            </p:spPr>
            <p:txBody>
              <a:bodyPr vert="horz" wrap="square" lIns="91440" tIns="45720" rIns="91440" bIns="45720" numCol="1" anchor="t" anchorCtr="0" compatLnSpc="1">
                <a:prstTxWarp prst="textNoShape">
                  <a:avLst/>
                </a:prstTxWarp>
              </a:bodyPr>
              <a:lstStyle/>
              <a:p>
                <a:endParaRPr lang="en-AU"/>
              </a:p>
            </p:txBody>
          </p:sp>
          <p:grpSp>
            <p:nvGrpSpPr>
              <p:cNvPr id="34" name="Group 33"/>
              <p:cNvGrpSpPr>
                <a:grpSpLocks noChangeAspect="1"/>
              </p:cNvGrpSpPr>
              <p:nvPr/>
            </p:nvGrpSpPr>
            <p:grpSpPr>
              <a:xfrm>
                <a:off x="1484312" y="2073275"/>
                <a:ext cx="564241" cy="468000"/>
                <a:chOff x="1550988" y="2130425"/>
                <a:chExt cx="474662" cy="393700"/>
              </a:xfrm>
              <a:solidFill>
                <a:schemeClr val="accent1"/>
              </a:solidFill>
            </p:grpSpPr>
            <p:sp>
              <p:nvSpPr>
                <p:cNvPr id="35" name="Freeform 5"/>
                <p:cNvSpPr>
                  <a:spLocks/>
                </p:cNvSpPr>
                <p:nvPr/>
              </p:nvSpPr>
              <p:spPr bwMode="auto">
                <a:xfrm>
                  <a:off x="1704975" y="2130425"/>
                  <a:ext cx="320675" cy="303213"/>
                </a:xfrm>
                <a:custGeom>
                  <a:avLst/>
                  <a:gdLst>
                    <a:gd name="T0" fmla="*/ 101 w 116"/>
                    <a:gd name="T1" fmla="*/ 66 h 109"/>
                    <a:gd name="T2" fmla="*/ 101 w 116"/>
                    <a:gd name="T3" fmla="*/ 11 h 109"/>
                    <a:gd name="T4" fmla="*/ 74 w 116"/>
                    <a:gd name="T5" fmla="*/ 0 h 109"/>
                    <a:gd name="T6" fmla="*/ 47 w 116"/>
                    <a:gd name="T7" fmla="*/ 11 h 109"/>
                    <a:gd name="T8" fmla="*/ 15 w 116"/>
                    <a:gd name="T9" fmla="*/ 44 h 109"/>
                    <a:gd name="T10" fmla="*/ 9 w 116"/>
                    <a:gd name="T11" fmla="*/ 91 h 109"/>
                    <a:gd name="T12" fmla="*/ 24 w 116"/>
                    <a:gd name="T13" fmla="*/ 77 h 109"/>
                    <a:gd name="T14" fmla="*/ 26 w 116"/>
                    <a:gd name="T15" fmla="*/ 69 h 109"/>
                    <a:gd name="T16" fmla="*/ 28 w 116"/>
                    <a:gd name="T17" fmla="*/ 61 h 109"/>
                    <a:gd name="T18" fmla="*/ 45 w 116"/>
                    <a:gd name="T19" fmla="*/ 46 h 109"/>
                    <a:gd name="T20" fmla="*/ 63 w 116"/>
                    <a:gd name="T21" fmla="*/ 28 h 109"/>
                    <a:gd name="T22" fmla="*/ 74 w 116"/>
                    <a:gd name="T23" fmla="*/ 23 h 109"/>
                    <a:gd name="T24" fmla="*/ 85 w 116"/>
                    <a:gd name="T25" fmla="*/ 28 h 109"/>
                    <a:gd name="T26" fmla="*/ 85 w 116"/>
                    <a:gd name="T27" fmla="*/ 49 h 109"/>
                    <a:gd name="T28" fmla="*/ 65 w 116"/>
                    <a:gd name="T29" fmla="*/ 70 h 109"/>
                    <a:gd name="T30" fmla="*/ 51 w 116"/>
                    <a:gd name="T31" fmla="*/ 104 h 109"/>
                    <a:gd name="T32" fmla="*/ 46 w 116"/>
                    <a:gd name="T33" fmla="*/ 109 h 109"/>
                    <a:gd name="T34" fmla="*/ 69 w 116"/>
                    <a:gd name="T35" fmla="*/ 98 h 109"/>
                    <a:gd name="T36" fmla="*/ 101 w 116"/>
                    <a:gd name="T37"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09">
                      <a:moveTo>
                        <a:pt x="101" y="66"/>
                      </a:moveTo>
                      <a:cubicBezTo>
                        <a:pt x="116" y="51"/>
                        <a:pt x="116" y="26"/>
                        <a:pt x="101" y="11"/>
                      </a:cubicBezTo>
                      <a:cubicBezTo>
                        <a:pt x="94" y="4"/>
                        <a:pt x="84" y="0"/>
                        <a:pt x="74" y="0"/>
                      </a:cubicBezTo>
                      <a:cubicBezTo>
                        <a:pt x="64" y="0"/>
                        <a:pt x="55" y="4"/>
                        <a:pt x="47" y="11"/>
                      </a:cubicBezTo>
                      <a:cubicBezTo>
                        <a:pt x="15" y="44"/>
                        <a:pt x="15" y="44"/>
                        <a:pt x="15" y="44"/>
                      </a:cubicBezTo>
                      <a:cubicBezTo>
                        <a:pt x="2" y="57"/>
                        <a:pt x="0" y="77"/>
                        <a:pt x="9" y="91"/>
                      </a:cubicBezTo>
                      <a:cubicBezTo>
                        <a:pt x="24" y="77"/>
                        <a:pt x="24" y="77"/>
                        <a:pt x="24" y="77"/>
                      </a:cubicBezTo>
                      <a:cubicBezTo>
                        <a:pt x="26" y="75"/>
                        <a:pt x="27" y="72"/>
                        <a:pt x="26" y="69"/>
                      </a:cubicBezTo>
                      <a:cubicBezTo>
                        <a:pt x="25" y="66"/>
                        <a:pt x="26" y="63"/>
                        <a:pt x="28" y="61"/>
                      </a:cubicBezTo>
                      <a:cubicBezTo>
                        <a:pt x="45" y="46"/>
                        <a:pt x="45" y="46"/>
                        <a:pt x="45" y="46"/>
                      </a:cubicBezTo>
                      <a:cubicBezTo>
                        <a:pt x="63" y="28"/>
                        <a:pt x="63" y="28"/>
                        <a:pt x="63" y="28"/>
                      </a:cubicBezTo>
                      <a:cubicBezTo>
                        <a:pt x="66" y="25"/>
                        <a:pt x="70" y="23"/>
                        <a:pt x="74" y="23"/>
                      </a:cubicBezTo>
                      <a:cubicBezTo>
                        <a:pt x="78" y="23"/>
                        <a:pt x="82" y="25"/>
                        <a:pt x="85" y="28"/>
                      </a:cubicBezTo>
                      <a:cubicBezTo>
                        <a:pt x="91" y="34"/>
                        <a:pt x="91" y="43"/>
                        <a:pt x="85" y="49"/>
                      </a:cubicBezTo>
                      <a:cubicBezTo>
                        <a:pt x="65" y="70"/>
                        <a:pt x="65" y="70"/>
                        <a:pt x="65" y="70"/>
                      </a:cubicBezTo>
                      <a:cubicBezTo>
                        <a:pt x="65" y="82"/>
                        <a:pt x="61" y="94"/>
                        <a:pt x="51" y="104"/>
                      </a:cubicBezTo>
                      <a:cubicBezTo>
                        <a:pt x="46" y="109"/>
                        <a:pt x="46" y="109"/>
                        <a:pt x="46" y="109"/>
                      </a:cubicBezTo>
                      <a:cubicBezTo>
                        <a:pt x="54" y="108"/>
                        <a:pt x="62" y="105"/>
                        <a:pt x="69" y="98"/>
                      </a:cubicBezTo>
                      <a:lnTo>
                        <a:pt x="101"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6" name="Freeform 35"/>
                <p:cNvSpPr>
                  <a:spLocks/>
                </p:cNvSpPr>
                <p:nvPr/>
              </p:nvSpPr>
              <p:spPr bwMode="auto">
                <a:xfrm>
                  <a:off x="1550988" y="2222500"/>
                  <a:ext cx="320675" cy="301625"/>
                </a:xfrm>
                <a:custGeom>
                  <a:avLst/>
                  <a:gdLst>
                    <a:gd name="T0" fmla="*/ 107 w 116"/>
                    <a:gd name="T1" fmla="*/ 18 h 109"/>
                    <a:gd name="T2" fmla="*/ 106 w 116"/>
                    <a:gd name="T3" fmla="*/ 19 h 109"/>
                    <a:gd name="T4" fmla="*/ 106 w 116"/>
                    <a:gd name="T5" fmla="*/ 19 h 109"/>
                    <a:gd name="T6" fmla="*/ 89 w 116"/>
                    <a:gd name="T7" fmla="*/ 34 h 109"/>
                    <a:gd name="T8" fmla="*/ 90 w 116"/>
                    <a:gd name="T9" fmla="*/ 35 h 109"/>
                    <a:gd name="T10" fmla="*/ 90 w 116"/>
                    <a:gd name="T11" fmla="*/ 36 h 109"/>
                    <a:gd name="T12" fmla="*/ 86 w 116"/>
                    <a:gd name="T13" fmla="*/ 49 h 109"/>
                    <a:gd name="T14" fmla="*/ 71 w 116"/>
                    <a:gd name="T15" fmla="*/ 64 h 109"/>
                    <a:gd name="T16" fmla="*/ 70 w 116"/>
                    <a:gd name="T17" fmla="*/ 64 h 109"/>
                    <a:gd name="T18" fmla="*/ 53 w 116"/>
                    <a:gd name="T19" fmla="*/ 81 h 109"/>
                    <a:gd name="T20" fmla="*/ 42 w 116"/>
                    <a:gd name="T21" fmla="*/ 86 h 109"/>
                    <a:gd name="T22" fmla="*/ 31 w 116"/>
                    <a:gd name="T23" fmla="*/ 81 h 109"/>
                    <a:gd name="T24" fmla="*/ 31 w 116"/>
                    <a:gd name="T25" fmla="*/ 60 h 109"/>
                    <a:gd name="T26" fmla="*/ 52 w 116"/>
                    <a:gd name="T27" fmla="*/ 39 h 109"/>
                    <a:gd name="T28" fmla="*/ 65 w 116"/>
                    <a:gd name="T29" fmla="*/ 5 h 109"/>
                    <a:gd name="T30" fmla="*/ 71 w 116"/>
                    <a:gd name="T31" fmla="*/ 0 h 109"/>
                    <a:gd name="T32" fmla="*/ 48 w 116"/>
                    <a:gd name="T33" fmla="*/ 11 h 109"/>
                    <a:gd name="T34" fmla="*/ 15 w 116"/>
                    <a:gd name="T35" fmla="*/ 44 h 109"/>
                    <a:gd name="T36" fmla="*/ 15 w 116"/>
                    <a:gd name="T37" fmla="*/ 98 h 109"/>
                    <a:gd name="T38" fmla="*/ 42 w 116"/>
                    <a:gd name="T39" fmla="*/ 109 h 109"/>
                    <a:gd name="T40" fmla="*/ 69 w 116"/>
                    <a:gd name="T41" fmla="*/ 98 h 109"/>
                    <a:gd name="T42" fmla="*/ 102 w 116"/>
                    <a:gd name="T43" fmla="*/ 65 h 109"/>
                    <a:gd name="T44" fmla="*/ 107 w 116"/>
                    <a:gd name="T45"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109">
                      <a:moveTo>
                        <a:pt x="107" y="18"/>
                      </a:moveTo>
                      <a:cubicBezTo>
                        <a:pt x="106" y="19"/>
                        <a:pt x="106" y="19"/>
                        <a:pt x="106" y="19"/>
                      </a:cubicBezTo>
                      <a:cubicBezTo>
                        <a:pt x="106" y="19"/>
                        <a:pt x="106" y="19"/>
                        <a:pt x="106" y="19"/>
                      </a:cubicBezTo>
                      <a:cubicBezTo>
                        <a:pt x="89" y="34"/>
                        <a:pt x="89" y="34"/>
                        <a:pt x="89" y="34"/>
                      </a:cubicBezTo>
                      <a:cubicBezTo>
                        <a:pt x="90" y="34"/>
                        <a:pt x="90" y="34"/>
                        <a:pt x="90" y="35"/>
                      </a:cubicBezTo>
                      <a:cubicBezTo>
                        <a:pt x="90" y="35"/>
                        <a:pt x="90" y="35"/>
                        <a:pt x="90" y="36"/>
                      </a:cubicBezTo>
                      <a:cubicBezTo>
                        <a:pt x="91" y="40"/>
                        <a:pt x="89" y="45"/>
                        <a:pt x="86" y="49"/>
                      </a:cubicBezTo>
                      <a:cubicBezTo>
                        <a:pt x="71" y="64"/>
                        <a:pt x="71" y="64"/>
                        <a:pt x="71" y="64"/>
                      </a:cubicBezTo>
                      <a:cubicBezTo>
                        <a:pt x="71" y="64"/>
                        <a:pt x="71" y="64"/>
                        <a:pt x="70" y="64"/>
                      </a:cubicBezTo>
                      <a:cubicBezTo>
                        <a:pt x="53" y="81"/>
                        <a:pt x="53" y="81"/>
                        <a:pt x="53" y="81"/>
                      </a:cubicBezTo>
                      <a:cubicBezTo>
                        <a:pt x="50" y="84"/>
                        <a:pt x="46" y="86"/>
                        <a:pt x="42" y="86"/>
                      </a:cubicBezTo>
                      <a:cubicBezTo>
                        <a:pt x="38" y="86"/>
                        <a:pt x="34" y="84"/>
                        <a:pt x="31" y="81"/>
                      </a:cubicBezTo>
                      <a:cubicBezTo>
                        <a:pt x="25" y="75"/>
                        <a:pt x="25" y="66"/>
                        <a:pt x="31" y="60"/>
                      </a:cubicBezTo>
                      <a:cubicBezTo>
                        <a:pt x="52" y="39"/>
                        <a:pt x="52" y="39"/>
                        <a:pt x="52" y="39"/>
                      </a:cubicBezTo>
                      <a:cubicBezTo>
                        <a:pt x="51" y="27"/>
                        <a:pt x="56" y="15"/>
                        <a:pt x="65" y="5"/>
                      </a:cubicBezTo>
                      <a:cubicBezTo>
                        <a:pt x="71" y="0"/>
                        <a:pt x="71" y="0"/>
                        <a:pt x="71" y="0"/>
                      </a:cubicBezTo>
                      <a:cubicBezTo>
                        <a:pt x="62" y="1"/>
                        <a:pt x="54" y="5"/>
                        <a:pt x="48" y="11"/>
                      </a:cubicBezTo>
                      <a:cubicBezTo>
                        <a:pt x="15" y="44"/>
                        <a:pt x="15" y="44"/>
                        <a:pt x="15" y="44"/>
                      </a:cubicBezTo>
                      <a:cubicBezTo>
                        <a:pt x="0" y="58"/>
                        <a:pt x="0" y="83"/>
                        <a:pt x="15" y="98"/>
                      </a:cubicBezTo>
                      <a:cubicBezTo>
                        <a:pt x="23" y="105"/>
                        <a:pt x="32" y="109"/>
                        <a:pt x="42" y="109"/>
                      </a:cubicBezTo>
                      <a:cubicBezTo>
                        <a:pt x="52" y="109"/>
                        <a:pt x="62" y="105"/>
                        <a:pt x="69" y="98"/>
                      </a:cubicBezTo>
                      <a:cubicBezTo>
                        <a:pt x="102" y="65"/>
                        <a:pt x="102" y="65"/>
                        <a:pt x="102" y="65"/>
                      </a:cubicBezTo>
                      <a:cubicBezTo>
                        <a:pt x="115" y="52"/>
                        <a:pt x="116" y="33"/>
                        <a:pt x="107"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grpSp>
      <p:grpSp>
        <p:nvGrpSpPr>
          <p:cNvPr id="12" name="Group 11"/>
          <p:cNvGrpSpPr/>
          <p:nvPr/>
        </p:nvGrpSpPr>
        <p:grpSpPr>
          <a:xfrm>
            <a:off x="3963486" y="1879200"/>
            <a:ext cx="1220202" cy="1220199"/>
            <a:chOff x="3963486" y="1687513"/>
            <a:chExt cx="1220202" cy="1220199"/>
          </a:xfrm>
        </p:grpSpPr>
        <p:sp>
          <p:nvSpPr>
            <p:cNvPr id="28" name="Oval 27"/>
            <p:cNvSpPr/>
            <p:nvPr/>
          </p:nvSpPr>
          <p:spPr>
            <a:xfrm>
              <a:off x="3963486" y="168751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Freeform 13"/>
            <p:cNvSpPr>
              <a:spLocks noEditPoints="1"/>
            </p:cNvSpPr>
            <p:nvPr/>
          </p:nvSpPr>
          <p:spPr bwMode="auto">
            <a:xfrm>
              <a:off x="4211472" y="1907484"/>
              <a:ext cx="724230" cy="780256"/>
            </a:xfrm>
            <a:custGeom>
              <a:avLst/>
              <a:gdLst>
                <a:gd name="T0" fmla="*/ 371 w 372"/>
                <a:gd name="T1" fmla="*/ 228 h 401"/>
                <a:gd name="T2" fmla="*/ 371 w 372"/>
                <a:gd name="T3" fmla="*/ 225 h 401"/>
                <a:gd name="T4" fmla="*/ 369 w 372"/>
                <a:gd name="T5" fmla="*/ 223 h 401"/>
                <a:gd name="T6" fmla="*/ 368 w 372"/>
                <a:gd name="T7" fmla="*/ 221 h 401"/>
                <a:gd name="T8" fmla="*/ 366 w 372"/>
                <a:gd name="T9" fmla="*/ 220 h 401"/>
                <a:gd name="T10" fmla="*/ 351 w 372"/>
                <a:gd name="T11" fmla="*/ 126 h 401"/>
                <a:gd name="T12" fmla="*/ 351 w 372"/>
                <a:gd name="T13" fmla="*/ 122 h 401"/>
                <a:gd name="T14" fmla="*/ 349 w 372"/>
                <a:gd name="T15" fmla="*/ 119 h 401"/>
                <a:gd name="T16" fmla="*/ 346 w 372"/>
                <a:gd name="T17" fmla="*/ 116 h 401"/>
                <a:gd name="T18" fmla="*/ 272 w 372"/>
                <a:gd name="T19" fmla="*/ 54 h 401"/>
                <a:gd name="T20" fmla="*/ 271 w 372"/>
                <a:gd name="T21" fmla="*/ 51 h 401"/>
                <a:gd name="T22" fmla="*/ 270 w 372"/>
                <a:gd name="T23" fmla="*/ 49 h 401"/>
                <a:gd name="T24" fmla="*/ 269 w 372"/>
                <a:gd name="T25" fmla="*/ 47 h 401"/>
                <a:gd name="T26" fmla="*/ 267 w 372"/>
                <a:gd name="T27" fmla="*/ 45 h 401"/>
                <a:gd name="T28" fmla="*/ 265 w 372"/>
                <a:gd name="T29" fmla="*/ 44 h 401"/>
                <a:gd name="T30" fmla="*/ 107 w 372"/>
                <a:gd name="T31" fmla="*/ 44 h 401"/>
                <a:gd name="T32" fmla="*/ 105 w 372"/>
                <a:gd name="T33" fmla="*/ 45 h 401"/>
                <a:gd name="T34" fmla="*/ 103 w 372"/>
                <a:gd name="T35" fmla="*/ 47 h 401"/>
                <a:gd name="T36" fmla="*/ 102 w 372"/>
                <a:gd name="T37" fmla="*/ 49 h 401"/>
                <a:gd name="T38" fmla="*/ 101 w 372"/>
                <a:gd name="T39" fmla="*/ 51 h 401"/>
                <a:gd name="T40" fmla="*/ 100 w 372"/>
                <a:gd name="T41" fmla="*/ 54 h 401"/>
                <a:gd name="T42" fmla="*/ 100 w 372"/>
                <a:gd name="T43" fmla="*/ 73 h 401"/>
                <a:gd name="T44" fmla="*/ 25 w 372"/>
                <a:gd name="T45" fmla="*/ 117 h 401"/>
                <a:gd name="T46" fmla="*/ 22 w 372"/>
                <a:gd name="T47" fmla="*/ 120 h 401"/>
                <a:gd name="T48" fmla="*/ 21 w 372"/>
                <a:gd name="T49" fmla="*/ 123 h 401"/>
                <a:gd name="T50" fmla="*/ 21 w 372"/>
                <a:gd name="T51" fmla="*/ 211 h 401"/>
                <a:gd name="T52" fmla="*/ 5 w 372"/>
                <a:gd name="T53" fmla="*/ 220 h 401"/>
                <a:gd name="T54" fmla="*/ 4 w 372"/>
                <a:gd name="T55" fmla="*/ 222 h 401"/>
                <a:gd name="T56" fmla="*/ 2 w 372"/>
                <a:gd name="T57" fmla="*/ 224 h 401"/>
                <a:gd name="T58" fmla="*/ 1 w 372"/>
                <a:gd name="T59" fmla="*/ 226 h 401"/>
                <a:gd name="T60" fmla="*/ 0 w 372"/>
                <a:gd name="T61" fmla="*/ 229 h 401"/>
                <a:gd name="T62" fmla="*/ 0 w 372"/>
                <a:gd name="T63" fmla="*/ 230 h 401"/>
                <a:gd name="T64" fmla="*/ 92 w 372"/>
                <a:gd name="T65" fmla="*/ 367 h 401"/>
                <a:gd name="T66" fmla="*/ 264 w 372"/>
                <a:gd name="T67" fmla="*/ 358 h 401"/>
                <a:gd name="T68" fmla="*/ 372 w 372"/>
                <a:gd name="T69" fmla="*/ 314 h 401"/>
                <a:gd name="T70" fmla="*/ 286 w 372"/>
                <a:gd name="T71" fmla="*/ 204 h 401"/>
                <a:gd name="T72" fmla="*/ 226 w 372"/>
                <a:gd name="T73" fmla="*/ 253 h 401"/>
                <a:gd name="T74" fmla="*/ 199 w 372"/>
                <a:gd name="T75" fmla="*/ 104 h 401"/>
                <a:gd name="T76" fmla="*/ 233 w 372"/>
                <a:gd name="T77" fmla="*/ 55 h 401"/>
                <a:gd name="T78" fmla="*/ 146 w 372"/>
                <a:gd name="T79" fmla="*/ 253 h 401"/>
                <a:gd name="T80" fmla="*/ 133 w 372"/>
                <a:gd name="T81" fmla="*/ 230 h 401"/>
                <a:gd name="T82" fmla="*/ 26 w 372"/>
                <a:gd name="T83" fmla="*/ 253 h 401"/>
                <a:gd name="T84" fmla="*/ 172 w 372"/>
                <a:gd name="T85" fmla="*/ 230 h 401"/>
                <a:gd name="T86" fmla="*/ 171 w 372"/>
                <a:gd name="T87" fmla="*/ 227 h 401"/>
                <a:gd name="T88" fmla="*/ 170 w 372"/>
                <a:gd name="T89" fmla="*/ 225 h 401"/>
                <a:gd name="T90" fmla="*/ 169 w 372"/>
                <a:gd name="T91" fmla="*/ 223 h 401"/>
                <a:gd name="T92" fmla="*/ 167 w 372"/>
                <a:gd name="T93" fmla="*/ 221 h 401"/>
                <a:gd name="T94" fmla="*/ 165 w 372"/>
                <a:gd name="T95" fmla="*/ 219 h 401"/>
                <a:gd name="T96" fmla="*/ 46 w 372"/>
                <a:gd name="T97" fmla="*/ 133 h 401"/>
                <a:gd name="T98" fmla="*/ 192 w 372"/>
                <a:gd name="T99" fmla="*/ 191 h 401"/>
                <a:gd name="T100" fmla="*/ 326 w 372"/>
                <a:gd name="T101" fmla="*/ 197 h 401"/>
                <a:gd name="T102" fmla="*/ 207 w 372"/>
                <a:gd name="T103" fmla="*/ 220 h 401"/>
                <a:gd name="T104" fmla="*/ 204 w 372"/>
                <a:gd name="T105" fmla="*/ 221 h 401"/>
                <a:gd name="T106" fmla="*/ 203 w 372"/>
                <a:gd name="T107" fmla="*/ 223 h 401"/>
                <a:gd name="T108" fmla="*/ 202 w 372"/>
                <a:gd name="T109" fmla="*/ 225 h 401"/>
                <a:gd name="T110" fmla="*/ 201 w 372"/>
                <a:gd name="T111" fmla="*/ 228 h 401"/>
                <a:gd name="T112" fmla="*/ 200 w 372"/>
                <a:gd name="T113" fmla="*/ 230 h 401"/>
                <a:gd name="T114" fmla="*/ 239 w 372"/>
                <a:gd name="T115" fmla="*/ 344 h 401"/>
                <a:gd name="T116" fmla="*/ 299 w 372"/>
                <a:gd name="T117" fmla="*/ 33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2" h="401">
                  <a:moveTo>
                    <a:pt x="372" y="230"/>
                  </a:moveTo>
                  <a:cubicBezTo>
                    <a:pt x="372" y="230"/>
                    <a:pt x="372" y="230"/>
                    <a:pt x="372" y="229"/>
                  </a:cubicBezTo>
                  <a:cubicBezTo>
                    <a:pt x="372" y="229"/>
                    <a:pt x="372" y="229"/>
                    <a:pt x="372" y="229"/>
                  </a:cubicBezTo>
                  <a:cubicBezTo>
                    <a:pt x="372" y="229"/>
                    <a:pt x="372" y="229"/>
                    <a:pt x="372" y="229"/>
                  </a:cubicBezTo>
                  <a:cubicBezTo>
                    <a:pt x="372" y="228"/>
                    <a:pt x="372" y="228"/>
                    <a:pt x="372" y="228"/>
                  </a:cubicBezTo>
                  <a:cubicBezTo>
                    <a:pt x="372" y="228"/>
                    <a:pt x="372" y="228"/>
                    <a:pt x="371" y="228"/>
                  </a:cubicBezTo>
                  <a:cubicBezTo>
                    <a:pt x="371" y="228"/>
                    <a:pt x="371" y="227"/>
                    <a:pt x="371" y="227"/>
                  </a:cubicBezTo>
                  <a:cubicBezTo>
                    <a:pt x="371" y="227"/>
                    <a:pt x="371" y="227"/>
                    <a:pt x="371" y="227"/>
                  </a:cubicBezTo>
                  <a:cubicBezTo>
                    <a:pt x="371" y="227"/>
                    <a:pt x="371" y="227"/>
                    <a:pt x="371" y="226"/>
                  </a:cubicBezTo>
                  <a:cubicBezTo>
                    <a:pt x="371" y="226"/>
                    <a:pt x="371" y="226"/>
                    <a:pt x="371" y="226"/>
                  </a:cubicBezTo>
                  <a:cubicBezTo>
                    <a:pt x="371" y="226"/>
                    <a:pt x="371" y="226"/>
                    <a:pt x="371" y="226"/>
                  </a:cubicBezTo>
                  <a:cubicBezTo>
                    <a:pt x="371" y="225"/>
                    <a:pt x="371" y="225"/>
                    <a:pt x="371" y="225"/>
                  </a:cubicBezTo>
                  <a:cubicBezTo>
                    <a:pt x="371" y="225"/>
                    <a:pt x="371" y="225"/>
                    <a:pt x="370" y="225"/>
                  </a:cubicBezTo>
                  <a:cubicBezTo>
                    <a:pt x="370" y="225"/>
                    <a:pt x="370" y="225"/>
                    <a:pt x="370" y="224"/>
                  </a:cubicBezTo>
                  <a:cubicBezTo>
                    <a:pt x="370" y="224"/>
                    <a:pt x="370" y="224"/>
                    <a:pt x="370" y="224"/>
                  </a:cubicBezTo>
                  <a:cubicBezTo>
                    <a:pt x="370" y="224"/>
                    <a:pt x="370" y="224"/>
                    <a:pt x="370" y="224"/>
                  </a:cubicBezTo>
                  <a:cubicBezTo>
                    <a:pt x="370" y="224"/>
                    <a:pt x="370" y="224"/>
                    <a:pt x="370" y="223"/>
                  </a:cubicBezTo>
                  <a:cubicBezTo>
                    <a:pt x="370" y="223"/>
                    <a:pt x="370" y="223"/>
                    <a:pt x="369" y="223"/>
                  </a:cubicBezTo>
                  <a:cubicBezTo>
                    <a:pt x="369" y="223"/>
                    <a:pt x="369" y="223"/>
                    <a:pt x="369" y="223"/>
                  </a:cubicBezTo>
                  <a:cubicBezTo>
                    <a:pt x="369" y="223"/>
                    <a:pt x="369" y="223"/>
                    <a:pt x="369" y="222"/>
                  </a:cubicBezTo>
                  <a:cubicBezTo>
                    <a:pt x="369" y="222"/>
                    <a:pt x="369" y="222"/>
                    <a:pt x="369" y="222"/>
                  </a:cubicBezTo>
                  <a:cubicBezTo>
                    <a:pt x="369" y="222"/>
                    <a:pt x="368" y="222"/>
                    <a:pt x="368" y="222"/>
                  </a:cubicBezTo>
                  <a:cubicBezTo>
                    <a:pt x="368" y="222"/>
                    <a:pt x="368" y="222"/>
                    <a:pt x="368" y="221"/>
                  </a:cubicBezTo>
                  <a:cubicBezTo>
                    <a:pt x="368" y="221"/>
                    <a:pt x="368" y="221"/>
                    <a:pt x="368" y="221"/>
                  </a:cubicBezTo>
                  <a:cubicBezTo>
                    <a:pt x="368" y="221"/>
                    <a:pt x="368" y="221"/>
                    <a:pt x="367" y="221"/>
                  </a:cubicBezTo>
                  <a:cubicBezTo>
                    <a:pt x="367" y="221"/>
                    <a:pt x="367" y="221"/>
                    <a:pt x="367" y="221"/>
                  </a:cubicBezTo>
                  <a:cubicBezTo>
                    <a:pt x="367" y="221"/>
                    <a:pt x="367" y="220"/>
                    <a:pt x="367" y="220"/>
                  </a:cubicBezTo>
                  <a:cubicBezTo>
                    <a:pt x="367" y="220"/>
                    <a:pt x="367" y="220"/>
                    <a:pt x="366" y="220"/>
                  </a:cubicBezTo>
                  <a:cubicBezTo>
                    <a:pt x="366" y="220"/>
                    <a:pt x="366" y="220"/>
                    <a:pt x="366" y="220"/>
                  </a:cubicBezTo>
                  <a:cubicBezTo>
                    <a:pt x="366" y="220"/>
                    <a:pt x="366" y="220"/>
                    <a:pt x="366" y="220"/>
                  </a:cubicBezTo>
                  <a:cubicBezTo>
                    <a:pt x="366" y="220"/>
                    <a:pt x="366" y="220"/>
                    <a:pt x="365" y="219"/>
                  </a:cubicBezTo>
                  <a:cubicBezTo>
                    <a:pt x="365" y="219"/>
                    <a:pt x="365" y="219"/>
                    <a:pt x="365" y="219"/>
                  </a:cubicBezTo>
                  <a:cubicBezTo>
                    <a:pt x="365" y="219"/>
                    <a:pt x="365" y="219"/>
                    <a:pt x="365" y="219"/>
                  </a:cubicBezTo>
                  <a:cubicBezTo>
                    <a:pt x="351" y="211"/>
                    <a:pt x="351" y="211"/>
                    <a:pt x="351" y="211"/>
                  </a:cubicBezTo>
                  <a:cubicBezTo>
                    <a:pt x="351" y="126"/>
                    <a:pt x="351" y="126"/>
                    <a:pt x="351" y="126"/>
                  </a:cubicBezTo>
                  <a:cubicBezTo>
                    <a:pt x="351" y="126"/>
                    <a:pt x="351" y="126"/>
                    <a:pt x="351" y="126"/>
                  </a:cubicBezTo>
                  <a:cubicBezTo>
                    <a:pt x="351" y="125"/>
                    <a:pt x="351" y="125"/>
                    <a:pt x="351" y="125"/>
                  </a:cubicBezTo>
                  <a:cubicBezTo>
                    <a:pt x="351" y="125"/>
                    <a:pt x="351" y="124"/>
                    <a:pt x="351" y="124"/>
                  </a:cubicBezTo>
                  <a:cubicBezTo>
                    <a:pt x="351" y="124"/>
                    <a:pt x="351" y="124"/>
                    <a:pt x="351" y="124"/>
                  </a:cubicBezTo>
                  <a:cubicBezTo>
                    <a:pt x="351" y="123"/>
                    <a:pt x="351" y="123"/>
                    <a:pt x="351" y="123"/>
                  </a:cubicBezTo>
                  <a:cubicBezTo>
                    <a:pt x="351" y="123"/>
                    <a:pt x="351" y="123"/>
                    <a:pt x="351" y="122"/>
                  </a:cubicBezTo>
                  <a:cubicBezTo>
                    <a:pt x="351" y="122"/>
                    <a:pt x="351" y="122"/>
                    <a:pt x="351" y="122"/>
                  </a:cubicBezTo>
                  <a:cubicBezTo>
                    <a:pt x="351" y="122"/>
                    <a:pt x="350" y="121"/>
                    <a:pt x="350" y="121"/>
                  </a:cubicBezTo>
                  <a:cubicBezTo>
                    <a:pt x="350" y="121"/>
                    <a:pt x="350" y="121"/>
                    <a:pt x="350" y="121"/>
                  </a:cubicBezTo>
                  <a:cubicBezTo>
                    <a:pt x="350" y="121"/>
                    <a:pt x="350" y="120"/>
                    <a:pt x="350" y="120"/>
                  </a:cubicBezTo>
                  <a:cubicBezTo>
                    <a:pt x="350" y="120"/>
                    <a:pt x="350" y="120"/>
                    <a:pt x="350" y="120"/>
                  </a:cubicBezTo>
                  <a:cubicBezTo>
                    <a:pt x="349" y="119"/>
                    <a:pt x="349" y="119"/>
                    <a:pt x="349" y="119"/>
                  </a:cubicBezTo>
                  <a:cubicBezTo>
                    <a:pt x="349" y="119"/>
                    <a:pt x="349" y="119"/>
                    <a:pt x="349" y="119"/>
                  </a:cubicBezTo>
                  <a:cubicBezTo>
                    <a:pt x="349" y="118"/>
                    <a:pt x="349" y="118"/>
                    <a:pt x="349" y="118"/>
                  </a:cubicBezTo>
                  <a:cubicBezTo>
                    <a:pt x="348" y="118"/>
                    <a:pt x="348" y="118"/>
                    <a:pt x="348" y="118"/>
                  </a:cubicBezTo>
                  <a:cubicBezTo>
                    <a:pt x="348" y="117"/>
                    <a:pt x="348" y="117"/>
                    <a:pt x="348" y="117"/>
                  </a:cubicBezTo>
                  <a:cubicBezTo>
                    <a:pt x="348" y="117"/>
                    <a:pt x="347" y="117"/>
                    <a:pt x="347" y="117"/>
                  </a:cubicBezTo>
                  <a:cubicBezTo>
                    <a:pt x="347" y="117"/>
                    <a:pt x="347" y="116"/>
                    <a:pt x="347" y="116"/>
                  </a:cubicBezTo>
                  <a:cubicBezTo>
                    <a:pt x="347" y="116"/>
                    <a:pt x="346" y="116"/>
                    <a:pt x="346" y="116"/>
                  </a:cubicBezTo>
                  <a:cubicBezTo>
                    <a:pt x="346" y="116"/>
                    <a:pt x="346" y="116"/>
                    <a:pt x="346" y="116"/>
                  </a:cubicBezTo>
                  <a:cubicBezTo>
                    <a:pt x="346" y="115"/>
                    <a:pt x="345" y="115"/>
                    <a:pt x="345" y="115"/>
                  </a:cubicBezTo>
                  <a:cubicBezTo>
                    <a:pt x="345" y="115"/>
                    <a:pt x="345" y="115"/>
                    <a:pt x="345" y="115"/>
                  </a:cubicBezTo>
                  <a:cubicBezTo>
                    <a:pt x="272" y="73"/>
                    <a:pt x="272" y="73"/>
                    <a:pt x="272" y="73"/>
                  </a:cubicBezTo>
                  <a:cubicBezTo>
                    <a:pt x="272" y="55"/>
                    <a:pt x="272" y="55"/>
                    <a:pt x="272" y="55"/>
                  </a:cubicBezTo>
                  <a:cubicBezTo>
                    <a:pt x="272" y="55"/>
                    <a:pt x="272" y="54"/>
                    <a:pt x="272" y="54"/>
                  </a:cubicBezTo>
                  <a:cubicBezTo>
                    <a:pt x="272" y="54"/>
                    <a:pt x="272" y="54"/>
                    <a:pt x="272" y="54"/>
                  </a:cubicBezTo>
                  <a:cubicBezTo>
                    <a:pt x="272" y="54"/>
                    <a:pt x="272" y="53"/>
                    <a:pt x="272" y="53"/>
                  </a:cubicBezTo>
                  <a:cubicBezTo>
                    <a:pt x="272" y="53"/>
                    <a:pt x="272" y="53"/>
                    <a:pt x="272" y="53"/>
                  </a:cubicBezTo>
                  <a:cubicBezTo>
                    <a:pt x="272" y="53"/>
                    <a:pt x="271" y="52"/>
                    <a:pt x="271" y="52"/>
                  </a:cubicBezTo>
                  <a:cubicBezTo>
                    <a:pt x="271" y="52"/>
                    <a:pt x="271" y="52"/>
                    <a:pt x="271" y="52"/>
                  </a:cubicBezTo>
                  <a:cubicBezTo>
                    <a:pt x="271" y="52"/>
                    <a:pt x="271" y="52"/>
                    <a:pt x="271" y="51"/>
                  </a:cubicBezTo>
                  <a:cubicBezTo>
                    <a:pt x="271" y="51"/>
                    <a:pt x="271" y="51"/>
                    <a:pt x="271" y="51"/>
                  </a:cubicBezTo>
                  <a:cubicBezTo>
                    <a:pt x="271" y="51"/>
                    <a:pt x="271" y="51"/>
                    <a:pt x="271" y="51"/>
                  </a:cubicBezTo>
                  <a:cubicBezTo>
                    <a:pt x="271" y="51"/>
                    <a:pt x="271" y="50"/>
                    <a:pt x="271" y="50"/>
                  </a:cubicBezTo>
                  <a:cubicBezTo>
                    <a:pt x="271" y="50"/>
                    <a:pt x="271" y="50"/>
                    <a:pt x="271" y="50"/>
                  </a:cubicBezTo>
                  <a:cubicBezTo>
                    <a:pt x="271" y="50"/>
                    <a:pt x="271" y="50"/>
                    <a:pt x="271" y="50"/>
                  </a:cubicBezTo>
                  <a:cubicBezTo>
                    <a:pt x="270" y="49"/>
                    <a:pt x="270" y="49"/>
                    <a:pt x="270" y="49"/>
                  </a:cubicBezTo>
                  <a:cubicBezTo>
                    <a:pt x="270" y="49"/>
                    <a:pt x="270" y="49"/>
                    <a:pt x="270" y="49"/>
                  </a:cubicBezTo>
                  <a:cubicBezTo>
                    <a:pt x="270" y="49"/>
                    <a:pt x="270" y="49"/>
                    <a:pt x="270" y="48"/>
                  </a:cubicBezTo>
                  <a:cubicBezTo>
                    <a:pt x="270" y="48"/>
                    <a:pt x="270" y="48"/>
                    <a:pt x="270" y="48"/>
                  </a:cubicBezTo>
                  <a:cubicBezTo>
                    <a:pt x="270" y="48"/>
                    <a:pt x="270" y="48"/>
                    <a:pt x="270" y="48"/>
                  </a:cubicBezTo>
                  <a:cubicBezTo>
                    <a:pt x="269" y="48"/>
                    <a:pt x="269" y="48"/>
                    <a:pt x="269" y="47"/>
                  </a:cubicBezTo>
                  <a:cubicBezTo>
                    <a:pt x="269" y="47"/>
                    <a:pt x="269" y="47"/>
                    <a:pt x="269" y="47"/>
                  </a:cubicBezTo>
                  <a:cubicBezTo>
                    <a:pt x="269" y="47"/>
                    <a:pt x="269" y="47"/>
                    <a:pt x="269" y="47"/>
                  </a:cubicBezTo>
                  <a:cubicBezTo>
                    <a:pt x="269" y="47"/>
                    <a:pt x="269" y="47"/>
                    <a:pt x="269" y="46"/>
                  </a:cubicBezTo>
                  <a:cubicBezTo>
                    <a:pt x="268" y="46"/>
                    <a:pt x="268" y="46"/>
                    <a:pt x="268" y="46"/>
                  </a:cubicBezTo>
                  <a:cubicBezTo>
                    <a:pt x="268" y="46"/>
                    <a:pt x="268" y="46"/>
                    <a:pt x="268" y="46"/>
                  </a:cubicBezTo>
                  <a:cubicBezTo>
                    <a:pt x="268" y="46"/>
                    <a:pt x="268" y="46"/>
                    <a:pt x="268" y="46"/>
                  </a:cubicBezTo>
                  <a:cubicBezTo>
                    <a:pt x="268" y="45"/>
                    <a:pt x="267" y="45"/>
                    <a:pt x="267" y="45"/>
                  </a:cubicBezTo>
                  <a:cubicBezTo>
                    <a:pt x="267" y="45"/>
                    <a:pt x="267" y="45"/>
                    <a:pt x="267" y="45"/>
                  </a:cubicBezTo>
                  <a:cubicBezTo>
                    <a:pt x="267" y="45"/>
                    <a:pt x="267" y="45"/>
                    <a:pt x="267" y="45"/>
                  </a:cubicBezTo>
                  <a:cubicBezTo>
                    <a:pt x="267" y="45"/>
                    <a:pt x="266" y="45"/>
                    <a:pt x="266" y="44"/>
                  </a:cubicBezTo>
                  <a:cubicBezTo>
                    <a:pt x="266" y="44"/>
                    <a:pt x="266" y="44"/>
                    <a:pt x="266" y="44"/>
                  </a:cubicBezTo>
                  <a:cubicBezTo>
                    <a:pt x="266" y="44"/>
                    <a:pt x="266" y="44"/>
                    <a:pt x="266" y="44"/>
                  </a:cubicBezTo>
                  <a:cubicBezTo>
                    <a:pt x="266" y="44"/>
                    <a:pt x="265" y="44"/>
                    <a:pt x="265" y="44"/>
                  </a:cubicBezTo>
                  <a:cubicBezTo>
                    <a:pt x="265" y="44"/>
                    <a:pt x="265" y="44"/>
                    <a:pt x="265" y="44"/>
                  </a:cubicBezTo>
                  <a:cubicBezTo>
                    <a:pt x="265" y="44"/>
                    <a:pt x="265" y="44"/>
                    <a:pt x="265" y="44"/>
                  </a:cubicBezTo>
                  <a:cubicBezTo>
                    <a:pt x="192" y="2"/>
                    <a:pt x="192" y="2"/>
                    <a:pt x="192" y="2"/>
                  </a:cubicBezTo>
                  <a:cubicBezTo>
                    <a:pt x="188" y="0"/>
                    <a:pt x="184" y="0"/>
                    <a:pt x="180" y="2"/>
                  </a:cubicBezTo>
                  <a:cubicBezTo>
                    <a:pt x="107" y="44"/>
                    <a:pt x="107" y="44"/>
                    <a:pt x="107" y="44"/>
                  </a:cubicBezTo>
                  <a:cubicBezTo>
                    <a:pt x="107" y="44"/>
                    <a:pt x="107" y="44"/>
                    <a:pt x="107" y="44"/>
                  </a:cubicBezTo>
                  <a:cubicBezTo>
                    <a:pt x="107" y="44"/>
                    <a:pt x="107" y="44"/>
                    <a:pt x="107" y="44"/>
                  </a:cubicBezTo>
                  <a:cubicBezTo>
                    <a:pt x="107" y="44"/>
                    <a:pt x="106" y="44"/>
                    <a:pt x="106" y="44"/>
                  </a:cubicBezTo>
                  <a:cubicBezTo>
                    <a:pt x="106" y="44"/>
                    <a:pt x="106" y="44"/>
                    <a:pt x="106" y="44"/>
                  </a:cubicBezTo>
                  <a:cubicBezTo>
                    <a:pt x="106" y="44"/>
                    <a:pt x="106" y="44"/>
                    <a:pt x="106" y="44"/>
                  </a:cubicBezTo>
                  <a:cubicBezTo>
                    <a:pt x="106" y="44"/>
                    <a:pt x="105" y="45"/>
                    <a:pt x="105" y="45"/>
                  </a:cubicBezTo>
                  <a:cubicBezTo>
                    <a:pt x="105" y="45"/>
                    <a:pt x="105" y="45"/>
                    <a:pt x="105" y="45"/>
                  </a:cubicBezTo>
                  <a:cubicBezTo>
                    <a:pt x="105" y="45"/>
                    <a:pt x="105" y="45"/>
                    <a:pt x="105" y="45"/>
                  </a:cubicBezTo>
                  <a:cubicBezTo>
                    <a:pt x="105" y="45"/>
                    <a:pt x="104" y="45"/>
                    <a:pt x="104" y="45"/>
                  </a:cubicBezTo>
                  <a:cubicBezTo>
                    <a:pt x="104" y="46"/>
                    <a:pt x="104" y="46"/>
                    <a:pt x="104" y="46"/>
                  </a:cubicBezTo>
                  <a:cubicBezTo>
                    <a:pt x="104" y="46"/>
                    <a:pt x="104" y="46"/>
                    <a:pt x="104" y="46"/>
                  </a:cubicBezTo>
                  <a:cubicBezTo>
                    <a:pt x="104" y="46"/>
                    <a:pt x="104" y="46"/>
                    <a:pt x="103" y="46"/>
                  </a:cubicBezTo>
                  <a:cubicBezTo>
                    <a:pt x="103" y="46"/>
                    <a:pt x="103" y="47"/>
                    <a:pt x="103" y="47"/>
                  </a:cubicBezTo>
                  <a:cubicBezTo>
                    <a:pt x="103" y="47"/>
                    <a:pt x="103" y="47"/>
                    <a:pt x="103" y="47"/>
                  </a:cubicBezTo>
                  <a:cubicBezTo>
                    <a:pt x="103" y="47"/>
                    <a:pt x="103" y="47"/>
                    <a:pt x="103" y="47"/>
                  </a:cubicBezTo>
                  <a:cubicBezTo>
                    <a:pt x="103" y="47"/>
                    <a:pt x="103" y="48"/>
                    <a:pt x="102" y="48"/>
                  </a:cubicBezTo>
                  <a:cubicBezTo>
                    <a:pt x="102" y="48"/>
                    <a:pt x="102" y="48"/>
                    <a:pt x="102" y="48"/>
                  </a:cubicBezTo>
                  <a:cubicBezTo>
                    <a:pt x="102" y="48"/>
                    <a:pt x="102" y="48"/>
                    <a:pt x="102" y="48"/>
                  </a:cubicBezTo>
                  <a:cubicBezTo>
                    <a:pt x="102" y="49"/>
                    <a:pt x="102" y="49"/>
                    <a:pt x="102" y="49"/>
                  </a:cubicBezTo>
                  <a:cubicBezTo>
                    <a:pt x="102" y="49"/>
                    <a:pt x="102" y="49"/>
                    <a:pt x="102" y="49"/>
                  </a:cubicBezTo>
                  <a:cubicBezTo>
                    <a:pt x="102" y="49"/>
                    <a:pt x="102" y="49"/>
                    <a:pt x="101" y="50"/>
                  </a:cubicBezTo>
                  <a:cubicBezTo>
                    <a:pt x="101" y="50"/>
                    <a:pt x="101" y="50"/>
                    <a:pt x="101" y="50"/>
                  </a:cubicBezTo>
                  <a:cubicBezTo>
                    <a:pt x="101" y="50"/>
                    <a:pt x="101" y="50"/>
                    <a:pt x="101" y="50"/>
                  </a:cubicBezTo>
                  <a:cubicBezTo>
                    <a:pt x="101" y="50"/>
                    <a:pt x="101" y="51"/>
                    <a:pt x="101" y="51"/>
                  </a:cubicBezTo>
                  <a:cubicBezTo>
                    <a:pt x="101" y="51"/>
                    <a:pt x="101" y="51"/>
                    <a:pt x="101" y="51"/>
                  </a:cubicBezTo>
                  <a:cubicBezTo>
                    <a:pt x="101" y="51"/>
                    <a:pt x="101" y="51"/>
                    <a:pt x="101" y="51"/>
                  </a:cubicBezTo>
                  <a:cubicBezTo>
                    <a:pt x="101" y="52"/>
                    <a:pt x="101" y="52"/>
                    <a:pt x="101" y="52"/>
                  </a:cubicBezTo>
                  <a:cubicBezTo>
                    <a:pt x="101" y="52"/>
                    <a:pt x="101" y="52"/>
                    <a:pt x="101" y="52"/>
                  </a:cubicBezTo>
                  <a:cubicBezTo>
                    <a:pt x="101" y="52"/>
                    <a:pt x="101" y="53"/>
                    <a:pt x="100" y="53"/>
                  </a:cubicBezTo>
                  <a:cubicBezTo>
                    <a:pt x="100" y="53"/>
                    <a:pt x="100" y="53"/>
                    <a:pt x="100" y="53"/>
                  </a:cubicBezTo>
                  <a:cubicBezTo>
                    <a:pt x="100" y="53"/>
                    <a:pt x="100" y="53"/>
                    <a:pt x="100" y="54"/>
                  </a:cubicBezTo>
                  <a:cubicBezTo>
                    <a:pt x="100" y="54"/>
                    <a:pt x="100" y="54"/>
                    <a:pt x="100" y="54"/>
                  </a:cubicBezTo>
                  <a:cubicBezTo>
                    <a:pt x="100" y="54"/>
                    <a:pt x="100" y="54"/>
                    <a:pt x="100" y="55"/>
                  </a:cubicBezTo>
                  <a:cubicBezTo>
                    <a:pt x="100" y="55"/>
                    <a:pt x="100" y="55"/>
                    <a:pt x="100" y="55"/>
                  </a:cubicBezTo>
                  <a:cubicBezTo>
                    <a:pt x="100" y="55"/>
                    <a:pt x="100" y="55"/>
                    <a:pt x="100" y="55"/>
                  </a:cubicBezTo>
                  <a:cubicBezTo>
                    <a:pt x="100" y="55"/>
                    <a:pt x="100" y="55"/>
                    <a:pt x="100" y="55"/>
                  </a:cubicBezTo>
                  <a:cubicBezTo>
                    <a:pt x="100" y="73"/>
                    <a:pt x="100" y="73"/>
                    <a:pt x="100" y="73"/>
                  </a:cubicBezTo>
                  <a:cubicBezTo>
                    <a:pt x="27" y="115"/>
                    <a:pt x="27" y="115"/>
                    <a:pt x="27" y="115"/>
                  </a:cubicBezTo>
                  <a:cubicBezTo>
                    <a:pt x="27" y="115"/>
                    <a:pt x="27" y="115"/>
                    <a:pt x="27" y="115"/>
                  </a:cubicBezTo>
                  <a:cubicBezTo>
                    <a:pt x="27" y="115"/>
                    <a:pt x="26" y="115"/>
                    <a:pt x="26" y="115"/>
                  </a:cubicBezTo>
                  <a:cubicBezTo>
                    <a:pt x="26" y="116"/>
                    <a:pt x="26" y="116"/>
                    <a:pt x="26" y="116"/>
                  </a:cubicBezTo>
                  <a:cubicBezTo>
                    <a:pt x="26" y="116"/>
                    <a:pt x="25" y="116"/>
                    <a:pt x="25" y="116"/>
                  </a:cubicBezTo>
                  <a:cubicBezTo>
                    <a:pt x="25" y="116"/>
                    <a:pt x="25" y="117"/>
                    <a:pt x="25" y="117"/>
                  </a:cubicBezTo>
                  <a:cubicBezTo>
                    <a:pt x="25" y="117"/>
                    <a:pt x="24" y="117"/>
                    <a:pt x="24" y="117"/>
                  </a:cubicBezTo>
                  <a:cubicBezTo>
                    <a:pt x="24" y="117"/>
                    <a:pt x="24" y="117"/>
                    <a:pt x="24" y="118"/>
                  </a:cubicBezTo>
                  <a:cubicBezTo>
                    <a:pt x="24" y="118"/>
                    <a:pt x="24" y="118"/>
                    <a:pt x="23" y="118"/>
                  </a:cubicBezTo>
                  <a:cubicBezTo>
                    <a:pt x="23" y="118"/>
                    <a:pt x="23" y="118"/>
                    <a:pt x="23" y="119"/>
                  </a:cubicBezTo>
                  <a:cubicBezTo>
                    <a:pt x="23" y="119"/>
                    <a:pt x="23" y="119"/>
                    <a:pt x="23" y="119"/>
                  </a:cubicBezTo>
                  <a:cubicBezTo>
                    <a:pt x="23" y="119"/>
                    <a:pt x="23" y="119"/>
                    <a:pt x="22" y="120"/>
                  </a:cubicBezTo>
                  <a:cubicBezTo>
                    <a:pt x="22" y="120"/>
                    <a:pt x="22" y="120"/>
                    <a:pt x="22" y="120"/>
                  </a:cubicBezTo>
                  <a:cubicBezTo>
                    <a:pt x="22" y="120"/>
                    <a:pt x="22" y="120"/>
                    <a:pt x="22" y="121"/>
                  </a:cubicBezTo>
                  <a:cubicBezTo>
                    <a:pt x="22" y="121"/>
                    <a:pt x="22" y="121"/>
                    <a:pt x="22" y="121"/>
                  </a:cubicBezTo>
                  <a:cubicBezTo>
                    <a:pt x="22" y="121"/>
                    <a:pt x="21" y="122"/>
                    <a:pt x="21" y="122"/>
                  </a:cubicBezTo>
                  <a:cubicBezTo>
                    <a:pt x="21" y="122"/>
                    <a:pt x="21" y="122"/>
                    <a:pt x="21" y="122"/>
                  </a:cubicBezTo>
                  <a:cubicBezTo>
                    <a:pt x="21" y="123"/>
                    <a:pt x="21" y="123"/>
                    <a:pt x="21" y="123"/>
                  </a:cubicBezTo>
                  <a:cubicBezTo>
                    <a:pt x="21" y="123"/>
                    <a:pt x="21" y="123"/>
                    <a:pt x="21" y="124"/>
                  </a:cubicBezTo>
                  <a:cubicBezTo>
                    <a:pt x="21" y="124"/>
                    <a:pt x="21" y="124"/>
                    <a:pt x="21" y="124"/>
                  </a:cubicBezTo>
                  <a:cubicBezTo>
                    <a:pt x="21" y="124"/>
                    <a:pt x="21" y="125"/>
                    <a:pt x="21" y="125"/>
                  </a:cubicBezTo>
                  <a:cubicBezTo>
                    <a:pt x="21" y="125"/>
                    <a:pt x="21" y="125"/>
                    <a:pt x="21" y="126"/>
                  </a:cubicBezTo>
                  <a:cubicBezTo>
                    <a:pt x="21" y="126"/>
                    <a:pt x="21" y="126"/>
                    <a:pt x="21" y="126"/>
                  </a:cubicBezTo>
                  <a:cubicBezTo>
                    <a:pt x="21" y="211"/>
                    <a:pt x="21" y="211"/>
                    <a:pt x="21" y="211"/>
                  </a:cubicBezTo>
                  <a:cubicBezTo>
                    <a:pt x="7" y="219"/>
                    <a:pt x="7" y="219"/>
                    <a:pt x="7" y="219"/>
                  </a:cubicBezTo>
                  <a:cubicBezTo>
                    <a:pt x="7" y="219"/>
                    <a:pt x="7" y="219"/>
                    <a:pt x="7" y="219"/>
                  </a:cubicBezTo>
                  <a:cubicBezTo>
                    <a:pt x="7" y="219"/>
                    <a:pt x="7" y="219"/>
                    <a:pt x="7" y="219"/>
                  </a:cubicBezTo>
                  <a:cubicBezTo>
                    <a:pt x="6" y="219"/>
                    <a:pt x="6" y="220"/>
                    <a:pt x="6" y="220"/>
                  </a:cubicBezTo>
                  <a:cubicBezTo>
                    <a:pt x="6" y="220"/>
                    <a:pt x="6" y="220"/>
                    <a:pt x="6" y="220"/>
                  </a:cubicBezTo>
                  <a:cubicBezTo>
                    <a:pt x="6" y="220"/>
                    <a:pt x="6" y="220"/>
                    <a:pt x="5" y="220"/>
                  </a:cubicBezTo>
                  <a:cubicBezTo>
                    <a:pt x="5" y="220"/>
                    <a:pt x="5" y="220"/>
                    <a:pt x="5" y="220"/>
                  </a:cubicBezTo>
                  <a:cubicBezTo>
                    <a:pt x="5" y="220"/>
                    <a:pt x="5" y="221"/>
                    <a:pt x="5" y="221"/>
                  </a:cubicBezTo>
                  <a:cubicBezTo>
                    <a:pt x="5" y="221"/>
                    <a:pt x="5" y="221"/>
                    <a:pt x="5" y="221"/>
                  </a:cubicBezTo>
                  <a:cubicBezTo>
                    <a:pt x="4" y="221"/>
                    <a:pt x="4" y="221"/>
                    <a:pt x="4" y="221"/>
                  </a:cubicBezTo>
                  <a:cubicBezTo>
                    <a:pt x="4" y="221"/>
                    <a:pt x="4" y="221"/>
                    <a:pt x="4" y="221"/>
                  </a:cubicBezTo>
                  <a:cubicBezTo>
                    <a:pt x="4" y="222"/>
                    <a:pt x="4" y="222"/>
                    <a:pt x="4" y="222"/>
                  </a:cubicBezTo>
                  <a:cubicBezTo>
                    <a:pt x="3" y="222"/>
                    <a:pt x="3" y="222"/>
                    <a:pt x="3" y="222"/>
                  </a:cubicBezTo>
                  <a:cubicBezTo>
                    <a:pt x="3" y="222"/>
                    <a:pt x="3" y="222"/>
                    <a:pt x="3" y="222"/>
                  </a:cubicBezTo>
                  <a:cubicBezTo>
                    <a:pt x="3" y="223"/>
                    <a:pt x="3" y="223"/>
                    <a:pt x="3" y="223"/>
                  </a:cubicBezTo>
                  <a:cubicBezTo>
                    <a:pt x="3" y="223"/>
                    <a:pt x="3" y="223"/>
                    <a:pt x="3" y="223"/>
                  </a:cubicBezTo>
                  <a:cubicBezTo>
                    <a:pt x="2" y="223"/>
                    <a:pt x="2" y="223"/>
                    <a:pt x="2" y="223"/>
                  </a:cubicBezTo>
                  <a:cubicBezTo>
                    <a:pt x="2" y="224"/>
                    <a:pt x="2" y="224"/>
                    <a:pt x="2" y="224"/>
                  </a:cubicBezTo>
                  <a:cubicBezTo>
                    <a:pt x="2" y="224"/>
                    <a:pt x="2" y="224"/>
                    <a:pt x="2" y="224"/>
                  </a:cubicBezTo>
                  <a:cubicBezTo>
                    <a:pt x="2" y="224"/>
                    <a:pt x="2" y="224"/>
                    <a:pt x="2" y="225"/>
                  </a:cubicBezTo>
                  <a:cubicBezTo>
                    <a:pt x="2" y="225"/>
                    <a:pt x="2" y="225"/>
                    <a:pt x="2" y="225"/>
                  </a:cubicBezTo>
                  <a:cubicBezTo>
                    <a:pt x="1" y="225"/>
                    <a:pt x="1" y="225"/>
                    <a:pt x="1" y="225"/>
                  </a:cubicBezTo>
                  <a:cubicBezTo>
                    <a:pt x="1" y="225"/>
                    <a:pt x="1" y="225"/>
                    <a:pt x="1" y="226"/>
                  </a:cubicBezTo>
                  <a:cubicBezTo>
                    <a:pt x="1" y="226"/>
                    <a:pt x="1" y="226"/>
                    <a:pt x="1" y="226"/>
                  </a:cubicBezTo>
                  <a:cubicBezTo>
                    <a:pt x="1" y="226"/>
                    <a:pt x="1" y="226"/>
                    <a:pt x="1" y="226"/>
                  </a:cubicBezTo>
                  <a:cubicBezTo>
                    <a:pt x="1" y="227"/>
                    <a:pt x="1" y="227"/>
                    <a:pt x="1" y="227"/>
                  </a:cubicBezTo>
                  <a:cubicBezTo>
                    <a:pt x="1" y="227"/>
                    <a:pt x="1" y="227"/>
                    <a:pt x="1" y="227"/>
                  </a:cubicBezTo>
                  <a:cubicBezTo>
                    <a:pt x="1" y="227"/>
                    <a:pt x="1" y="228"/>
                    <a:pt x="1" y="228"/>
                  </a:cubicBezTo>
                  <a:cubicBezTo>
                    <a:pt x="0" y="228"/>
                    <a:pt x="0" y="228"/>
                    <a:pt x="0" y="228"/>
                  </a:cubicBezTo>
                  <a:cubicBezTo>
                    <a:pt x="0" y="228"/>
                    <a:pt x="0" y="228"/>
                    <a:pt x="0" y="229"/>
                  </a:cubicBezTo>
                  <a:cubicBezTo>
                    <a:pt x="0" y="229"/>
                    <a:pt x="0" y="229"/>
                    <a:pt x="0" y="229"/>
                  </a:cubicBezTo>
                  <a:cubicBezTo>
                    <a:pt x="0" y="229"/>
                    <a:pt x="0" y="229"/>
                    <a:pt x="0" y="229"/>
                  </a:cubicBezTo>
                  <a:cubicBezTo>
                    <a:pt x="0" y="230"/>
                    <a:pt x="0" y="230"/>
                    <a:pt x="0" y="230"/>
                  </a:cubicBezTo>
                  <a:cubicBezTo>
                    <a:pt x="0" y="230"/>
                    <a:pt x="0" y="230"/>
                    <a:pt x="0" y="230"/>
                  </a:cubicBezTo>
                  <a:cubicBezTo>
                    <a:pt x="0" y="230"/>
                    <a:pt x="0" y="230"/>
                    <a:pt x="0" y="230"/>
                  </a:cubicBezTo>
                  <a:cubicBezTo>
                    <a:pt x="0" y="230"/>
                    <a:pt x="0" y="230"/>
                    <a:pt x="0" y="230"/>
                  </a:cubicBezTo>
                  <a:cubicBezTo>
                    <a:pt x="0" y="230"/>
                    <a:pt x="0" y="230"/>
                    <a:pt x="0" y="230"/>
                  </a:cubicBezTo>
                  <a:cubicBezTo>
                    <a:pt x="0" y="314"/>
                    <a:pt x="0" y="314"/>
                    <a:pt x="0" y="314"/>
                  </a:cubicBezTo>
                  <a:cubicBezTo>
                    <a:pt x="0" y="319"/>
                    <a:pt x="3" y="323"/>
                    <a:pt x="7" y="325"/>
                  </a:cubicBezTo>
                  <a:cubicBezTo>
                    <a:pt x="80" y="367"/>
                    <a:pt x="80" y="367"/>
                    <a:pt x="80" y="367"/>
                  </a:cubicBezTo>
                  <a:cubicBezTo>
                    <a:pt x="81" y="368"/>
                    <a:pt x="84" y="369"/>
                    <a:pt x="86" y="369"/>
                  </a:cubicBezTo>
                  <a:cubicBezTo>
                    <a:pt x="88" y="369"/>
                    <a:pt x="90" y="368"/>
                    <a:pt x="92" y="367"/>
                  </a:cubicBezTo>
                  <a:cubicBezTo>
                    <a:pt x="92" y="367"/>
                    <a:pt x="93" y="367"/>
                    <a:pt x="93" y="367"/>
                  </a:cubicBezTo>
                  <a:cubicBezTo>
                    <a:pt x="107" y="358"/>
                    <a:pt x="107" y="358"/>
                    <a:pt x="107" y="358"/>
                  </a:cubicBezTo>
                  <a:cubicBezTo>
                    <a:pt x="180" y="400"/>
                    <a:pt x="180" y="400"/>
                    <a:pt x="180" y="400"/>
                  </a:cubicBezTo>
                  <a:cubicBezTo>
                    <a:pt x="182" y="401"/>
                    <a:pt x="184" y="401"/>
                    <a:pt x="186" y="401"/>
                  </a:cubicBezTo>
                  <a:cubicBezTo>
                    <a:pt x="189" y="401"/>
                    <a:pt x="191" y="401"/>
                    <a:pt x="193" y="399"/>
                  </a:cubicBezTo>
                  <a:cubicBezTo>
                    <a:pt x="264" y="358"/>
                    <a:pt x="264" y="358"/>
                    <a:pt x="264" y="358"/>
                  </a:cubicBezTo>
                  <a:cubicBezTo>
                    <a:pt x="280" y="367"/>
                    <a:pt x="280" y="367"/>
                    <a:pt x="280" y="367"/>
                  </a:cubicBezTo>
                  <a:cubicBezTo>
                    <a:pt x="282" y="368"/>
                    <a:pt x="284" y="369"/>
                    <a:pt x="286" y="369"/>
                  </a:cubicBezTo>
                  <a:cubicBezTo>
                    <a:pt x="288" y="369"/>
                    <a:pt x="291" y="368"/>
                    <a:pt x="293" y="367"/>
                  </a:cubicBezTo>
                  <a:cubicBezTo>
                    <a:pt x="293" y="367"/>
                    <a:pt x="293" y="367"/>
                    <a:pt x="293" y="367"/>
                  </a:cubicBezTo>
                  <a:cubicBezTo>
                    <a:pt x="365" y="325"/>
                    <a:pt x="365" y="325"/>
                    <a:pt x="365" y="325"/>
                  </a:cubicBezTo>
                  <a:cubicBezTo>
                    <a:pt x="369" y="323"/>
                    <a:pt x="372" y="319"/>
                    <a:pt x="372" y="314"/>
                  </a:cubicBezTo>
                  <a:cubicBezTo>
                    <a:pt x="372" y="231"/>
                    <a:pt x="372" y="231"/>
                    <a:pt x="372" y="231"/>
                  </a:cubicBezTo>
                  <a:cubicBezTo>
                    <a:pt x="372" y="230"/>
                    <a:pt x="372" y="230"/>
                    <a:pt x="372" y="230"/>
                  </a:cubicBezTo>
                  <a:close/>
                  <a:moveTo>
                    <a:pt x="333" y="231"/>
                  </a:moveTo>
                  <a:cubicBezTo>
                    <a:pt x="286" y="257"/>
                    <a:pt x="286" y="257"/>
                    <a:pt x="286" y="257"/>
                  </a:cubicBezTo>
                  <a:cubicBezTo>
                    <a:pt x="239" y="230"/>
                    <a:pt x="239" y="230"/>
                    <a:pt x="239" y="230"/>
                  </a:cubicBezTo>
                  <a:cubicBezTo>
                    <a:pt x="286" y="204"/>
                    <a:pt x="286" y="204"/>
                    <a:pt x="286" y="204"/>
                  </a:cubicBezTo>
                  <a:lnTo>
                    <a:pt x="333" y="231"/>
                  </a:lnTo>
                  <a:close/>
                  <a:moveTo>
                    <a:pt x="226" y="253"/>
                  </a:moveTo>
                  <a:cubicBezTo>
                    <a:pt x="273" y="280"/>
                    <a:pt x="273" y="280"/>
                    <a:pt x="273" y="280"/>
                  </a:cubicBezTo>
                  <a:cubicBezTo>
                    <a:pt x="273" y="334"/>
                    <a:pt x="273" y="334"/>
                    <a:pt x="273" y="334"/>
                  </a:cubicBezTo>
                  <a:cubicBezTo>
                    <a:pt x="226" y="307"/>
                    <a:pt x="226" y="307"/>
                    <a:pt x="226" y="307"/>
                  </a:cubicBezTo>
                  <a:lnTo>
                    <a:pt x="226" y="253"/>
                  </a:lnTo>
                  <a:close/>
                  <a:moveTo>
                    <a:pt x="126" y="77"/>
                  </a:moveTo>
                  <a:cubicBezTo>
                    <a:pt x="173" y="104"/>
                    <a:pt x="173" y="104"/>
                    <a:pt x="173" y="104"/>
                  </a:cubicBezTo>
                  <a:cubicBezTo>
                    <a:pt x="173" y="158"/>
                    <a:pt x="173" y="158"/>
                    <a:pt x="173" y="158"/>
                  </a:cubicBezTo>
                  <a:cubicBezTo>
                    <a:pt x="126" y="131"/>
                    <a:pt x="126" y="131"/>
                    <a:pt x="126" y="131"/>
                  </a:cubicBezTo>
                  <a:lnTo>
                    <a:pt x="126" y="77"/>
                  </a:lnTo>
                  <a:close/>
                  <a:moveTo>
                    <a:pt x="199" y="104"/>
                  </a:moveTo>
                  <a:cubicBezTo>
                    <a:pt x="246" y="77"/>
                    <a:pt x="246" y="77"/>
                    <a:pt x="246" y="77"/>
                  </a:cubicBezTo>
                  <a:cubicBezTo>
                    <a:pt x="246" y="131"/>
                    <a:pt x="246" y="131"/>
                    <a:pt x="246" y="131"/>
                  </a:cubicBezTo>
                  <a:cubicBezTo>
                    <a:pt x="199" y="158"/>
                    <a:pt x="199" y="158"/>
                    <a:pt x="199" y="158"/>
                  </a:cubicBezTo>
                  <a:lnTo>
                    <a:pt x="199" y="104"/>
                  </a:lnTo>
                  <a:close/>
                  <a:moveTo>
                    <a:pt x="186" y="28"/>
                  </a:moveTo>
                  <a:cubicBezTo>
                    <a:pt x="233" y="55"/>
                    <a:pt x="233" y="55"/>
                    <a:pt x="233" y="55"/>
                  </a:cubicBezTo>
                  <a:cubicBezTo>
                    <a:pt x="186" y="82"/>
                    <a:pt x="186" y="82"/>
                    <a:pt x="186" y="82"/>
                  </a:cubicBezTo>
                  <a:cubicBezTo>
                    <a:pt x="139" y="55"/>
                    <a:pt x="139" y="55"/>
                    <a:pt x="139" y="55"/>
                  </a:cubicBezTo>
                  <a:lnTo>
                    <a:pt x="186" y="28"/>
                  </a:lnTo>
                  <a:close/>
                  <a:moveTo>
                    <a:pt x="99" y="334"/>
                  </a:moveTo>
                  <a:cubicBezTo>
                    <a:pt x="99" y="280"/>
                    <a:pt x="99" y="280"/>
                    <a:pt x="99" y="280"/>
                  </a:cubicBezTo>
                  <a:cubicBezTo>
                    <a:pt x="146" y="253"/>
                    <a:pt x="146" y="253"/>
                    <a:pt x="146" y="253"/>
                  </a:cubicBezTo>
                  <a:cubicBezTo>
                    <a:pt x="146" y="307"/>
                    <a:pt x="146" y="307"/>
                    <a:pt x="146" y="307"/>
                  </a:cubicBezTo>
                  <a:lnTo>
                    <a:pt x="99" y="334"/>
                  </a:lnTo>
                  <a:close/>
                  <a:moveTo>
                    <a:pt x="86" y="257"/>
                  </a:moveTo>
                  <a:cubicBezTo>
                    <a:pt x="39" y="230"/>
                    <a:pt x="39" y="230"/>
                    <a:pt x="39" y="230"/>
                  </a:cubicBezTo>
                  <a:cubicBezTo>
                    <a:pt x="86" y="204"/>
                    <a:pt x="86" y="204"/>
                    <a:pt x="86" y="204"/>
                  </a:cubicBezTo>
                  <a:cubicBezTo>
                    <a:pt x="133" y="230"/>
                    <a:pt x="133" y="230"/>
                    <a:pt x="133" y="230"/>
                  </a:cubicBezTo>
                  <a:lnTo>
                    <a:pt x="86" y="257"/>
                  </a:lnTo>
                  <a:close/>
                  <a:moveTo>
                    <a:pt x="26" y="253"/>
                  </a:moveTo>
                  <a:cubicBezTo>
                    <a:pt x="73" y="280"/>
                    <a:pt x="73" y="280"/>
                    <a:pt x="73" y="280"/>
                  </a:cubicBezTo>
                  <a:cubicBezTo>
                    <a:pt x="73" y="334"/>
                    <a:pt x="73" y="334"/>
                    <a:pt x="73" y="334"/>
                  </a:cubicBezTo>
                  <a:cubicBezTo>
                    <a:pt x="26" y="307"/>
                    <a:pt x="26" y="307"/>
                    <a:pt x="26" y="307"/>
                  </a:cubicBezTo>
                  <a:lnTo>
                    <a:pt x="26" y="253"/>
                  </a:lnTo>
                  <a:close/>
                  <a:moveTo>
                    <a:pt x="186" y="374"/>
                  </a:moveTo>
                  <a:cubicBezTo>
                    <a:pt x="133" y="344"/>
                    <a:pt x="133" y="344"/>
                    <a:pt x="133" y="344"/>
                  </a:cubicBezTo>
                  <a:cubicBezTo>
                    <a:pt x="165" y="325"/>
                    <a:pt x="165" y="325"/>
                    <a:pt x="165" y="325"/>
                  </a:cubicBezTo>
                  <a:cubicBezTo>
                    <a:pt x="169" y="323"/>
                    <a:pt x="172" y="319"/>
                    <a:pt x="172" y="314"/>
                  </a:cubicBezTo>
                  <a:cubicBezTo>
                    <a:pt x="172" y="231"/>
                    <a:pt x="172" y="231"/>
                    <a:pt x="172" y="231"/>
                  </a:cubicBezTo>
                  <a:cubicBezTo>
                    <a:pt x="172" y="230"/>
                    <a:pt x="172" y="230"/>
                    <a:pt x="172" y="230"/>
                  </a:cubicBezTo>
                  <a:cubicBezTo>
                    <a:pt x="172" y="230"/>
                    <a:pt x="172" y="229"/>
                    <a:pt x="172" y="229"/>
                  </a:cubicBezTo>
                  <a:cubicBezTo>
                    <a:pt x="172" y="229"/>
                    <a:pt x="171" y="229"/>
                    <a:pt x="171" y="229"/>
                  </a:cubicBezTo>
                  <a:cubicBezTo>
                    <a:pt x="171" y="229"/>
                    <a:pt x="171" y="229"/>
                    <a:pt x="171" y="228"/>
                  </a:cubicBezTo>
                  <a:cubicBezTo>
                    <a:pt x="171" y="228"/>
                    <a:pt x="171" y="228"/>
                    <a:pt x="171" y="228"/>
                  </a:cubicBezTo>
                  <a:cubicBezTo>
                    <a:pt x="171" y="228"/>
                    <a:pt x="171" y="228"/>
                    <a:pt x="171" y="228"/>
                  </a:cubicBezTo>
                  <a:cubicBezTo>
                    <a:pt x="171" y="227"/>
                    <a:pt x="171" y="227"/>
                    <a:pt x="171" y="227"/>
                  </a:cubicBezTo>
                  <a:cubicBezTo>
                    <a:pt x="171" y="227"/>
                    <a:pt x="171" y="227"/>
                    <a:pt x="171" y="227"/>
                  </a:cubicBezTo>
                  <a:cubicBezTo>
                    <a:pt x="171" y="227"/>
                    <a:pt x="171" y="227"/>
                    <a:pt x="171" y="226"/>
                  </a:cubicBezTo>
                  <a:cubicBezTo>
                    <a:pt x="171" y="226"/>
                    <a:pt x="171" y="226"/>
                    <a:pt x="171" y="226"/>
                  </a:cubicBezTo>
                  <a:cubicBezTo>
                    <a:pt x="171" y="226"/>
                    <a:pt x="171" y="226"/>
                    <a:pt x="171" y="226"/>
                  </a:cubicBezTo>
                  <a:cubicBezTo>
                    <a:pt x="171" y="225"/>
                    <a:pt x="171" y="225"/>
                    <a:pt x="170" y="225"/>
                  </a:cubicBezTo>
                  <a:cubicBezTo>
                    <a:pt x="170" y="225"/>
                    <a:pt x="170" y="225"/>
                    <a:pt x="170" y="225"/>
                  </a:cubicBezTo>
                  <a:cubicBezTo>
                    <a:pt x="170" y="225"/>
                    <a:pt x="170" y="225"/>
                    <a:pt x="170" y="225"/>
                  </a:cubicBezTo>
                  <a:cubicBezTo>
                    <a:pt x="170" y="224"/>
                    <a:pt x="170" y="224"/>
                    <a:pt x="170" y="224"/>
                  </a:cubicBezTo>
                  <a:cubicBezTo>
                    <a:pt x="170" y="224"/>
                    <a:pt x="170" y="224"/>
                    <a:pt x="170" y="224"/>
                  </a:cubicBezTo>
                  <a:cubicBezTo>
                    <a:pt x="170" y="224"/>
                    <a:pt x="170" y="224"/>
                    <a:pt x="169" y="223"/>
                  </a:cubicBezTo>
                  <a:cubicBezTo>
                    <a:pt x="169" y="223"/>
                    <a:pt x="169" y="223"/>
                    <a:pt x="169" y="223"/>
                  </a:cubicBezTo>
                  <a:cubicBezTo>
                    <a:pt x="169" y="223"/>
                    <a:pt x="169" y="223"/>
                    <a:pt x="169" y="223"/>
                  </a:cubicBezTo>
                  <a:cubicBezTo>
                    <a:pt x="169" y="223"/>
                    <a:pt x="169" y="223"/>
                    <a:pt x="169" y="222"/>
                  </a:cubicBezTo>
                  <a:cubicBezTo>
                    <a:pt x="169" y="222"/>
                    <a:pt x="169" y="222"/>
                    <a:pt x="168" y="222"/>
                  </a:cubicBezTo>
                  <a:cubicBezTo>
                    <a:pt x="168" y="222"/>
                    <a:pt x="168" y="222"/>
                    <a:pt x="168" y="222"/>
                  </a:cubicBezTo>
                  <a:cubicBezTo>
                    <a:pt x="168" y="222"/>
                    <a:pt x="168" y="222"/>
                    <a:pt x="168" y="221"/>
                  </a:cubicBezTo>
                  <a:cubicBezTo>
                    <a:pt x="168" y="221"/>
                    <a:pt x="168" y="221"/>
                    <a:pt x="168" y="221"/>
                  </a:cubicBezTo>
                  <a:cubicBezTo>
                    <a:pt x="167" y="221"/>
                    <a:pt x="167" y="221"/>
                    <a:pt x="167" y="221"/>
                  </a:cubicBezTo>
                  <a:cubicBezTo>
                    <a:pt x="167" y="221"/>
                    <a:pt x="167" y="221"/>
                    <a:pt x="167" y="221"/>
                  </a:cubicBezTo>
                  <a:cubicBezTo>
                    <a:pt x="167" y="221"/>
                    <a:pt x="167" y="220"/>
                    <a:pt x="167" y="220"/>
                  </a:cubicBezTo>
                  <a:cubicBezTo>
                    <a:pt x="167" y="220"/>
                    <a:pt x="166" y="220"/>
                    <a:pt x="166" y="220"/>
                  </a:cubicBezTo>
                  <a:cubicBezTo>
                    <a:pt x="166" y="220"/>
                    <a:pt x="166" y="220"/>
                    <a:pt x="166" y="220"/>
                  </a:cubicBezTo>
                  <a:cubicBezTo>
                    <a:pt x="166" y="220"/>
                    <a:pt x="166" y="220"/>
                    <a:pt x="166" y="220"/>
                  </a:cubicBezTo>
                  <a:cubicBezTo>
                    <a:pt x="165" y="220"/>
                    <a:pt x="165" y="220"/>
                    <a:pt x="165" y="219"/>
                  </a:cubicBezTo>
                  <a:cubicBezTo>
                    <a:pt x="165" y="219"/>
                    <a:pt x="165" y="219"/>
                    <a:pt x="165" y="219"/>
                  </a:cubicBezTo>
                  <a:cubicBezTo>
                    <a:pt x="165" y="219"/>
                    <a:pt x="165" y="219"/>
                    <a:pt x="165" y="219"/>
                  </a:cubicBezTo>
                  <a:cubicBezTo>
                    <a:pt x="92" y="178"/>
                    <a:pt x="92" y="178"/>
                    <a:pt x="92" y="178"/>
                  </a:cubicBezTo>
                  <a:cubicBezTo>
                    <a:pt x="88" y="175"/>
                    <a:pt x="83" y="175"/>
                    <a:pt x="80" y="178"/>
                  </a:cubicBezTo>
                  <a:cubicBezTo>
                    <a:pt x="46" y="197"/>
                    <a:pt x="46" y="197"/>
                    <a:pt x="46" y="197"/>
                  </a:cubicBezTo>
                  <a:cubicBezTo>
                    <a:pt x="46" y="133"/>
                    <a:pt x="46" y="133"/>
                    <a:pt x="46" y="133"/>
                  </a:cubicBezTo>
                  <a:cubicBezTo>
                    <a:pt x="100" y="103"/>
                    <a:pt x="100" y="103"/>
                    <a:pt x="100" y="103"/>
                  </a:cubicBezTo>
                  <a:cubicBezTo>
                    <a:pt x="100" y="139"/>
                    <a:pt x="100" y="139"/>
                    <a:pt x="100" y="139"/>
                  </a:cubicBezTo>
                  <a:cubicBezTo>
                    <a:pt x="100" y="143"/>
                    <a:pt x="103" y="147"/>
                    <a:pt x="107" y="150"/>
                  </a:cubicBezTo>
                  <a:cubicBezTo>
                    <a:pt x="180" y="191"/>
                    <a:pt x="180" y="191"/>
                    <a:pt x="180" y="191"/>
                  </a:cubicBezTo>
                  <a:cubicBezTo>
                    <a:pt x="182" y="193"/>
                    <a:pt x="184" y="193"/>
                    <a:pt x="186" y="193"/>
                  </a:cubicBezTo>
                  <a:cubicBezTo>
                    <a:pt x="188" y="193"/>
                    <a:pt x="190" y="192"/>
                    <a:pt x="192" y="191"/>
                  </a:cubicBezTo>
                  <a:cubicBezTo>
                    <a:pt x="193" y="191"/>
                    <a:pt x="193" y="191"/>
                    <a:pt x="193" y="191"/>
                  </a:cubicBezTo>
                  <a:cubicBezTo>
                    <a:pt x="265" y="150"/>
                    <a:pt x="265" y="150"/>
                    <a:pt x="265" y="150"/>
                  </a:cubicBezTo>
                  <a:cubicBezTo>
                    <a:pt x="269" y="147"/>
                    <a:pt x="272" y="143"/>
                    <a:pt x="272" y="139"/>
                  </a:cubicBezTo>
                  <a:cubicBezTo>
                    <a:pt x="272" y="103"/>
                    <a:pt x="272" y="103"/>
                    <a:pt x="272" y="103"/>
                  </a:cubicBezTo>
                  <a:cubicBezTo>
                    <a:pt x="326" y="133"/>
                    <a:pt x="326" y="133"/>
                    <a:pt x="326" y="133"/>
                  </a:cubicBezTo>
                  <a:cubicBezTo>
                    <a:pt x="326" y="197"/>
                    <a:pt x="326" y="197"/>
                    <a:pt x="326" y="197"/>
                  </a:cubicBezTo>
                  <a:cubicBezTo>
                    <a:pt x="292" y="178"/>
                    <a:pt x="292" y="178"/>
                    <a:pt x="292" y="178"/>
                  </a:cubicBezTo>
                  <a:cubicBezTo>
                    <a:pt x="289" y="175"/>
                    <a:pt x="284" y="175"/>
                    <a:pt x="280" y="178"/>
                  </a:cubicBezTo>
                  <a:cubicBezTo>
                    <a:pt x="207" y="219"/>
                    <a:pt x="207" y="219"/>
                    <a:pt x="207" y="219"/>
                  </a:cubicBezTo>
                  <a:cubicBezTo>
                    <a:pt x="207" y="219"/>
                    <a:pt x="207" y="219"/>
                    <a:pt x="207" y="219"/>
                  </a:cubicBezTo>
                  <a:cubicBezTo>
                    <a:pt x="207" y="219"/>
                    <a:pt x="207" y="219"/>
                    <a:pt x="207" y="219"/>
                  </a:cubicBezTo>
                  <a:cubicBezTo>
                    <a:pt x="207" y="219"/>
                    <a:pt x="207" y="220"/>
                    <a:pt x="207" y="220"/>
                  </a:cubicBezTo>
                  <a:cubicBezTo>
                    <a:pt x="206" y="220"/>
                    <a:pt x="206" y="220"/>
                    <a:pt x="206" y="220"/>
                  </a:cubicBezTo>
                  <a:cubicBezTo>
                    <a:pt x="206" y="220"/>
                    <a:pt x="206" y="220"/>
                    <a:pt x="206" y="220"/>
                  </a:cubicBezTo>
                  <a:cubicBezTo>
                    <a:pt x="206" y="220"/>
                    <a:pt x="206" y="220"/>
                    <a:pt x="205" y="220"/>
                  </a:cubicBezTo>
                  <a:cubicBezTo>
                    <a:pt x="205" y="220"/>
                    <a:pt x="205" y="221"/>
                    <a:pt x="205" y="221"/>
                  </a:cubicBezTo>
                  <a:cubicBezTo>
                    <a:pt x="205" y="221"/>
                    <a:pt x="205" y="221"/>
                    <a:pt x="205" y="221"/>
                  </a:cubicBezTo>
                  <a:cubicBezTo>
                    <a:pt x="205" y="221"/>
                    <a:pt x="205" y="221"/>
                    <a:pt x="204" y="221"/>
                  </a:cubicBezTo>
                  <a:cubicBezTo>
                    <a:pt x="204" y="221"/>
                    <a:pt x="204" y="221"/>
                    <a:pt x="204" y="221"/>
                  </a:cubicBezTo>
                  <a:cubicBezTo>
                    <a:pt x="204" y="222"/>
                    <a:pt x="204" y="222"/>
                    <a:pt x="204" y="222"/>
                  </a:cubicBezTo>
                  <a:cubicBezTo>
                    <a:pt x="204" y="222"/>
                    <a:pt x="204" y="222"/>
                    <a:pt x="204" y="222"/>
                  </a:cubicBezTo>
                  <a:cubicBezTo>
                    <a:pt x="203" y="222"/>
                    <a:pt x="203" y="222"/>
                    <a:pt x="203" y="222"/>
                  </a:cubicBezTo>
                  <a:cubicBezTo>
                    <a:pt x="203" y="222"/>
                    <a:pt x="203" y="223"/>
                    <a:pt x="203" y="223"/>
                  </a:cubicBezTo>
                  <a:cubicBezTo>
                    <a:pt x="203" y="223"/>
                    <a:pt x="203" y="223"/>
                    <a:pt x="203" y="223"/>
                  </a:cubicBezTo>
                  <a:cubicBezTo>
                    <a:pt x="203" y="223"/>
                    <a:pt x="203" y="223"/>
                    <a:pt x="203" y="223"/>
                  </a:cubicBezTo>
                  <a:cubicBezTo>
                    <a:pt x="202" y="223"/>
                    <a:pt x="202" y="224"/>
                    <a:pt x="202" y="224"/>
                  </a:cubicBezTo>
                  <a:cubicBezTo>
                    <a:pt x="202" y="224"/>
                    <a:pt x="202" y="224"/>
                    <a:pt x="202" y="224"/>
                  </a:cubicBezTo>
                  <a:cubicBezTo>
                    <a:pt x="202" y="224"/>
                    <a:pt x="202" y="224"/>
                    <a:pt x="202" y="224"/>
                  </a:cubicBezTo>
                  <a:cubicBezTo>
                    <a:pt x="202" y="225"/>
                    <a:pt x="202" y="225"/>
                    <a:pt x="202" y="225"/>
                  </a:cubicBezTo>
                  <a:cubicBezTo>
                    <a:pt x="202" y="225"/>
                    <a:pt x="202" y="225"/>
                    <a:pt x="202" y="225"/>
                  </a:cubicBezTo>
                  <a:cubicBezTo>
                    <a:pt x="202" y="225"/>
                    <a:pt x="201" y="225"/>
                    <a:pt x="201" y="226"/>
                  </a:cubicBezTo>
                  <a:cubicBezTo>
                    <a:pt x="201" y="226"/>
                    <a:pt x="201" y="226"/>
                    <a:pt x="201" y="226"/>
                  </a:cubicBezTo>
                  <a:cubicBezTo>
                    <a:pt x="201" y="226"/>
                    <a:pt x="201" y="226"/>
                    <a:pt x="201" y="226"/>
                  </a:cubicBezTo>
                  <a:cubicBezTo>
                    <a:pt x="201" y="226"/>
                    <a:pt x="201" y="227"/>
                    <a:pt x="201" y="227"/>
                  </a:cubicBezTo>
                  <a:cubicBezTo>
                    <a:pt x="201" y="227"/>
                    <a:pt x="201" y="227"/>
                    <a:pt x="201" y="227"/>
                  </a:cubicBezTo>
                  <a:cubicBezTo>
                    <a:pt x="201" y="227"/>
                    <a:pt x="201" y="227"/>
                    <a:pt x="201" y="228"/>
                  </a:cubicBezTo>
                  <a:cubicBezTo>
                    <a:pt x="201" y="228"/>
                    <a:pt x="201" y="228"/>
                    <a:pt x="201" y="228"/>
                  </a:cubicBezTo>
                  <a:cubicBezTo>
                    <a:pt x="201" y="228"/>
                    <a:pt x="201" y="228"/>
                    <a:pt x="201" y="228"/>
                  </a:cubicBezTo>
                  <a:cubicBezTo>
                    <a:pt x="201" y="229"/>
                    <a:pt x="201" y="229"/>
                    <a:pt x="201" y="229"/>
                  </a:cubicBezTo>
                  <a:cubicBezTo>
                    <a:pt x="201" y="229"/>
                    <a:pt x="201" y="229"/>
                    <a:pt x="200" y="229"/>
                  </a:cubicBezTo>
                  <a:cubicBezTo>
                    <a:pt x="200" y="229"/>
                    <a:pt x="200" y="230"/>
                    <a:pt x="200" y="230"/>
                  </a:cubicBezTo>
                  <a:cubicBezTo>
                    <a:pt x="200" y="230"/>
                    <a:pt x="200" y="230"/>
                    <a:pt x="200" y="230"/>
                  </a:cubicBezTo>
                  <a:cubicBezTo>
                    <a:pt x="200" y="230"/>
                    <a:pt x="200" y="230"/>
                    <a:pt x="200" y="230"/>
                  </a:cubicBezTo>
                  <a:cubicBezTo>
                    <a:pt x="200" y="230"/>
                    <a:pt x="200" y="230"/>
                    <a:pt x="200" y="230"/>
                  </a:cubicBezTo>
                  <a:cubicBezTo>
                    <a:pt x="200" y="230"/>
                    <a:pt x="200" y="230"/>
                    <a:pt x="200" y="230"/>
                  </a:cubicBezTo>
                  <a:cubicBezTo>
                    <a:pt x="200" y="314"/>
                    <a:pt x="200" y="314"/>
                    <a:pt x="200" y="314"/>
                  </a:cubicBezTo>
                  <a:cubicBezTo>
                    <a:pt x="200" y="319"/>
                    <a:pt x="203" y="323"/>
                    <a:pt x="207" y="325"/>
                  </a:cubicBezTo>
                  <a:cubicBezTo>
                    <a:pt x="239" y="344"/>
                    <a:pt x="239" y="344"/>
                    <a:pt x="239" y="344"/>
                  </a:cubicBezTo>
                  <a:lnTo>
                    <a:pt x="186" y="374"/>
                  </a:lnTo>
                  <a:close/>
                  <a:moveTo>
                    <a:pt x="299" y="334"/>
                  </a:moveTo>
                  <a:cubicBezTo>
                    <a:pt x="299" y="280"/>
                    <a:pt x="299" y="280"/>
                    <a:pt x="299" y="280"/>
                  </a:cubicBezTo>
                  <a:cubicBezTo>
                    <a:pt x="346" y="253"/>
                    <a:pt x="346" y="253"/>
                    <a:pt x="346" y="253"/>
                  </a:cubicBezTo>
                  <a:cubicBezTo>
                    <a:pt x="346" y="307"/>
                    <a:pt x="346" y="307"/>
                    <a:pt x="346" y="307"/>
                  </a:cubicBezTo>
                  <a:lnTo>
                    <a:pt x="299" y="3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p>
          </p:txBody>
        </p:sp>
      </p:grpSp>
      <p:grpSp>
        <p:nvGrpSpPr>
          <p:cNvPr id="13" name="Group 12"/>
          <p:cNvGrpSpPr/>
          <p:nvPr/>
        </p:nvGrpSpPr>
        <p:grpSpPr>
          <a:xfrm>
            <a:off x="6777331" y="1879200"/>
            <a:ext cx="1220202" cy="1220199"/>
            <a:chOff x="6777331" y="1687513"/>
            <a:chExt cx="1220202" cy="1220199"/>
          </a:xfrm>
        </p:grpSpPr>
        <p:sp>
          <p:nvSpPr>
            <p:cNvPr id="29" name="Oval 28"/>
            <p:cNvSpPr/>
            <p:nvPr/>
          </p:nvSpPr>
          <p:spPr>
            <a:xfrm>
              <a:off x="6777331" y="168751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8" name="Group 37"/>
            <p:cNvGrpSpPr/>
            <p:nvPr/>
          </p:nvGrpSpPr>
          <p:grpSpPr>
            <a:xfrm>
              <a:off x="7109130" y="1943100"/>
              <a:ext cx="556604" cy="697118"/>
              <a:chOff x="13920788" y="2914650"/>
              <a:chExt cx="647700" cy="811213"/>
            </a:xfrm>
            <a:solidFill>
              <a:schemeClr val="accent1"/>
            </a:solidFill>
          </p:grpSpPr>
          <p:sp>
            <p:nvSpPr>
              <p:cNvPr id="39" name="Freeform 63"/>
              <p:cNvSpPr>
                <a:spLocks noEditPoints="1"/>
              </p:cNvSpPr>
              <p:nvPr/>
            </p:nvSpPr>
            <p:spPr bwMode="auto">
              <a:xfrm>
                <a:off x="13920788" y="2914650"/>
                <a:ext cx="647700" cy="811213"/>
              </a:xfrm>
              <a:custGeom>
                <a:avLst/>
                <a:gdLst>
                  <a:gd name="T0" fmla="*/ 408 w 408"/>
                  <a:gd name="T1" fmla="*/ 511 h 511"/>
                  <a:gd name="T2" fmla="*/ 0 w 408"/>
                  <a:gd name="T3" fmla="*/ 511 h 511"/>
                  <a:gd name="T4" fmla="*/ 0 w 408"/>
                  <a:gd name="T5" fmla="*/ 0 h 511"/>
                  <a:gd name="T6" fmla="*/ 408 w 408"/>
                  <a:gd name="T7" fmla="*/ 0 h 511"/>
                  <a:gd name="T8" fmla="*/ 408 w 408"/>
                  <a:gd name="T9" fmla="*/ 511 h 511"/>
                  <a:gd name="T10" fmla="*/ 51 w 408"/>
                  <a:gd name="T11" fmla="*/ 460 h 511"/>
                  <a:gd name="T12" fmla="*/ 356 w 408"/>
                  <a:gd name="T13" fmla="*/ 460 h 511"/>
                  <a:gd name="T14" fmla="*/ 356 w 408"/>
                  <a:gd name="T15" fmla="*/ 52 h 511"/>
                  <a:gd name="T16" fmla="*/ 51 w 408"/>
                  <a:gd name="T17" fmla="*/ 52 h 511"/>
                  <a:gd name="T18" fmla="*/ 51 w 408"/>
                  <a:gd name="T19" fmla="*/ 46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8" h="511">
                    <a:moveTo>
                      <a:pt x="408" y="511"/>
                    </a:moveTo>
                    <a:lnTo>
                      <a:pt x="0" y="511"/>
                    </a:lnTo>
                    <a:lnTo>
                      <a:pt x="0" y="0"/>
                    </a:lnTo>
                    <a:lnTo>
                      <a:pt x="408" y="0"/>
                    </a:lnTo>
                    <a:lnTo>
                      <a:pt x="408" y="511"/>
                    </a:lnTo>
                    <a:close/>
                    <a:moveTo>
                      <a:pt x="51" y="460"/>
                    </a:moveTo>
                    <a:lnTo>
                      <a:pt x="356" y="460"/>
                    </a:lnTo>
                    <a:lnTo>
                      <a:pt x="356" y="52"/>
                    </a:lnTo>
                    <a:lnTo>
                      <a:pt x="51" y="52"/>
                    </a:lnTo>
                    <a:lnTo>
                      <a:pt x="51" y="460"/>
                    </a:lnTo>
                    <a:close/>
                  </a:path>
                </a:pathLst>
              </a:custGeom>
              <a:grpFill/>
              <a:ln w="127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AU"/>
              </a:p>
            </p:txBody>
          </p:sp>
          <p:sp>
            <p:nvSpPr>
              <p:cNvPr id="40" name="Rectangle 64"/>
              <p:cNvSpPr>
                <a:spLocks noChangeArrowheads="1"/>
              </p:cNvSpPr>
              <p:nvPr/>
            </p:nvSpPr>
            <p:spPr bwMode="auto">
              <a:xfrm>
                <a:off x="14117638" y="3479800"/>
                <a:ext cx="96838"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1" name="Rectangle 65"/>
              <p:cNvSpPr>
                <a:spLocks noChangeArrowheads="1"/>
              </p:cNvSpPr>
              <p:nvPr/>
            </p:nvSpPr>
            <p:spPr bwMode="auto">
              <a:xfrm>
                <a:off x="14282738" y="3479800"/>
                <a:ext cx="95250"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2" name="Rectangle 66"/>
              <p:cNvSpPr>
                <a:spLocks noChangeArrowheads="1"/>
              </p:cNvSpPr>
              <p:nvPr/>
            </p:nvSpPr>
            <p:spPr bwMode="auto">
              <a:xfrm>
                <a:off x="14446250" y="3479800"/>
                <a:ext cx="95250"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3" name="Rectangle 67"/>
              <p:cNvSpPr>
                <a:spLocks noChangeArrowheads="1"/>
              </p:cNvSpPr>
              <p:nvPr/>
            </p:nvSpPr>
            <p:spPr bwMode="auto">
              <a:xfrm>
                <a:off x="13954125" y="3479800"/>
                <a:ext cx="95250"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4" name="Freeform 68"/>
              <p:cNvSpPr>
                <a:spLocks/>
              </p:cNvSpPr>
              <p:nvPr/>
            </p:nvSpPr>
            <p:spPr bwMode="auto">
              <a:xfrm>
                <a:off x="14077950" y="3113087"/>
                <a:ext cx="327025" cy="271463"/>
              </a:xfrm>
              <a:custGeom>
                <a:avLst/>
                <a:gdLst>
                  <a:gd name="T0" fmla="*/ 8 w 206"/>
                  <a:gd name="T1" fmla="*/ 68 h 171"/>
                  <a:gd name="T2" fmla="*/ 90 w 206"/>
                  <a:gd name="T3" fmla="*/ 107 h 171"/>
                  <a:gd name="T4" fmla="*/ 193 w 206"/>
                  <a:gd name="T5" fmla="*/ 0 h 171"/>
                  <a:gd name="T6" fmla="*/ 206 w 206"/>
                  <a:gd name="T7" fmla="*/ 8 h 171"/>
                  <a:gd name="T8" fmla="*/ 98 w 206"/>
                  <a:gd name="T9" fmla="*/ 171 h 171"/>
                  <a:gd name="T10" fmla="*/ 0 w 206"/>
                  <a:gd name="T11" fmla="*/ 81 h 171"/>
                  <a:gd name="T12" fmla="*/ 8 w 206"/>
                  <a:gd name="T13" fmla="*/ 68 h 171"/>
                </a:gdLst>
                <a:ahLst/>
                <a:cxnLst>
                  <a:cxn ang="0">
                    <a:pos x="T0" y="T1"/>
                  </a:cxn>
                  <a:cxn ang="0">
                    <a:pos x="T2" y="T3"/>
                  </a:cxn>
                  <a:cxn ang="0">
                    <a:pos x="T4" y="T5"/>
                  </a:cxn>
                  <a:cxn ang="0">
                    <a:pos x="T6" y="T7"/>
                  </a:cxn>
                  <a:cxn ang="0">
                    <a:pos x="T8" y="T9"/>
                  </a:cxn>
                  <a:cxn ang="0">
                    <a:pos x="T10" y="T11"/>
                  </a:cxn>
                  <a:cxn ang="0">
                    <a:pos x="T12" y="T13"/>
                  </a:cxn>
                </a:cxnLst>
                <a:rect l="0" t="0" r="r" b="b"/>
                <a:pathLst>
                  <a:path w="206" h="171">
                    <a:moveTo>
                      <a:pt x="8" y="68"/>
                    </a:moveTo>
                    <a:lnTo>
                      <a:pt x="90" y="107"/>
                    </a:lnTo>
                    <a:lnTo>
                      <a:pt x="193" y="0"/>
                    </a:lnTo>
                    <a:lnTo>
                      <a:pt x="206" y="8"/>
                    </a:lnTo>
                    <a:lnTo>
                      <a:pt x="98" y="171"/>
                    </a:lnTo>
                    <a:lnTo>
                      <a:pt x="0" y="81"/>
                    </a:lnTo>
                    <a:lnTo>
                      <a:pt x="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sp>
        <p:nvSpPr>
          <p:cNvPr id="56" name="Freeform 6"/>
          <p:cNvSpPr>
            <a:spLocks/>
          </p:cNvSpPr>
          <p:nvPr/>
        </p:nvSpPr>
        <p:spPr bwMode="auto">
          <a:xfrm>
            <a:off x="455613" y="2599200"/>
            <a:ext cx="2599200" cy="3722400"/>
          </a:xfrm>
          <a:custGeom>
            <a:avLst/>
            <a:gdLst>
              <a:gd name="T0" fmla="*/ 661 w 819"/>
              <a:gd name="T1" fmla="*/ 0 h 1193"/>
              <a:gd name="T2" fmla="*/ 410 w 819"/>
              <a:gd name="T3" fmla="*/ 223 h 1193"/>
              <a:gd name="T4" fmla="*/ 159 w 819"/>
              <a:gd name="T5" fmla="*/ 0 h 1193"/>
              <a:gd name="T6" fmla="*/ 0 w 819"/>
              <a:gd name="T7" fmla="*/ 0 h 1193"/>
              <a:gd name="T8" fmla="*/ 0 w 819"/>
              <a:gd name="T9" fmla="*/ 1193 h 1193"/>
              <a:gd name="T10" fmla="*/ 819 w 819"/>
              <a:gd name="T11" fmla="*/ 1193 h 1193"/>
              <a:gd name="T12" fmla="*/ 819 w 819"/>
              <a:gd name="T13" fmla="*/ 0 h 1193"/>
              <a:gd name="T14" fmla="*/ 661 w 819"/>
              <a:gd name="T15" fmla="*/ 0 h 1193"/>
              <a:gd name="T16" fmla="*/ 661 w 819"/>
              <a:gd name="T17" fmla="*/ 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9" h="1193">
                <a:moveTo>
                  <a:pt x="661" y="0"/>
                </a:moveTo>
                <a:cubicBezTo>
                  <a:pt x="646" y="126"/>
                  <a:pt x="539" y="223"/>
                  <a:pt x="410" y="223"/>
                </a:cubicBezTo>
                <a:cubicBezTo>
                  <a:pt x="281" y="223"/>
                  <a:pt x="174" y="126"/>
                  <a:pt x="159" y="0"/>
                </a:cubicBezTo>
                <a:cubicBezTo>
                  <a:pt x="0" y="0"/>
                  <a:pt x="0" y="0"/>
                  <a:pt x="0" y="0"/>
                </a:cubicBezTo>
                <a:cubicBezTo>
                  <a:pt x="0" y="1193"/>
                  <a:pt x="0" y="1193"/>
                  <a:pt x="0" y="1193"/>
                </a:cubicBezTo>
                <a:cubicBezTo>
                  <a:pt x="819" y="1193"/>
                  <a:pt x="819" y="1193"/>
                  <a:pt x="819" y="1193"/>
                </a:cubicBezTo>
                <a:cubicBezTo>
                  <a:pt x="819" y="0"/>
                  <a:pt x="819" y="0"/>
                  <a:pt x="819" y="0"/>
                </a:cubicBezTo>
                <a:cubicBezTo>
                  <a:pt x="661" y="0"/>
                  <a:pt x="661" y="0"/>
                  <a:pt x="661" y="0"/>
                </a:cubicBezTo>
                <a:cubicBezTo>
                  <a:pt x="661" y="0"/>
                  <a:pt x="661" y="0"/>
                  <a:pt x="661" y="0"/>
                </a:cubicBezTo>
                <a:close/>
              </a:path>
            </a:pathLst>
          </a:custGeom>
          <a:solidFill>
            <a:schemeClr val="accent4"/>
          </a:solidFill>
          <a:ln w="12700">
            <a:noFill/>
          </a:ln>
        </p:spPr>
        <p:txBody>
          <a:bodyPr vert="horz" wrap="square" lIns="90000" tIns="936000" rIns="36000" bIns="72000" numCol="1" anchor="t" anchorCtr="0" compatLnSpc="1">
            <a:prstTxWarp prst="textNoShape">
              <a:avLst/>
            </a:prstTxWarp>
          </a:bodyPr>
          <a:lstStyle/>
          <a:p>
            <a:pPr>
              <a:spcBef>
                <a:spcPts val="0"/>
              </a:spcBef>
              <a:spcAft>
                <a:spcPts val="600"/>
              </a:spcAft>
            </a:pPr>
            <a:r>
              <a:rPr lang="en-US" sz="1600" dirty="0">
                <a:solidFill>
                  <a:schemeClr val="accent5"/>
                </a:solidFill>
              </a:rPr>
              <a:t>BUILDS AND DEPLOYMENTS</a:t>
            </a:r>
          </a:p>
          <a:p>
            <a:pPr marL="180000" indent="-180000">
              <a:spcBef>
                <a:spcPts val="600"/>
              </a:spcBef>
              <a:spcAft>
                <a:spcPts val="0"/>
              </a:spcAft>
              <a:buFont typeface="+mj-lt"/>
              <a:buAutoNum type="arabicPeriod"/>
            </a:pPr>
            <a:r>
              <a:rPr lang="en-US" altLang="en-US" sz="1200" dirty="0">
                <a:solidFill>
                  <a:schemeClr val="tx2"/>
                </a:solidFill>
              </a:rPr>
              <a:t>Partially automated by run </a:t>
            </a:r>
            <a:br>
              <a:rPr lang="en-US" altLang="en-US" sz="1200" dirty="0">
                <a:solidFill>
                  <a:schemeClr val="tx2"/>
                </a:solidFill>
              </a:rPr>
            </a:br>
            <a:r>
              <a:rPr lang="en-US" altLang="en-US" sz="1200" dirty="0">
                <a:solidFill>
                  <a:schemeClr val="tx2"/>
                </a:solidFill>
              </a:rPr>
              <a:t>by a special team</a:t>
            </a:r>
          </a:p>
          <a:p>
            <a:pPr marL="180000" indent="-180000">
              <a:spcBef>
                <a:spcPts val="600"/>
              </a:spcBef>
              <a:spcAft>
                <a:spcPts val="0"/>
              </a:spcAft>
              <a:buFont typeface="+mj-lt"/>
              <a:buAutoNum type="arabicPeriod"/>
            </a:pPr>
            <a:r>
              <a:rPr lang="en-US" altLang="en-US" sz="1200" dirty="0">
                <a:solidFill>
                  <a:schemeClr val="tx2"/>
                </a:solidFill>
              </a:rPr>
              <a:t>Fully automated and run </a:t>
            </a:r>
            <a:br>
              <a:rPr lang="en-US" altLang="en-US" sz="1200" dirty="0">
                <a:solidFill>
                  <a:schemeClr val="tx2"/>
                </a:solidFill>
              </a:rPr>
            </a:br>
            <a:r>
              <a:rPr lang="en-US" altLang="en-US" sz="1200" dirty="0">
                <a:solidFill>
                  <a:schemeClr val="tx2"/>
                </a:solidFill>
              </a:rPr>
              <a:t>self-service</a:t>
            </a:r>
          </a:p>
          <a:p>
            <a:pPr marL="180000" indent="-180000">
              <a:spcBef>
                <a:spcPts val="600"/>
              </a:spcBef>
              <a:spcAft>
                <a:spcPts val="0"/>
              </a:spcAft>
              <a:buFont typeface="+mj-lt"/>
              <a:buAutoNum type="arabicPeriod"/>
            </a:pPr>
            <a:r>
              <a:rPr lang="en-US" altLang="en-US" sz="1200" dirty="0">
                <a:solidFill>
                  <a:schemeClr val="tx2"/>
                </a:solidFill>
              </a:rPr>
              <a:t>Zero touch for all builds and </a:t>
            </a:r>
            <a:br>
              <a:rPr lang="en-US" altLang="en-US" sz="1200" dirty="0">
                <a:solidFill>
                  <a:schemeClr val="tx2"/>
                </a:solidFill>
              </a:rPr>
            </a:br>
            <a:r>
              <a:rPr lang="en-US" altLang="en-US" sz="1200" dirty="0">
                <a:solidFill>
                  <a:schemeClr val="tx2"/>
                </a:solidFill>
              </a:rPr>
              <a:t>for some deployments it?</a:t>
            </a:r>
          </a:p>
        </p:txBody>
      </p:sp>
      <p:sp>
        <p:nvSpPr>
          <p:cNvPr id="57" name="Freeform 6"/>
          <p:cNvSpPr>
            <a:spLocks/>
          </p:cNvSpPr>
          <p:nvPr/>
        </p:nvSpPr>
        <p:spPr bwMode="auto">
          <a:xfrm>
            <a:off x="3272400" y="2599200"/>
            <a:ext cx="2599200" cy="3722400"/>
          </a:xfrm>
          <a:custGeom>
            <a:avLst/>
            <a:gdLst>
              <a:gd name="T0" fmla="*/ 661 w 819"/>
              <a:gd name="T1" fmla="*/ 0 h 1193"/>
              <a:gd name="T2" fmla="*/ 410 w 819"/>
              <a:gd name="T3" fmla="*/ 223 h 1193"/>
              <a:gd name="T4" fmla="*/ 159 w 819"/>
              <a:gd name="T5" fmla="*/ 0 h 1193"/>
              <a:gd name="T6" fmla="*/ 0 w 819"/>
              <a:gd name="T7" fmla="*/ 0 h 1193"/>
              <a:gd name="T8" fmla="*/ 0 w 819"/>
              <a:gd name="T9" fmla="*/ 1193 h 1193"/>
              <a:gd name="T10" fmla="*/ 819 w 819"/>
              <a:gd name="T11" fmla="*/ 1193 h 1193"/>
              <a:gd name="T12" fmla="*/ 819 w 819"/>
              <a:gd name="T13" fmla="*/ 0 h 1193"/>
              <a:gd name="T14" fmla="*/ 661 w 819"/>
              <a:gd name="T15" fmla="*/ 0 h 1193"/>
              <a:gd name="T16" fmla="*/ 661 w 819"/>
              <a:gd name="T17" fmla="*/ 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9" h="1193">
                <a:moveTo>
                  <a:pt x="661" y="0"/>
                </a:moveTo>
                <a:cubicBezTo>
                  <a:pt x="646" y="126"/>
                  <a:pt x="539" y="223"/>
                  <a:pt x="410" y="223"/>
                </a:cubicBezTo>
                <a:cubicBezTo>
                  <a:pt x="281" y="223"/>
                  <a:pt x="174" y="126"/>
                  <a:pt x="159" y="0"/>
                </a:cubicBezTo>
                <a:cubicBezTo>
                  <a:pt x="0" y="0"/>
                  <a:pt x="0" y="0"/>
                  <a:pt x="0" y="0"/>
                </a:cubicBezTo>
                <a:cubicBezTo>
                  <a:pt x="0" y="1193"/>
                  <a:pt x="0" y="1193"/>
                  <a:pt x="0" y="1193"/>
                </a:cubicBezTo>
                <a:cubicBezTo>
                  <a:pt x="819" y="1193"/>
                  <a:pt x="819" y="1193"/>
                  <a:pt x="819" y="1193"/>
                </a:cubicBezTo>
                <a:cubicBezTo>
                  <a:pt x="819" y="0"/>
                  <a:pt x="819" y="0"/>
                  <a:pt x="819" y="0"/>
                </a:cubicBezTo>
                <a:cubicBezTo>
                  <a:pt x="661" y="0"/>
                  <a:pt x="661" y="0"/>
                  <a:pt x="661" y="0"/>
                </a:cubicBezTo>
                <a:cubicBezTo>
                  <a:pt x="661" y="0"/>
                  <a:pt x="661" y="0"/>
                  <a:pt x="661" y="0"/>
                </a:cubicBezTo>
                <a:close/>
              </a:path>
            </a:pathLst>
          </a:custGeom>
          <a:solidFill>
            <a:schemeClr val="accent4"/>
          </a:solidFill>
          <a:ln w="12700">
            <a:noFill/>
          </a:ln>
        </p:spPr>
        <p:txBody>
          <a:bodyPr vert="horz" wrap="square" lIns="90000" tIns="936000" rIns="36000" bIns="72000" numCol="1" anchor="t" anchorCtr="0" compatLnSpc="1">
            <a:prstTxWarp prst="textNoShape">
              <a:avLst/>
            </a:prstTxWarp>
          </a:bodyPr>
          <a:lstStyle/>
          <a:p>
            <a:pPr>
              <a:spcBef>
                <a:spcPts val="0"/>
              </a:spcBef>
              <a:spcAft>
                <a:spcPts val="600"/>
              </a:spcAft>
            </a:pPr>
            <a:r>
              <a:rPr lang="en-US" sz="1600" dirty="0">
                <a:solidFill>
                  <a:schemeClr val="accent5"/>
                </a:solidFill>
              </a:rPr>
              <a:t>QUALITY-STATIC</a:t>
            </a:r>
            <a:br>
              <a:rPr lang="en-US" sz="1600" dirty="0">
                <a:solidFill>
                  <a:schemeClr val="accent5"/>
                </a:solidFill>
              </a:rPr>
            </a:br>
            <a:endParaRPr lang="en-US" sz="1600" dirty="0">
              <a:solidFill>
                <a:schemeClr val="accent5"/>
              </a:solidFill>
            </a:endParaRPr>
          </a:p>
          <a:p>
            <a:pPr marL="180000" indent="-180000">
              <a:spcBef>
                <a:spcPts val="600"/>
              </a:spcBef>
              <a:buFont typeface="+mj-lt"/>
              <a:buAutoNum type="arabicPeriod"/>
            </a:pPr>
            <a:r>
              <a:rPr lang="en-US" altLang="en-US" sz="1200" spc="-20" dirty="0">
                <a:solidFill>
                  <a:schemeClr val="tx2"/>
                </a:solidFill>
              </a:rPr>
              <a:t>Sonar run ad hoc</a:t>
            </a:r>
          </a:p>
          <a:p>
            <a:pPr marL="180000" indent="-180000">
              <a:spcBef>
                <a:spcPts val="600"/>
              </a:spcBef>
              <a:buFont typeface="+mj-lt"/>
              <a:buAutoNum type="arabicPeriod"/>
            </a:pPr>
            <a:r>
              <a:rPr lang="en-US" altLang="en-US" sz="1200" spc="-20" dirty="0">
                <a:solidFill>
                  <a:schemeClr val="tx2"/>
                </a:solidFill>
              </a:rPr>
              <a:t>Sonar run regularly by pipeline (every build or on a schedule)</a:t>
            </a:r>
          </a:p>
          <a:p>
            <a:pPr marL="180000" indent="-180000">
              <a:spcBef>
                <a:spcPts val="600"/>
              </a:spcBef>
              <a:buFont typeface="+mj-lt"/>
              <a:buAutoNum type="arabicPeriod"/>
            </a:pPr>
            <a:r>
              <a:rPr lang="en-US" altLang="en-US" sz="1200" spc="-20" dirty="0">
                <a:solidFill>
                  <a:schemeClr val="tx2"/>
                </a:solidFill>
              </a:rPr>
              <a:t>Sonar is a quality gate that can</a:t>
            </a:r>
            <a:br>
              <a:rPr lang="en-US" altLang="en-US" sz="1200" spc="-20" dirty="0">
                <a:solidFill>
                  <a:schemeClr val="tx2"/>
                </a:solidFill>
              </a:rPr>
            </a:br>
            <a:r>
              <a:rPr lang="en-US" altLang="en-US" sz="1200" spc="-20" dirty="0">
                <a:solidFill>
                  <a:schemeClr val="tx2"/>
                </a:solidFill>
              </a:rPr>
              <a:t> fail the build</a:t>
            </a:r>
          </a:p>
        </p:txBody>
      </p:sp>
      <p:sp>
        <p:nvSpPr>
          <p:cNvPr id="58" name="Freeform 6"/>
          <p:cNvSpPr>
            <a:spLocks/>
          </p:cNvSpPr>
          <p:nvPr/>
        </p:nvSpPr>
        <p:spPr bwMode="auto">
          <a:xfrm>
            <a:off x="6089188" y="2599200"/>
            <a:ext cx="2599200" cy="3722400"/>
          </a:xfrm>
          <a:custGeom>
            <a:avLst/>
            <a:gdLst>
              <a:gd name="T0" fmla="*/ 661 w 819"/>
              <a:gd name="T1" fmla="*/ 0 h 1193"/>
              <a:gd name="T2" fmla="*/ 410 w 819"/>
              <a:gd name="T3" fmla="*/ 223 h 1193"/>
              <a:gd name="T4" fmla="*/ 159 w 819"/>
              <a:gd name="T5" fmla="*/ 0 h 1193"/>
              <a:gd name="T6" fmla="*/ 0 w 819"/>
              <a:gd name="T7" fmla="*/ 0 h 1193"/>
              <a:gd name="T8" fmla="*/ 0 w 819"/>
              <a:gd name="T9" fmla="*/ 1193 h 1193"/>
              <a:gd name="T10" fmla="*/ 819 w 819"/>
              <a:gd name="T11" fmla="*/ 1193 h 1193"/>
              <a:gd name="T12" fmla="*/ 819 w 819"/>
              <a:gd name="T13" fmla="*/ 0 h 1193"/>
              <a:gd name="T14" fmla="*/ 661 w 819"/>
              <a:gd name="T15" fmla="*/ 0 h 1193"/>
              <a:gd name="T16" fmla="*/ 661 w 819"/>
              <a:gd name="T17" fmla="*/ 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9" h="1193">
                <a:moveTo>
                  <a:pt x="661" y="0"/>
                </a:moveTo>
                <a:cubicBezTo>
                  <a:pt x="646" y="126"/>
                  <a:pt x="539" y="223"/>
                  <a:pt x="410" y="223"/>
                </a:cubicBezTo>
                <a:cubicBezTo>
                  <a:pt x="281" y="223"/>
                  <a:pt x="174" y="126"/>
                  <a:pt x="159" y="0"/>
                </a:cubicBezTo>
                <a:cubicBezTo>
                  <a:pt x="0" y="0"/>
                  <a:pt x="0" y="0"/>
                  <a:pt x="0" y="0"/>
                </a:cubicBezTo>
                <a:cubicBezTo>
                  <a:pt x="0" y="1193"/>
                  <a:pt x="0" y="1193"/>
                  <a:pt x="0" y="1193"/>
                </a:cubicBezTo>
                <a:cubicBezTo>
                  <a:pt x="819" y="1193"/>
                  <a:pt x="819" y="1193"/>
                  <a:pt x="819" y="1193"/>
                </a:cubicBezTo>
                <a:cubicBezTo>
                  <a:pt x="819" y="0"/>
                  <a:pt x="819" y="0"/>
                  <a:pt x="819" y="0"/>
                </a:cubicBezTo>
                <a:cubicBezTo>
                  <a:pt x="661" y="0"/>
                  <a:pt x="661" y="0"/>
                  <a:pt x="661" y="0"/>
                </a:cubicBezTo>
                <a:cubicBezTo>
                  <a:pt x="661" y="0"/>
                  <a:pt x="661" y="0"/>
                  <a:pt x="661" y="0"/>
                </a:cubicBezTo>
                <a:close/>
              </a:path>
            </a:pathLst>
          </a:custGeom>
          <a:solidFill>
            <a:schemeClr val="accent4"/>
          </a:solidFill>
          <a:ln w="12700">
            <a:noFill/>
          </a:ln>
        </p:spPr>
        <p:txBody>
          <a:bodyPr vert="horz" wrap="square" lIns="90000" tIns="936000" rIns="36000" bIns="72000" numCol="1" anchor="t" anchorCtr="0" compatLnSpc="1">
            <a:prstTxWarp prst="textNoShape">
              <a:avLst/>
            </a:prstTxWarp>
          </a:bodyPr>
          <a:lstStyle/>
          <a:p>
            <a:pPr>
              <a:spcBef>
                <a:spcPts val="0"/>
              </a:spcBef>
              <a:spcAft>
                <a:spcPts val="600"/>
              </a:spcAft>
            </a:pPr>
            <a:r>
              <a:rPr lang="en-US" sz="1600" dirty="0">
                <a:solidFill>
                  <a:schemeClr val="accent5"/>
                </a:solidFill>
              </a:rPr>
              <a:t>QUALITY-FUNCTIONAL</a:t>
            </a:r>
            <a:br>
              <a:rPr lang="en-US" sz="1600" dirty="0">
                <a:solidFill>
                  <a:schemeClr val="accent5"/>
                </a:solidFill>
              </a:rPr>
            </a:br>
            <a:endParaRPr lang="en-US" sz="1600" dirty="0">
              <a:solidFill>
                <a:schemeClr val="accent5"/>
              </a:solidFill>
            </a:endParaRPr>
          </a:p>
          <a:p>
            <a:pPr marL="180000" indent="-180000">
              <a:spcBef>
                <a:spcPts val="600"/>
              </a:spcBef>
              <a:spcAft>
                <a:spcPts val="0"/>
              </a:spcAft>
              <a:buFont typeface="+mj-lt"/>
              <a:buAutoNum type="arabicPeriod"/>
            </a:pPr>
            <a:r>
              <a:rPr lang="en-US" sz="1200" dirty="0">
                <a:solidFill>
                  <a:schemeClr val="tx2"/>
                </a:solidFill>
              </a:rPr>
              <a:t>Testers run a harness </a:t>
            </a:r>
            <a:br>
              <a:rPr lang="en-US" sz="1200" dirty="0">
                <a:solidFill>
                  <a:schemeClr val="tx2"/>
                </a:solidFill>
              </a:rPr>
            </a:br>
            <a:r>
              <a:rPr lang="en-US" sz="1200" dirty="0">
                <a:solidFill>
                  <a:schemeClr val="tx2"/>
                </a:solidFill>
              </a:rPr>
              <a:t>/ suite</a:t>
            </a:r>
          </a:p>
          <a:p>
            <a:pPr marL="180000" indent="-180000">
              <a:spcBef>
                <a:spcPts val="600"/>
              </a:spcBef>
              <a:spcAft>
                <a:spcPts val="0"/>
              </a:spcAft>
              <a:buFont typeface="+mj-lt"/>
              <a:buAutoNum type="arabicPeriod"/>
            </a:pPr>
            <a:r>
              <a:rPr lang="en-US" sz="1200" dirty="0">
                <a:solidFill>
                  <a:schemeClr val="tx2"/>
                </a:solidFill>
              </a:rPr>
              <a:t>Harness / suite run in pipeline </a:t>
            </a:r>
            <a:br>
              <a:rPr lang="en-US" sz="1200" dirty="0">
                <a:solidFill>
                  <a:schemeClr val="tx2"/>
                </a:solidFill>
              </a:rPr>
            </a:br>
            <a:r>
              <a:rPr lang="en-US" sz="1200" dirty="0">
                <a:solidFill>
                  <a:schemeClr val="tx2"/>
                </a:solidFill>
              </a:rPr>
              <a:t>for some environments </a:t>
            </a:r>
          </a:p>
          <a:p>
            <a:pPr marL="180000" indent="-180000">
              <a:spcBef>
                <a:spcPts val="600"/>
              </a:spcBef>
              <a:spcAft>
                <a:spcPts val="0"/>
              </a:spcAft>
              <a:buFont typeface="+mj-lt"/>
              <a:buAutoNum type="arabicPeriod"/>
            </a:pPr>
            <a:r>
              <a:rPr lang="en-US" sz="1200" dirty="0">
                <a:solidFill>
                  <a:schemeClr val="tx2"/>
                </a:solidFill>
              </a:rPr>
              <a:t>Harness / suite run in pipeline </a:t>
            </a:r>
            <a:br>
              <a:rPr lang="en-US" sz="1200" dirty="0">
                <a:solidFill>
                  <a:schemeClr val="tx2"/>
                </a:solidFill>
              </a:rPr>
            </a:br>
            <a:r>
              <a:rPr lang="en-US" sz="1200" dirty="0">
                <a:solidFill>
                  <a:schemeClr val="tx2"/>
                </a:solidFill>
              </a:rPr>
              <a:t>for most environments and </a:t>
            </a:r>
            <a:br>
              <a:rPr lang="en-US" sz="1200" dirty="0">
                <a:solidFill>
                  <a:schemeClr val="tx2"/>
                </a:solidFill>
              </a:rPr>
            </a:br>
            <a:r>
              <a:rPr lang="en-US" sz="1200" dirty="0">
                <a:solidFill>
                  <a:schemeClr val="tx2"/>
                </a:solidFill>
              </a:rPr>
              <a:t>is a quality gate</a:t>
            </a:r>
          </a:p>
        </p:txBody>
      </p:sp>
    </p:spTree>
    <p:extLst>
      <p:ext uri="{BB962C8B-B14F-4D97-AF65-F5344CB8AC3E}">
        <p14:creationId xmlns:p14="http://schemas.microsoft.com/office/powerpoint/2010/main" val="897243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44</a:t>
            </a:fld>
            <a:endParaRPr lang="en-US" altLang="en-US" dirty="0"/>
          </a:p>
        </p:txBody>
      </p:sp>
      <p:sp>
        <p:nvSpPr>
          <p:cNvPr id="19458" name="Title 1"/>
          <p:cNvSpPr>
            <a:spLocks noGrp="1"/>
          </p:cNvSpPr>
          <p:nvPr>
            <p:ph type="title"/>
          </p:nvPr>
        </p:nvSpPr>
        <p:spPr/>
        <p:txBody>
          <a:bodyPr/>
          <a:lstStyle/>
          <a:p>
            <a:r>
              <a:rPr lang="en-US"/>
              <a:t>A Typical path to Adoption of CD</a:t>
            </a:r>
            <a:endParaRPr lang="en-US" dirty="0"/>
          </a:p>
        </p:txBody>
      </p:sp>
      <p:sp>
        <p:nvSpPr>
          <p:cNvPr id="98" name="Text Placeholder 97"/>
          <p:cNvSpPr>
            <a:spLocks noGrp="1"/>
          </p:cNvSpPr>
          <p:nvPr>
            <p:ph type="body" sz="quarter" idx="10"/>
          </p:nvPr>
        </p:nvSpPr>
        <p:spPr>
          <a:xfrm>
            <a:off x="455613" y="1182021"/>
            <a:ext cx="6762677" cy="396000"/>
          </a:xfrm>
        </p:spPr>
        <p:txBody>
          <a:bodyPr/>
          <a:lstStyle/>
          <a:p>
            <a:r>
              <a:rPr lang="en-US" sz="2000" dirty="0"/>
              <a:t>This slide articulates the key stages for adoption in relation to a pipeline:</a:t>
            </a:r>
          </a:p>
        </p:txBody>
      </p:sp>
      <p:sp>
        <p:nvSpPr>
          <p:cNvPr id="5" name="Footer Placeholder 4"/>
          <p:cNvSpPr>
            <a:spLocks noGrp="1"/>
          </p:cNvSpPr>
          <p:nvPr>
            <p:ph type="ftr" sz="quarter" idx="13"/>
          </p:nvPr>
        </p:nvSpPr>
        <p:spPr/>
        <p:txBody>
          <a:bodyPr/>
          <a:lstStyle/>
          <a:p>
            <a:r>
              <a:rPr lang="en-US"/>
              <a:t>Copyright © 2016 Accenture  All rights reserved.</a:t>
            </a:r>
            <a:endParaRPr lang="en-AU" dirty="0"/>
          </a:p>
        </p:txBody>
      </p:sp>
      <p:sp>
        <p:nvSpPr>
          <p:cNvPr id="103" name="Up-Down Arrow 102"/>
          <p:cNvSpPr/>
          <p:nvPr/>
        </p:nvSpPr>
        <p:spPr bwMode="auto">
          <a:xfrm>
            <a:off x="8208335" y="1122363"/>
            <a:ext cx="478465" cy="5194834"/>
          </a:xfrm>
          <a:prstGeom prst="upDownArrow">
            <a:avLst>
              <a:gd name="adj1" fmla="val 100000"/>
              <a:gd name="adj2" fmla="val 50000"/>
            </a:avLst>
          </a:prstGeom>
          <a:solidFill>
            <a:schemeClr val="accent5"/>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vert="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r>
              <a:rPr kumimoji="0" lang="en-GB" sz="1200" i="0" u="none" strike="noStrike" cap="none" normalizeH="0" baseline="0" dirty="0">
                <a:ln>
                  <a:noFill/>
                </a:ln>
                <a:solidFill>
                  <a:schemeClr val="bg1"/>
                </a:solidFill>
                <a:effectLst/>
                <a:latin typeface="Arial" charset="0"/>
              </a:rPr>
              <a:t>Support users and the toolset</a:t>
            </a:r>
          </a:p>
        </p:txBody>
      </p:sp>
      <p:sp>
        <p:nvSpPr>
          <p:cNvPr id="113"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sp>
        <p:nvSpPr>
          <p:cNvPr id="115" name="Content Placeholder 2"/>
          <p:cNvSpPr txBox="1">
            <a:spLocks/>
          </p:cNvSpPr>
          <p:nvPr/>
        </p:nvSpPr>
        <p:spPr>
          <a:xfrm>
            <a:off x="455613" y="1903111"/>
            <a:ext cx="4010025" cy="1800000"/>
          </a:xfrm>
          <a:prstGeom prst="rect">
            <a:avLst/>
          </a:prstGeom>
        </p:spPr>
        <p:txBody>
          <a:bodyPr vert="horz" lIns="0" tIns="0" rIns="0" bIns="0" numCol="1" spcCol="36000" rtlCol="0">
            <a:noAutofit/>
          </a:bodyPr>
          <a:lstStyle>
            <a:lvl1pPr marL="266700" indent="-177800" eaLnBrk="1" hangingPunct="1">
              <a:spcBef>
                <a:spcPts val="600"/>
              </a:spcBef>
              <a:buFont typeface="Arial" pitchFamily="34" charset="0"/>
              <a:buChar char="•"/>
              <a:defRPr sz="1800">
                <a:solidFill>
                  <a:schemeClr val="tx2"/>
                </a:solidFill>
                <a:latin typeface="+mn-lt"/>
                <a:ea typeface="Arial" pitchFamily="-105" charset="-52"/>
                <a:cs typeface="Arial" pitchFamily="34" charset="0"/>
              </a:defRPr>
            </a:lvl1pPr>
            <a:lvl2pPr marL="361950" indent="-185738"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2pPr>
            <a:lvl3pPr marL="538163" indent="-176213"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3pPr>
            <a:lvl4pPr marL="715963" indent="-17780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4pPr>
            <a:lvl5pPr marL="900113" indent="-18415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5pPr>
            <a:lvl6pPr marL="2514600" indent="-228600">
              <a:spcBef>
                <a:spcPct val="20000"/>
              </a:spcBef>
              <a:buFont typeface="Arial" pitchFamily="34" charset="0"/>
              <a:buChar char="•"/>
              <a:defRPr sz="2000">
                <a:latin typeface="+mn-lt"/>
                <a:cs typeface="+mn-cs"/>
              </a:defRPr>
            </a:lvl6pPr>
            <a:lvl7pPr marL="2971800" indent="-228600">
              <a:spcBef>
                <a:spcPct val="20000"/>
              </a:spcBef>
              <a:buFont typeface="Arial" pitchFamily="34" charset="0"/>
              <a:buChar char="•"/>
              <a:defRPr sz="2000">
                <a:latin typeface="+mn-lt"/>
                <a:cs typeface="+mn-cs"/>
              </a:defRPr>
            </a:lvl7pPr>
            <a:lvl8pPr marL="3429000" indent="-228600">
              <a:spcBef>
                <a:spcPct val="20000"/>
              </a:spcBef>
              <a:buFont typeface="Arial" pitchFamily="34" charset="0"/>
              <a:buChar char="•"/>
              <a:defRPr sz="2000">
                <a:latin typeface="+mn-lt"/>
                <a:cs typeface="+mn-cs"/>
              </a:defRPr>
            </a:lvl8pPr>
            <a:lvl9pPr marL="3886200" indent="-228600">
              <a:spcBef>
                <a:spcPct val="20000"/>
              </a:spcBef>
              <a:buFont typeface="Arial" pitchFamily="34" charset="0"/>
              <a:buChar char="•"/>
              <a:defRPr sz="2000">
                <a:latin typeface="+mn-lt"/>
                <a:cs typeface="+mn-cs"/>
              </a:defRPr>
            </a:lvl9pPr>
          </a:lstStyle>
          <a:p>
            <a:pPr marL="180000" lvl="0" indent="-180000">
              <a:spcBef>
                <a:spcPts val="300"/>
              </a:spcBef>
              <a:buFont typeface="+mj-lt"/>
              <a:buAutoNum type="arabicPeriod"/>
            </a:pPr>
            <a:r>
              <a:rPr lang="en-US" sz="1200" dirty="0">
                <a:solidFill>
                  <a:srgbClr val="666666"/>
                </a:solidFill>
              </a:rPr>
              <a:t>Implement an ALM tool to managing Requirements </a:t>
            </a:r>
            <a:br>
              <a:rPr lang="en-US" sz="1200" dirty="0">
                <a:solidFill>
                  <a:srgbClr val="666666"/>
                </a:solidFill>
              </a:rPr>
            </a:br>
            <a:r>
              <a:rPr lang="en-US" sz="1200" dirty="0">
                <a:solidFill>
                  <a:srgbClr val="666666"/>
                </a:solidFill>
              </a:rPr>
              <a:t>and Stories</a:t>
            </a:r>
          </a:p>
          <a:p>
            <a:pPr marL="180000" lvl="0" indent="-180000">
              <a:spcBef>
                <a:spcPts val="300"/>
              </a:spcBef>
              <a:buFont typeface="+mj-lt"/>
              <a:buAutoNum type="arabicPeriod"/>
            </a:pPr>
            <a:r>
              <a:rPr lang="en-US" sz="1200" dirty="0">
                <a:solidFill>
                  <a:srgbClr val="666666"/>
                </a:solidFill>
              </a:rPr>
              <a:t>Implement version control for managing source </a:t>
            </a:r>
            <a:br>
              <a:rPr lang="en-US" sz="1200" dirty="0">
                <a:solidFill>
                  <a:srgbClr val="666666"/>
                </a:solidFill>
              </a:rPr>
            </a:br>
            <a:r>
              <a:rPr lang="en-US" sz="1200" dirty="0">
                <a:solidFill>
                  <a:srgbClr val="666666"/>
                </a:solidFill>
              </a:rPr>
              <a:t>code and configuration</a:t>
            </a:r>
          </a:p>
          <a:p>
            <a:pPr marL="180000" lvl="0" indent="-180000">
              <a:spcBef>
                <a:spcPts val="300"/>
              </a:spcBef>
              <a:buFont typeface="+mj-lt"/>
              <a:buAutoNum type="arabicPeriod"/>
            </a:pPr>
            <a:r>
              <a:rPr lang="en-US" sz="1200" dirty="0">
                <a:solidFill>
                  <a:srgbClr val="666666"/>
                </a:solidFill>
              </a:rPr>
              <a:t>Capture your coding standards as rules for a static </a:t>
            </a:r>
            <a:br>
              <a:rPr lang="en-US" sz="1200" dirty="0">
                <a:solidFill>
                  <a:srgbClr val="666666"/>
                </a:solidFill>
              </a:rPr>
            </a:br>
            <a:r>
              <a:rPr lang="en-US" sz="1200" dirty="0">
                <a:solidFill>
                  <a:srgbClr val="666666"/>
                </a:solidFill>
              </a:rPr>
              <a:t>code analysis tool</a:t>
            </a:r>
          </a:p>
          <a:p>
            <a:pPr marL="180000" indent="-180000">
              <a:spcBef>
                <a:spcPts val="300"/>
              </a:spcBef>
              <a:buFont typeface="+mj-lt"/>
              <a:buAutoNum type="arabicPeriod"/>
            </a:pPr>
            <a:r>
              <a:rPr lang="en-US" sz="1200" dirty="0">
                <a:solidFill>
                  <a:srgbClr val="666666"/>
                </a:solidFill>
              </a:rPr>
              <a:t>Implement an orchestrator so that a delivery pipeline </a:t>
            </a:r>
            <a:br>
              <a:rPr lang="en-US" sz="1200" dirty="0">
                <a:solidFill>
                  <a:srgbClr val="666666"/>
                </a:solidFill>
              </a:rPr>
            </a:br>
            <a:r>
              <a:rPr lang="en-US" sz="1200" dirty="0">
                <a:solidFill>
                  <a:srgbClr val="666666"/>
                </a:solidFill>
              </a:rPr>
              <a:t>can start to be built up and plug in running your build, unit tests and static code analysis</a:t>
            </a:r>
          </a:p>
        </p:txBody>
      </p:sp>
      <p:cxnSp>
        <p:nvCxnSpPr>
          <p:cNvPr id="116" name="Straight Connector 115"/>
          <p:cNvCxnSpPr/>
          <p:nvPr/>
        </p:nvCxnSpPr>
        <p:spPr>
          <a:xfrm>
            <a:off x="4553576" y="1933847"/>
            <a:ext cx="0" cy="1772966"/>
          </a:xfrm>
          <a:prstGeom prst="line">
            <a:avLst/>
          </a:prstGeom>
          <a:ln w="1270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7" name="Content Placeholder 2"/>
          <p:cNvSpPr txBox="1">
            <a:spLocks/>
          </p:cNvSpPr>
          <p:nvPr/>
        </p:nvSpPr>
        <p:spPr>
          <a:xfrm>
            <a:off x="4679951" y="1903111"/>
            <a:ext cx="3360963" cy="1800000"/>
          </a:xfrm>
          <a:prstGeom prst="rect">
            <a:avLst/>
          </a:prstGeom>
        </p:spPr>
        <p:txBody>
          <a:bodyPr vert="horz" lIns="0" tIns="0" rIns="0" bIns="0" numCol="1" spcCol="36000" rtlCol="0">
            <a:noAutofit/>
          </a:bodyPr>
          <a:lstStyle>
            <a:lvl1pPr marL="266700" indent="-177800" eaLnBrk="1" hangingPunct="1">
              <a:spcBef>
                <a:spcPts val="600"/>
              </a:spcBef>
              <a:buFont typeface="Arial" pitchFamily="34" charset="0"/>
              <a:buChar char="•"/>
              <a:defRPr sz="1800">
                <a:solidFill>
                  <a:schemeClr val="tx2"/>
                </a:solidFill>
                <a:latin typeface="+mn-lt"/>
                <a:ea typeface="Arial" pitchFamily="-105" charset="-52"/>
                <a:cs typeface="Arial" pitchFamily="34" charset="0"/>
              </a:defRPr>
            </a:lvl1pPr>
            <a:lvl2pPr marL="361950" indent="-185738"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2pPr>
            <a:lvl3pPr marL="538163" indent="-176213"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3pPr>
            <a:lvl4pPr marL="715963" indent="-17780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4pPr>
            <a:lvl5pPr marL="900113" indent="-18415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5pPr>
            <a:lvl6pPr marL="2514600" indent="-228600">
              <a:spcBef>
                <a:spcPct val="20000"/>
              </a:spcBef>
              <a:buFont typeface="Arial" pitchFamily="34" charset="0"/>
              <a:buChar char="•"/>
              <a:defRPr sz="2000">
                <a:latin typeface="+mn-lt"/>
                <a:cs typeface="+mn-cs"/>
              </a:defRPr>
            </a:lvl6pPr>
            <a:lvl7pPr marL="2971800" indent="-228600">
              <a:spcBef>
                <a:spcPct val="20000"/>
              </a:spcBef>
              <a:buFont typeface="Arial" pitchFamily="34" charset="0"/>
              <a:buChar char="•"/>
              <a:defRPr sz="2000">
                <a:latin typeface="+mn-lt"/>
                <a:cs typeface="+mn-cs"/>
              </a:defRPr>
            </a:lvl7pPr>
            <a:lvl8pPr marL="3429000" indent="-228600">
              <a:spcBef>
                <a:spcPct val="20000"/>
              </a:spcBef>
              <a:buFont typeface="Arial" pitchFamily="34" charset="0"/>
              <a:buChar char="•"/>
              <a:defRPr sz="2000">
                <a:latin typeface="+mn-lt"/>
                <a:cs typeface="+mn-cs"/>
              </a:defRPr>
            </a:lvl8pPr>
            <a:lvl9pPr marL="3886200" indent="-228600">
              <a:spcBef>
                <a:spcPct val="20000"/>
              </a:spcBef>
              <a:buFont typeface="Arial" pitchFamily="34" charset="0"/>
              <a:buChar char="•"/>
              <a:defRPr sz="2000">
                <a:latin typeface="+mn-lt"/>
                <a:cs typeface="+mn-cs"/>
              </a:defRPr>
            </a:lvl9pPr>
          </a:lstStyle>
          <a:p>
            <a:pPr marL="180000" indent="-180000">
              <a:spcBef>
                <a:spcPts val="300"/>
              </a:spcBef>
              <a:buFont typeface="+mj-lt"/>
              <a:buAutoNum type="arabicPeriod" startAt="5"/>
            </a:pPr>
            <a:r>
              <a:rPr lang="en-US" sz="1200" dirty="0">
                <a:solidFill>
                  <a:srgbClr val="666666"/>
                </a:solidFill>
              </a:rPr>
              <a:t>Script your deployments</a:t>
            </a:r>
          </a:p>
          <a:p>
            <a:pPr marL="180000" indent="-180000">
              <a:spcBef>
                <a:spcPts val="300"/>
              </a:spcBef>
              <a:buFont typeface="+mj-lt"/>
              <a:buAutoNum type="arabicPeriod" startAt="5"/>
            </a:pPr>
            <a:r>
              <a:rPr lang="en-US" sz="1200" dirty="0">
                <a:solidFill>
                  <a:srgbClr val="666666"/>
                </a:solidFill>
              </a:rPr>
              <a:t>Script configuring your environments </a:t>
            </a:r>
          </a:p>
          <a:p>
            <a:pPr marL="180000" indent="-180000">
              <a:spcBef>
                <a:spcPts val="300"/>
              </a:spcBef>
              <a:buFont typeface="+mj-lt"/>
              <a:buAutoNum type="arabicPeriod" startAt="5"/>
            </a:pPr>
            <a:r>
              <a:rPr lang="en-US" sz="1200" dirty="0">
                <a:solidFill>
                  <a:srgbClr val="666666"/>
                </a:solidFill>
              </a:rPr>
              <a:t>Automated testing</a:t>
            </a:r>
          </a:p>
          <a:p>
            <a:pPr marL="180000" indent="-180000">
              <a:spcBef>
                <a:spcPts val="300"/>
              </a:spcBef>
              <a:buFont typeface="+mj-lt"/>
              <a:buAutoNum type="arabicPeriod" startAt="5"/>
            </a:pPr>
            <a:r>
              <a:rPr lang="en-US" sz="1200" dirty="0">
                <a:solidFill>
                  <a:srgbClr val="666666"/>
                </a:solidFill>
              </a:rPr>
              <a:t>Iteratively add more stages</a:t>
            </a:r>
          </a:p>
          <a:p>
            <a:pPr marL="180000" indent="-180000">
              <a:spcBef>
                <a:spcPts val="300"/>
              </a:spcBef>
              <a:buFont typeface="+mj-lt"/>
              <a:buAutoNum type="arabicPeriod" startAt="5"/>
            </a:pPr>
            <a:r>
              <a:rPr lang="en-US" sz="1200" dirty="0">
                <a:solidFill>
                  <a:srgbClr val="666666"/>
                </a:solidFill>
              </a:rPr>
              <a:t>iteratively improve stages, for example</a:t>
            </a:r>
            <a:br>
              <a:rPr lang="en-US" sz="1200" dirty="0">
                <a:solidFill>
                  <a:srgbClr val="666666"/>
                </a:solidFill>
              </a:rPr>
            </a:br>
            <a:r>
              <a:rPr lang="en-US" sz="1200" dirty="0">
                <a:solidFill>
                  <a:srgbClr val="666666"/>
                </a:solidFill>
              </a:rPr>
              <a:t>make quality gates harder to pass.</a:t>
            </a:r>
          </a:p>
        </p:txBody>
      </p:sp>
      <p:grpSp>
        <p:nvGrpSpPr>
          <p:cNvPr id="105" name="Group 104"/>
          <p:cNvGrpSpPr/>
          <p:nvPr/>
        </p:nvGrpSpPr>
        <p:grpSpPr>
          <a:xfrm>
            <a:off x="448748" y="3867189"/>
            <a:ext cx="5296830" cy="1523575"/>
            <a:chOff x="548640" y="4221193"/>
            <a:chExt cx="5296830" cy="1523575"/>
          </a:xfrm>
        </p:grpSpPr>
        <p:sp>
          <p:nvSpPr>
            <p:cNvPr id="125" name="Rectangular Callout 124"/>
            <p:cNvSpPr/>
            <p:nvPr/>
          </p:nvSpPr>
          <p:spPr bwMode="auto">
            <a:xfrm>
              <a:off x="548640" y="4419600"/>
              <a:ext cx="656801" cy="198407"/>
            </a:xfrm>
            <a:prstGeom prst="wedgeRectCallout">
              <a:avLst>
                <a:gd name="adj1" fmla="val -4703"/>
                <a:gd name="adj2" fmla="val 135614"/>
              </a:avLst>
            </a:prstGeom>
            <a:solidFill>
              <a:schemeClr val="bg2"/>
            </a:solidFill>
            <a:ln>
              <a:headEnd type="none" w="med" len="med"/>
              <a:tailEnd type="none" w="med" len="me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vert="horz" wrap="square" lIns="36000" tIns="36000" rIns="36000" bIns="36000" numCol="1" rtlCol="0" anchor="ctr" anchorCtr="0" compatLnSpc="1">
              <a:prstTxWarp prst="textNoShape">
                <a:avLst/>
              </a:prstTxWarp>
            </a:bodyPr>
            <a:lstStyle/>
            <a:p>
              <a:pPr algn="ctr" eaLnBrk="0" fontAlgn="base" hangingPunct="0">
                <a:spcBef>
                  <a:spcPct val="0"/>
                </a:spcBef>
                <a:spcAft>
                  <a:spcPct val="0"/>
                </a:spcAft>
              </a:pPr>
              <a:r>
                <a:rPr lang="en-GB" sz="900" dirty="0">
                  <a:solidFill>
                    <a:schemeClr val="bg1"/>
                  </a:solidFill>
                  <a:latin typeface="Arial" charset="0"/>
                </a:rPr>
                <a:t>1. ALM</a:t>
              </a:r>
              <a:endParaRPr kumimoji="0" lang="en-GB" sz="900" i="0" u="none" strike="noStrike" cap="none" normalizeH="0" baseline="0" dirty="0">
                <a:ln>
                  <a:noFill/>
                </a:ln>
                <a:solidFill>
                  <a:schemeClr val="bg1"/>
                </a:solidFill>
                <a:effectLst/>
                <a:latin typeface="Arial" charset="0"/>
              </a:endParaRPr>
            </a:p>
          </p:txBody>
        </p:sp>
        <p:sp>
          <p:nvSpPr>
            <p:cNvPr id="126" name="Rectangular Callout 125"/>
            <p:cNvSpPr/>
            <p:nvPr/>
          </p:nvSpPr>
          <p:spPr bwMode="auto">
            <a:xfrm>
              <a:off x="548640" y="5564321"/>
              <a:ext cx="656801" cy="180447"/>
            </a:xfrm>
            <a:prstGeom prst="wedgeRectCallout">
              <a:avLst>
                <a:gd name="adj1" fmla="val 24101"/>
                <a:gd name="adj2" fmla="val -146989"/>
              </a:avLst>
            </a:prstGeom>
            <a:solidFill>
              <a:schemeClr val="bg2"/>
            </a:solidFill>
            <a:ln>
              <a:headEnd type="none" w="med" len="med"/>
              <a:tailEnd type="none" w="med" len="me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vert="horz" wrap="square" lIns="36000" tIns="36000" rIns="36000" bIns="36000" numCol="1" rtlCol="0" anchor="ctr" anchorCtr="0" compatLnSpc="1">
              <a:prstTxWarp prst="textNoShape">
                <a:avLst/>
              </a:prstTxWarp>
            </a:bodyPr>
            <a:lstStyle/>
            <a:p>
              <a:pPr algn="ctr" eaLnBrk="0" fontAlgn="base" hangingPunct="0">
                <a:spcBef>
                  <a:spcPct val="0"/>
                </a:spcBef>
                <a:spcAft>
                  <a:spcPct val="0"/>
                </a:spcAft>
              </a:pPr>
              <a:r>
                <a:rPr lang="en-GB" sz="900" dirty="0">
                  <a:solidFill>
                    <a:schemeClr val="bg1"/>
                  </a:solidFill>
                  <a:latin typeface="Arial" charset="0"/>
                </a:rPr>
                <a:t>2. VCS</a:t>
              </a:r>
              <a:endParaRPr kumimoji="0" lang="en-GB" sz="900" i="0" u="none" strike="noStrike" cap="none" normalizeH="0" baseline="0" dirty="0">
                <a:ln>
                  <a:noFill/>
                </a:ln>
                <a:solidFill>
                  <a:schemeClr val="bg1"/>
                </a:solidFill>
                <a:effectLst/>
                <a:latin typeface="Arial" charset="0"/>
              </a:endParaRPr>
            </a:p>
          </p:txBody>
        </p:sp>
        <p:sp>
          <p:nvSpPr>
            <p:cNvPr id="127" name="Rectangular Callout 126"/>
            <p:cNvSpPr/>
            <p:nvPr/>
          </p:nvSpPr>
          <p:spPr bwMode="auto">
            <a:xfrm>
              <a:off x="2094483" y="5541229"/>
              <a:ext cx="1053259" cy="203539"/>
            </a:xfrm>
            <a:prstGeom prst="wedgeRectCallout">
              <a:avLst>
                <a:gd name="adj1" fmla="val -21688"/>
                <a:gd name="adj2" fmla="val -131657"/>
              </a:avLst>
            </a:prstGeom>
            <a:solidFill>
              <a:schemeClr val="bg2"/>
            </a:solidFill>
            <a:ln>
              <a:headEnd type="none" w="med" len="med"/>
              <a:tailEnd type="none" w="med" len="me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vert="horz" wrap="square" lIns="36000" tIns="36000" rIns="36000" bIns="36000" numCol="1" rtlCol="0" anchor="ctr" anchorCtr="0" compatLnSpc="1">
              <a:prstTxWarp prst="textNoShape">
                <a:avLst/>
              </a:prstTxWarp>
            </a:bodyPr>
            <a:lstStyle/>
            <a:p>
              <a:pPr algn="ctr" eaLnBrk="0" hangingPunct="0"/>
              <a:r>
                <a:rPr lang="en-GB" sz="900" dirty="0">
                  <a:solidFill>
                    <a:schemeClr val="bg1"/>
                  </a:solidFill>
                  <a:latin typeface="Arial" charset="0"/>
                </a:rPr>
                <a:t>4. Orchestrator</a:t>
              </a:r>
            </a:p>
          </p:txBody>
        </p:sp>
        <p:sp>
          <p:nvSpPr>
            <p:cNvPr id="128" name="Rectangular Callout 127"/>
            <p:cNvSpPr/>
            <p:nvPr/>
          </p:nvSpPr>
          <p:spPr bwMode="auto">
            <a:xfrm>
              <a:off x="3214148" y="5541229"/>
              <a:ext cx="1053259" cy="203539"/>
            </a:xfrm>
            <a:prstGeom prst="wedgeRectCallout">
              <a:avLst>
                <a:gd name="adj1" fmla="val -37197"/>
                <a:gd name="adj2" fmla="val -131423"/>
              </a:avLst>
            </a:prstGeom>
            <a:solidFill>
              <a:schemeClr val="bg2"/>
            </a:solidFill>
            <a:ln>
              <a:headEnd type="none" w="med" len="med"/>
              <a:tailEnd type="none" w="med" len="me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vert="horz" wrap="square" lIns="36000" tIns="36000" rIns="36000" bIns="36000" numCol="1" rtlCol="0" anchor="ctr" anchorCtr="0" compatLnSpc="1">
              <a:prstTxWarp prst="textNoShape">
                <a:avLst/>
              </a:prstTxWarp>
            </a:bodyPr>
            <a:lstStyle/>
            <a:p>
              <a:pPr algn="ctr" eaLnBrk="0" hangingPunct="0"/>
              <a:r>
                <a:rPr lang="en-GB" sz="900" dirty="0">
                  <a:solidFill>
                    <a:schemeClr val="bg1"/>
                  </a:solidFill>
                  <a:latin typeface="Arial" charset="0"/>
                </a:rPr>
                <a:t>5. Deployments</a:t>
              </a:r>
            </a:p>
          </p:txBody>
        </p:sp>
        <p:sp>
          <p:nvSpPr>
            <p:cNvPr id="129" name="Rectangular Callout 128"/>
            <p:cNvSpPr/>
            <p:nvPr/>
          </p:nvSpPr>
          <p:spPr bwMode="auto">
            <a:xfrm>
              <a:off x="2056250" y="4221193"/>
              <a:ext cx="933230" cy="198407"/>
            </a:xfrm>
            <a:prstGeom prst="wedgeRectCallout">
              <a:avLst>
                <a:gd name="adj1" fmla="val -53430"/>
                <a:gd name="adj2" fmla="val 104889"/>
              </a:avLst>
            </a:prstGeom>
            <a:solidFill>
              <a:schemeClr val="bg2"/>
            </a:solidFill>
            <a:ln>
              <a:headEnd type="none" w="med" len="med"/>
              <a:tailEnd type="none" w="med" len="me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vert="horz" wrap="square" lIns="36000" tIns="36000" rIns="36000" bIns="36000" numCol="1" rtlCol="0" anchor="ctr" anchorCtr="0" compatLnSpc="1">
              <a:prstTxWarp prst="textNoShape">
                <a:avLst/>
              </a:prstTxWarp>
            </a:bodyPr>
            <a:lstStyle/>
            <a:p>
              <a:pPr algn="ctr" eaLnBrk="0" hangingPunct="0"/>
              <a:r>
                <a:rPr lang="en-GB" sz="900" dirty="0">
                  <a:solidFill>
                    <a:schemeClr val="bg1"/>
                  </a:solidFill>
                  <a:latin typeface="Arial" charset="0"/>
                </a:rPr>
                <a:t>3. Standards</a:t>
              </a:r>
            </a:p>
          </p:txBody>
        </p:sp>
        <p:sp>
          <p:nvSpPr>
            <p:cNvPr id="131" name="Rectangular Callout 130"/>
            <p:cNvSpPr/>
            <p:nvPr/>
          </p:nvSpPr>
          <p:spPr bwMode="auto">
            <a:xfrm>
              <a:off x="2411909" y="4471963"/>
              <a:ext cx="1035506" cy="198407"/>
            </a:xfrm>
            <a:prstGeom prst="wedgeRectCallout">
              <a:avLst>
                <a:gd name="adj1" fmla="val -37698"/>
                <a:gd name="adj2" fmla="val 101145"/>
              </a:avLst>
            </a:prstGeom>
            <a:solidFill>
              <a:schemeClr val="bg2"/>
            </a:solidFill>
            <a:ln>
              <a:headEnd type="none" w="med" len="med"/>
              <a:tailEnd type="none" w="med" len="me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vert="horz" wrap="square" lIns="36000" tIns="36000" rIns="36000" bIns="36000" numCol="1" rtlCol="0" anchor="ctr" anchorCtr="0" compatLnSpc="1">
              <a:prstTxWarp prst="textNoShape">
                <a:avLst/>
              </a:prstTxWarp>
            </a:bodyPr>
            <a:lstStyle/>
            <a:p>
              <a:pPr algn="ctr" eaLnBrk="0" hangingPunct="0"/>
              <a:r>
                <a:rPr lang="en-GB" sz="900" dirty="0">
                  <a:solidFill>
                    <a:schemeClr val="bg1"/>
                  </a:solidFill>
                  <a:latin typeface="Arial" charset="0"/>
                </a:rPr>
                <a:t>6. Environments</a:t>
              </a:r>
            </a:p>
          </p:txBody>
        </p:sp>
        <p:sp>
          <p:nvSpPr>
            <p:cNvPr id="133" name="Rectangular Callout 132"/>
            <p:cNvSpPr/>
            <p:nvPr/>
          </p:nvSpPr>
          <p:spPr bwMode="auto">
            <a:xfrm>
              <a:off x="4696993" y="4471963"/>
              <a:ext cx="1148477" cy="198407"/>
            </a:xfrm>
            <a:prstGeom prst="wedgeRectCallout">
              <a:avLst>
                <a:gd name="adj1" fmla="val -51797"/>
                <a:gd name="adj2" fmla="val 89527"/>
              </a:avLst>
            </a:prstGeom>
            <a:solidFill>
              <a:schemeClr val="bg2"/>
            </a:solidFill>
            <a:ln>
              <a:headEnd type="none" w="med" len="med"/>
              <a:tailEnd type="none" w="med" len="me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vert="horz" wrap="square" lIns="36000" tIns="36000" rIns="36000" bIns="36000" numCol="1" rtlCol="0" anchor="ctr" anchorCtr="0" compatLnSpc="1">
              <a:prstTxWarp prst="textNoShape">
                <a:avLst/>
              </a:prstTxWarp>
            </a:bodyPr>
            <a:lstStyle/>
            <a:p>
              <a:pPr algn="ctr" eaLnBrk="0" hangingPunct="0"/>
              <a:r>
                <a:rPr lang="en-GB" sz="900" dirty="0">
                  <a:solidFill>
                    <a:schemeClr val="bg1"/>
                  </a:solidFill>
                  <a:latin typeface="Arial" charset="0"/>
                </a:rPr>
                <a:t>7. Automated test</a:t>
              </a:r>
            </a:p>
          </p:txBody>
        </p:sp>
      </p:grpSp>
      <p:grpSp>
        <p:nvGrpSpPr>
          <p:cNvPr id="294" name="Group 293"/>
          <p:cNvGrpSpPr/>
          <p:nvPr/>
        </p:nvGrpSpPr>
        <p:grpSpPr>
          <a:xfrm>
            <a:off x="450501" y="3827781"/>
            <a:ext cx="7590413" cy="2489416"/>
            <a:chOff x="473172" y="3561903"/>
            <a:chExt cx="8232894" cy="2700129"/>
          </a:xfrm>
        </p:grpSpPr>
        <p:grpSp>
          <p:nvGrpSpPr>
            <p:cNvPr id="295" name="Group 294"/>
            <p:cNvGrpSpPr/>
            <p:nvPr/>
          </p:nvGrpSpPr>
          <p:grpSpPr>
            <a:xfrm>
              <a:off x="1290543" y="3561903"/>
              <a:ext cx="737137" cy="1989864"/>
              <a:chOff x="1269486" y="2444749"/>
              <a:chExt cx="737137" cy="1989864"/>
            </a:xfrm>
          </p:grpSpPr>
          <p:grpSp>
            <p:nvGrpSpPr>
              <p:cNvPr id="348" name="Group 347"/>
              <p:cNvGrpSpPr/>
              <p:nvPr/>
            </p:nvGrpSpPr>
            <p:grpSpPr>
              <a:xfrm>
                <a:off x="1270968" y="2444749"/>
                <a:ext cx="735654" cy="559323"/>
                <a:chOff x="1270968" y="2444749"/>
                <a:chExt cx="735654" cy="559323"/>
              </a:xfrm>
            </p:grpSpPr>
            <p:sp>
              <p:nvSpPr>
                <p:cNvPr id="359" name="Rounded Rectangle 358"/>
                <p:cNvSpPr/>
                <p:nvPr/>
              </p:nvSpPr>
              <p:spPr bwMode="auto">
                <a:xfrm>
                  <a:off x="1270968" y="2444749"/>
                  <a:ext cx="735654" cy="559323"/>
                </a:xfrm>
                <a:prstGeom prst="roundRect">
                  <a:avLst>
                    <a:gd name="adj" fmla="val 5869"/>
                  </a:avLst>
                </a:prstGeom>
                <a:solidFill>
                  <a:schemeClr val="accent1"/>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60" name="Rounded Rectangle 359"/>
                <p:cNvSpPr/>
                <p:nvPr/>
              </p:nvSpPr>
              <p:spPr bwMode="auto">
                <a:xfrm>
                  <a:off x="1294699" y="2474371"/>
                  <a:ext cx="688192" cy="25003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Compile &amp; Package</a:t>
                  </a:r>
                </a:p>
              </p:txBody>
            </p:sp>
            <p:pic>
              <p:nvPicPr>
                <p:cNvPr id="361"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359" y="2789437"/>
                  <a:ext cx="87573" cy="146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2"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675" y="2789437"/>
                  <a:ext cx="87573" cy="146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9" name="Group 348"/>
              <p:cNvGrpSpPr/>
              <p:nvPr/>
            </p:nvGrpSpPr>
            <p:grpSpPr>
              <a:xfrm>
                <a:off x="1270968" y="3158277"/>
                <a:ext cx="735654" cy="561065"/>
                <a:chOff x="1270968" y="3159149"/>
                <a:chExt cx="735654" cy="561065"/>
              </a:xfrm>
            </p:grpSpPr>
            <p:sp>
              <p:nvSpPr>
                <p:cNvPr id="355" name="Rounded Rectangle 354"/>
                <p:cNvSpPr/>
                <p:nvPr/>
              </p:nvSpPr>
              <p:spPr bwMode="auto">
                <a:xfrm>
                  <a:off x="1270968" y="3159149"/>
                  <a:ext cx="735654" cy="561065"/>
                </a:xfrm>
                <a:prstGeom prst="roundRect">
                  <a:avLst>
                    <a:gd name="adj" fmla="val 5869"/>
                  </a:avLst>
                </a:prstGeom>
                <a:solidFill>
                  <a:schemeClr val="accent1"/>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56" name="Rounded Rectangle 355"/>
                <p:cNvSpPr/>
                <p:nvPr/>
              </p:nvSpPr>
              <p:spPr bwMode="auto">
                <a:xfrm>
                  <a:off x="1294699" y="3188771"/>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Sonar Code Analysis</a:t>
                  </a:r>
                </a:p>
              </p:txBody>
            </p:sp>
            <p:pic>
              <p:nvPicPr>
                <p:cNvPr id="357"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359" y="3507281"/>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675" y="3507281"/>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0" name="Group 349"/>
              <p:cNvGrpSpPr/>
              <p:nvPr/>
            </p:nvGrpSpPr>
            <p:grpSpPr>
              <a:xfrm>
                <a:off x="1269486" y="3873548"/>
                <a:ext cx="737137" cy="561065"/>
                <a:chOff x="1269486" y="3873548"/>
                <a:chExt cx="737137" cy="561065"/>
              </a:xfrm>
            </p:grpSpPr>
            <p:sp>
              <p:nvSpPr>
                <p:cNvPr id="351" name="Rounded Rectangle 350"/>
                <p:cNvSpPr/>
                <p:nvPr/>
              </p:nvSpPr>
              <p:spPr bwMode="auto">
                <a:xfrm>
                  <a:off x="1269486" y="3873548"/>
                  <a:ext cx="737137" cy="561065"/>
                </a:xfrm>
                <a:prstGeom prst="roundRect">
                  <a:avLst>
                    <a:gd name="adj" fmla="val 5869"/>
                  </a:avLst>
                </a:prstGeom>
                <a:solidFill>
                  <a:schemeClr val="accent1"/>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52" name="Rounded Rectangle 351"/>
                <p:cNvSpPr/>
                <p:nvPr/>
              </p:nvSpPr>
              <p:spPr bwMode="auto">
                <a:xfrm>
                  <a:off x="1293217" y="3903170"/>
                  <a:ext cx="689675"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Run Unit Tests</a:t>
                  </a:r>
                </a:p>
              </p:txBody>
            </p:sp>
            <p:pic>
              <p:nvPicPr>
                <p:cNvPr id="353"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859" y="422168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4"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430" y="422168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96" name="Group 295"/>
            <p:cNvGrpSpPr/>
            <p:nvPr/>
          </p:nvGrpSpPr>
          <p:grpSpPr>
            <a:xfrm>
              <a:off x="2124229" y="4279788"/>
              <a:ext cx="737137" cy="561065"/>
              <a:chOff x="2105996" y="3162634"/>
              <a:chExt cx="737137" cy="561065"/>
            </a:xfrm>
          </p:grpSpPr>
          <p:sp>
            <p:nvSpPr>
              <p:cNvPr id="344" name="Rounded Rectangle 343"/>
              <p:cNvSpPr/>
              <p:nvPr/>
            </p:nvSpPr>
            <p:spPr bwMode="auto">
              <a:xfrm>
                <a:off x="2105996" y="3162634"/>
                <a:ext cx="737137" cy="561065"/>
              </a:xfrm>
              <a:prstGeom prst="roundRect">
                <a:avLst>
                  <a:gd name="adj" fmla="val 5869"/>
                </a:avLst>
              </a:prstGeom>
              <a:solidFill>
                <a:schemeClr val="accent1"/>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45" name="Rounded Rectangle 344"/>
              <p:cNvSpPr/>
              <p:nvPr/>
            </p:nvSpPr>
            <p:spPr bwMode="auto">
              <a:xfrm>
                <a:off x="2129727" y="3192256"/>
                <a:ext cx="689675"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Create ST env</a:t>
                </a:r>
              </a:p>
            </p:txBody>
          </p:sp>
          <p:pic>
            <p:nvPicPr>
              <p:cNvPr id="346"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369" y="3510766"/>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7"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940" y="3510766"/>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7" name="Group 296"/>
            <p:cNvGrpSpPr/>
            <p:nvPr/>
          </p:nvGrpSpPr>
          <p:grpSpPr>
            <a:xfrm>
              <a:off x="2957915" y="4279788"/>
              <a:ext cx="735654" cy="561065"/>
              <a:chOff x="2942506" y="3162634"/>
              <a:chExt cx="735654" cy="561065"/>
            </a:xfrm>
          </p:grpSpPr>
          <p:sp>
            <p:nvSpPr>
              <p:cNvPr id="340" name="Rounded Rectangle 339"/>
              <p:cNvSpPr/>
              <p:nvPr/>
            </p:nvSpPr>
            <p:spPr bwMode="auto">
              <a:xfrm>
                <a:off x="2942506" y="3162634"/>
                <a:ext cx="735654" cy="561065"/>
              </a:xfrm>
              <a:prstGeom prst="roundRect">
                <a:avLst>
                  <a:gd name="adj" fmla="val 5869"/>
                </a:avLst>
              </a:prstGeom>
              <a:solidFill>
                <a:schemeClr val="accent1"/>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41" name="Rounded Rectangle 340"/>
              <p:cNvSpPr/>
              <p:nvPr/>
            </p:nvSpPr>
            <p:spPr bwMode="auto">
              <a:xfrm>
                <a:off x="2966237" y="3192256"/>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Deploy Code</a:t>
                </a:r>
              </a:p>
            </p:txBody>
          </p:sp>
          <p:pic>
            <p:nvPicPr>
              <p:cNvPr id="342"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897"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3"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213"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8" name="Rounded Rectangle 297"/>
            <p:cNvSpPr/>
            <p:nvPr/>
          </p:nvSpPr>
          <p:spPr bwMode="auto">
            <a:xfrm>
              <a:off x="5454524" y="4279788"/>
              <a:ext cx="737137"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99" name="Rounded Rectangle 298"/>
            <p:cNvSpPr/>
            <p:nvPr/>
          </p:nvSpPr>
          <p:spPr bwMode="auto">
            <a:xfrm>
              <a:off x="5478255" y="4309410"/>
              <a:ext cx="689675"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Create clustered env</a:t>
              </a:r>
            </a:p>
          </p:txBody>
        </p:sp>
        <p:pic>
          <p:nvPicPr>
            <p:cNvPr id="300"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2897" y="462792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1"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468" y="462792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2" name="Group 301"/>
            <p:cNvGrpSpPr/>
            <p:nvPr/>
          </p:nvGrpSpPr>
          <p:grpSpPr>
            <a:xfrm>
              <a:off x="5454524" y="4990702"/>
              <a:ext cx="737137" cy="561065"/>
              <a:chOff x="5439745" y="3873548"/>
              <a:chExt cx="737137" cy="561065"/>
            </a:xfrm>
          </p:grpSpPr>
          <p:sp>
            <p:nvSpPr>
              <p:cNvPr id="336" name="Rounded Rectangle 335"/>
              <p:cNvSpPr/>
              <p:nvPr/>
            </p:nvSpPr>
            <p:spPr bwMode="auto">
              <a:xfrm>
                <a:off x="5439745" y="3873548"/>
                <a:ext cx="737137"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37" name="Rounded Rectangle 336"/>
              <p:cNvSpPr/>
              <p:nvPr/>
            </p:nvSpPr>
            <p:spPr bwMode="auto">
              <a:xfrm>
                <a:off x="5463476" y="3903170"/>
                <a:ext cx="689675"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Tear down</a:t>
                </a:r>
                <a:br>
                  <a:rPr lang="en-GB" sz="800" dirty="0">
                    <a:solidFill>
                      <a:schemeClr val="tx1"/>
                    </a:solidFill>
                  </a:rPr>
                </a:br>
                <a:r>
                  <a:rPr lang="en-GB" sz="800" dirty="0">
                    <a:solidFill>
                      <a:schemeClr val="tx1"/>
                    </a:solidFill>
                  </a:rPr>
                  <a:t>ST env</a:t>
                </a:r>
              </a:p>
            </p:txBody>
          </p:sp>
          <p:pic>
            <p:nvPicPr>
              <p:cNvPr id="338"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8118" y="422168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9"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4689" y="422168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3" name="Rounded Rectangle 302"/>
            <p:cNvSpPr/>
            <p:nvPr/>
          </p:nvSpPr>
          <p:spPr bwMode="auto">
            <a:xfrm>
              <a:off x="6303041" y="4279788"/>
              <a:ext cx="735654"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04" name="Rounded Rectangle 303"/>
            <p:cNvSpPr/>
            <p:nvPr/>
          </p:nvSpPr>
          <p:spPr bwMode="auto">
            <a:xfrm>
              <a:off x="6326772" y="4309410"/>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Deploy Code</a:t>
              </a:r>
            </a:p>
          </p:txBody>
        </p:sp>
        <p:pic>
          <p:nvPicPr>
            <p:cNvPr id="305"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0432" y="4627920"/>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6"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748" y="4627920"/>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 name="Rounded Rectangle 306"/>
            <p:cNvSpPr/>
            <p:nvPr/>
          </p:nvSpPr>
          <p:spPr bwMode="auto">
            <a:xfrm>
              <a:off x="7135244" y="4279788"/>
              <a:ext cx="737138"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08" name="Rounded Rectangle 307"/>
            <p:cNvSpPr/>
            <p:nvPr/>
          </p:nvSpPr>
          <p:spPr bwMode="auto">
            <a:xfrm>
              <a:off x="7158975" y="4309410"/>
              <a:ext cx="689676"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Run Perf Test</a:t>
              </a:r>
            </a:p>
          </p:txBody>
        </p:sp>
        <p:pic>
          <p:nvPicPr>
            <p:cNvPr id="309"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3618" y="462792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0189" y="462792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 name="Rounded Rectangle 310"/>
            <p:cNvSpPr/>
            <p:nvPr/>
          </p:nvSpPr>
          <p:spPr bwMode="auto">
            <a:xfrm>
              <a:off x="7135244" y="4990702"/>
              <a:ext cx="737138"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12" name="Rounded Rectangle 311"/>
            <p:cNvSpPr/>
            <p:nvPr/>
          </p:nvSpPr>
          <p:spPr bwMode="auto">
            <a:xfrm>
              <a:off x="7158975" y="5020324"/>
              <a:ext cx="689676"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Run Security Test</a:t>
              </a:r>
            </a:p>
          </p:txBody>
        </p:sp>
        <p:pic>
          <p:nvPicPr>
            <p:cNvPr id="313"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3618" y="5338834"/>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0189" y="5338834"/>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 name="Rounded Rectangle 314"/>
            <p:cNvSpPr/>
            <p:nvPr/>
          </p:nvSpPr>
          <p:spPr bwMode="auto">
            <a:xfrm>
              <a:off x="7135244" y="5700967"/>
              <a:ext cx="737138"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16" name="Rounded Rectangle 315"/>
            <p:cNvSpPr/>
            <p:nvPr/>
          </p:nvSpPr>
          <p:spPr bwMode="auto">
            <a:xfrm>
              <a:off x="7158975" y="5730589"/>
              <a:ext cx="689676"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Run Ops Test</a:t>
              </a:r>
            </a:p>
          </p:txBody>
        </p:sp>
        <p:pic>
          <p:nvPicPr>
            <p:cNvPr id="317"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3618" y="6049099"/>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0189" y="6049099"/>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 name="Rounded Rectangle 318"/>
            <p:cNvSpPr/>
            <p:nvPr/>
          </p:nvSpPr>
          <p:spPr bwMode="auto">
            <a:xfrm>
              <a:off x="7968928" y="4997672"/>
              <a:ext cx="737138"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20" name="Rounded Rectangle 319"/>
            <p:cNvSpPr/>
            <p:nvPr/>
          </p:nvSpPr>
          <p:spPr bwMode="auto">
            <a:xfrm>
              <a:off x="7992659" y="5027294"/>
              <a:ext cx="689676"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Prod deploy</a:t>
              </a:r>
            </a:p>
          </p:txBody>
        </p:sp>
        <p:pic>
          <p:nvPicPr>
            <p:cNvPr id="321"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7302" y="5345804"/>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2"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3873" y="5345804"/>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3" name="Group 322"/>
            <p:cNvGrpSpPr/>
            <p:nvPr/>
          </p:nvGrpSpPr>
          <p:grpSpPr>
            <a:xfrm>
              <a:off x="473172" y="4275432"/>
              <a:ext cx="720822" cy="561064"/>
              <a:chOff x="435942" y="3219495"/>
              <a:chExt cx="720822" cy="499848"/>
            </a:xfrm>
          </p:grpSpPr>
          <p:sp>
            <p:nvSpPr>
              <p:cNvPr id="334" name="Rounded Rectangle 333"/>
              <p:cNvSpPr/>
              <p:nvPr/>
            </p:nvSpPr>
            <p:spPr bwMode="auto">
              <a:xfrm>
                <a:off x="435942" y="3219495"/>
                <a:ext cx="720822" cy="499848"/>
              </a:xfrm>
              <a:prstGeom prst="roundRect">
                <a:avLst>
                  <a:gd name="adj" fmla="val 5869"/>
                </a:avLst>
              </a:prstGeom>
              <a:solidFill>
                <a:schemeClr val="bg1">
                  <a:lumMod val="75000"/>
                </a:schemeClr>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lIns="36000" tIns="432000" rIns="36000" bIns="36000" anchor="b"/>
              <a:lstStyle/>
              <a:p>
                <a:pPr algn="ctr">
                  <a:spcAft>
                    <a:spcPts val="200"/>
                  </a:spcAft>
                </a:pPr>
                <a:r>
                  <a:rPr lang="en-GB" sz="600" dirty="0">
                    <a:solidFill>
                      <a:schemeClr val="tx1"/>
                    </a:solidFill>
                  </a:rPr>
                  <a:t>Committer: jdoe</a:t>
                </a:r>
                <a:br>
                  <a:rPr lang="en-GB" sz="600" dirty="0">
                    <a:solidFill>
                      <a:schemeClr val="tx1"/>
                    </a:solidFill>
                  </a:rPr>
                </a:br>
                <a:r>
                  <a:rPr lang="en-GB" sz="600" dirty="0">
                    <a:solidFill>
                      <a:schemeClr val="tx1"/>
                    </a:solidFill>
                  </a:rPr>
                  <a:t>Story:25</a:t>
                </a:r>
              </a:p>
            </p:txBody>
          </p:sp>
          <p:sp>
            <p:nvSpPr>
              <p:cNvPr id="335" name="Rounded Rectangle 334"/>
              <p:cNvSpPr/>
              <p:nvPr/>
            </p:nvSpPr>
            <p:spPr bwMode="auto">
              <a:xfrm>
                <a:off x="459673" y="3248554"/>
                <a:ext cx="673361" cy="226032"/>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Commit ID: 113</a:t>
                </a:r>
              </a:p>
            </p:txBody>
          </p:sp>
        </p:grpSp>
        <p:grpSp>
          <p:nvGrpSpPr>
            <p:cNvPr id="324" name="Group 323"/>
            <p:cNvGrpSpPr/>
            <p:nvPr/>
          </p:nvGrpSpPr>
          <p:grpSpPr>
            <a:xfrm>
              <a:off x="4622321" y="4279788"/>
              <a:ext cx="735654" cy="561065"/>
              <a:chOff x="4614042" y="3162634"/>
              <a:chExt cx="735654" cy="561065"/>
            </a:xfrm>
          </p:grpSpPr>
          <p:sp>
            <p:nvSpPr>
              <p:cNvPr id="330" name="Rounded Rectangle 329"/>
              <p:cNvSpPr/>
              <p:nvPr/>
            </p:nvSpPr>
            <p:spPr bwMode="auto">
              <a:xfrm>
                <a:off x="4614042" y="3162634"/>
                <a:ext cx="735654" cy="561065"/>
              </a:xfrm>
              <a:prstGeom prst="roundRect">
                <a:avLst>
                  <a:gd name="adj" fmla="val 5869"/>
                </a:avLst>
              </a:prstGeom>
              <a:solidFill>
                <a:schemeClr val="accent2"/>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31" name="Rounded Rectangle 330"/>
              <p:cNvSpPr/>
              <p:nvPr/>
            </p:nvSpPr>
            <p:spPr bwMode="auto">
              <a:xfrm>
                <a:off x="4637773" y="3192256"/>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Run Test Harness</a:t>
                </a:r>
              </a:p>
            </p:txBody>
          </p:sp>
          <p:pic>
            <p:nvPicPr>
              <p:cNvPr id="332"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1433"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3"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7749"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3790118" y="4279788"/>
              <a:ext cx="735654" cy="561065"/>
              <a:chOff x="3747869" y="3162634"/>
              <a:chExt cx="735654" cy="561065"/>
            </a:xfrm>
          </p:grpSpPr>
          <p:sp>
            <p:nvSpPr>
              <p:cNvPr id="326" name="Rounded Rectangle 325"/>
              <p:cNvSpPr/>
              <p:nvPr/>
            </p:nvSpPr>
            <p:spPr bwMode="auto">
              <a:xfrm>
                <a:off x="3747869" y="3162634"/>
                <a:ext cx="735654" cy="561065"/>
              </a:xfrm>
              <a:prstGeom prst="roundRect">
                <a:avLst>
                  <a:gd name="adj" fmla="val 5869"/>
                </a:avLst>
              </a:prstGeom>
              <a:solidFill>
                <a:schemeClr val="accent1"/>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27" name="Rounded Rectangle 326"/>
              <p:cNvSpPr/>
              <p:nvPr/>
            </p:nvSpPr>
            <p:spPr bwMode="auto">
              <a:xfrm>
                <a:off x="3771600" y="3192256"/>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Load Test Data</a:t>
                </a:r>
              </a:p>
            </p:txBody>
          </p:sp>
          <p:pic>
            <p:nvPicPr>
              <p:cNvPr id="328"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260"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9"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1576"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291454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lide Number Placeholder 3"/>
          <p:cNvSpPr>
            <a:spLocks noGrp="1"/>
          </p:cNvSpPr>
          <p:nvPr>
            <p:ph type="sldNum" sz="quarter" idx="11"/>
          </p:nvPr>
        </p:nvSpPr>
        <p:spPr/>
        <p:txBody>
          <a:bodyPr/>
          <a:lstStyle/>
          <a:p>
            <a:r>
              <a:rPr lang="en-US" altLang="en-US"/>
              <a:t>Page </a:t>
            </a:r>
            <a:fld id="{118706CE-C4CF-4422-AA09-30EBACBA8DBA}" type="slidenum">
              <a:rPr lang="en-US" altLang="en-US" smtClean="0"/>
              <a:pPr/>
              <a:t>45</a:t>
            </a:fld>
            <a:endParaRPr lang="en-US" altLang="en-US" dirty="0"/>
          </a:p>
        </p:txBody>
      </p:sp>
      <p:sp>
        <p:nvSpPr>
          <p:cNvPr id="19458" name="Title 1"/>
          <p:cNvSpPr>
            <a:spLocks noGrp="1"/>
          </p:cNvSpPr>
          <p:nvPr>
            <p:ph type="title"/>
          </p:nvPr>
        </p:nvSpPr>
        <p:spPr/>
        <p:txBody>
          <a:bodyPr/>
          <a:lstStyle/>
          <a:p>
            <a:r>
              <a:rPr lang="en-US"/>
              <a:t>The Bare Minimum</a:t>
            </a:r>
            <a:endParaRPr lang="en-US" dirty="0"/>
          </a:p>
        </p:txBody>
      </p:sp>
      <p:sp>
        <p:nvSpPr>
          <p:cNvPr id="6" name="Footer Placeholder 5"/>
          <p:cNvSpPr>
            <a:spLocks noGrp="1"/>
          </p:cNvSpPr>
          <p:nvPr>
            <p:ph type="ftr" sz="quarter" idx="12"/>
          </p:nvPr>
        </p:nvSpPr>
        <p:spPr/>
        <p:txBody>
          <a:bodyPr/>
          <a:lstStyle/>
          <a:p>
            <a:r>
              <a:rPr lang="en-US"/>
              <a:t>Copyright © 2016 Accenture  All rights reserved.</a:t>
            </a:r>
            <a:endParaRPr lang="en-AU" dirty="0"/>
          </a:p>
        </p:txBody>
      </p:sp>
      <p:sp>
        <p:nvSpPr>
          <p:cNvPr id="112"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t>Copyright © 2016 Accenture  All rights reserved.</a:t>
            </a:r>
            <a:endParaRPr lang="en-US" dirty="0"/>
          </a:p>
        </p:txBody>
      </p:sp>
      <p:sp>
        <p:nvSpPr>
          <p:cNvPr id="110" name="Content Placeholder 2"/>
          <p:cNvSpPr txBox="1">
            <a:spLocks/>
          </p:cNvSpPr>
          <p:nvPr/>
        </p:nvSpPr>
        <p:spPr>
          <a:xfrm>
            <a:off x="3271838" y="1302785"/>
            <a:ext cx="5492600" cy="2564403"/>
          </a:xfrm>
          <a:prstGeom prst="rect">
            <a:avLst/>
          </a:prstGeom>
        </p:spPr>
        <p:txBody>
          <a:bodyPr vert="horz" lIns="0" tIns="45720" rIns="0" bIns="0" numCol="1" spcCol="36000" rtlCol="0">
            <a:noAutofit/>
          </a:bodyPr>
          <a:lstStyle>
            <a:lvl1pPr marL="266700" indent="-177800" eaLnBrk="1" hangingPunct="1">
              <a:spcBef>
                <a:spcPts val="600"/>
              </a:spcBef>
              <a:buFont typeface="Arial" pitchFamily="34" charset="0"/>
              <a:buChar char="•"/>
              <a:defRPr sz="1800">
                <a:solidFill>
                  <a:schemeClr val="tx2"/>
                </a:solidFill>
                <a:latin typeface="+mn-lt"/>
                <a:ea typeface="Arial" pitchFamily="-105" charset="-52"/>
                <a:cs typeface="Arial" pitchFamily="34" charset="0"/>
              </a:defRPr>
            </a:lvl1pPr>
            <a:lvl2pPr marL="361950" indent="-185738"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2pPr>
            <a:lvl3pPr marL="538163" indent="-176213"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3pPr>
            <a:lvl4pPr marL="715963" indent="-17780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4pPr>
            <a:lvl5pPr marL="900113" indent="-18415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5pPr>
            <a:lvl6pPr marL="2514600" indent="-228600">
              <a:spcBef>
                <a:spcPct val="20000"/>
              </a:spcBef>
              <a:buFont typeface="Arial" pitchFamily="34" charset="0"/>
              <a:buChar char="•"/>
              <a:defRPr sz="2000">
                <a:latin typeface="+mn-lt"/>
                <a:cs typeface="+mn-cs"/>
              </a:defRPr>
            </a:lvl6pPr>
            <a:lvl7pPr marL="2971800" indent="-228600">
              <a:spcBef>
                <a:spcPct val="20000"/>
              </a:spcBef>
              <a:buFont typeface="Arial" pitchFamily="34" charset="0"/>
              <a:buChar char="•"/>
              <a:defRPr sz="2000">
                <a:latin typeface="+mn-lt"/>
                <a:cs typeface="+mn-cs"/>
              </a:defRPr>
            </a:lvl7pPr>
            <a:lvl8pPr marL="3429000" indent="-228600">
              <a:spcBef>
                <a:spcPct val="20000"/>
              </a:spcBef>
              <a:buFont typeface="Arial" pitchFamily="34" charset="0"/>
              <a:buChar char="•"/>
              <a:defRPr sz="2000">
                <a:latin typeface="+mn-lt"/>
                <a:cs typeface="+mn-cs"/>
              </a:defRPr>
            </a:lvl8pPr>
            <a:lvl9pPr marL="3886200" indent="-228600">
              <a:spcBef>
                <a:spcPct val="20000"/>
              </a:spcBef>
              <a:buFont typeface="Arial" pitchFamily="34" charset="0"/>
              <a:buChar char="•"/>
              <a:defRPr sz="2000">
                <a:latin typeface="+mn-lt"/>
                <a:cs typeface="+mn-cs"/>
              </a:defRPr>
            </a:lvl9pPr>
          </a:lstStyle>
          <a:p>
            <a:pPr marL="180000" indent="-180000">
              <a:lnSpc>
                <a:spcPct val="110000"/>
              </a:lnSpc>
              <a:spcBef>
                <a:spcPts val="1200"/>
              </a:spcBef>
            </a:pPr>
            <a:r>
              <a:rPr lang="en-US" sz="1200" dirty="0">
                <a:solidFill>
                  <a:srgbClr val="666666"/>
                </a:solidFill>
              </a:rPr>
              <a:t>For Release 1, we know that code has to flow in a controlled manner from Development to Operations.  So the process and governance needs to be defined and agreed.</a:t>
            </a:r>
          </a:p>
          <a:p>
            <a:pPr marL="180000" indent="-180000">
              <a:lnSpc>
                <a:spcPct val="110000"/>
              </a:lnSpc>
              <a:spcBef>
                <a:spcPts val="1200"/>
              </a:spcBef>
            </a:pPr>
            <a:r>
              <a:rPr lang="en-US" sz="1200" dirty="0">
                <a:solidFill>
                  <a:srgbClr val="666666"/>
                </a:solidFill>
              </a:rPr>
              <a:t>We cannot release software without ensuring the code and configuration </a:t>
            </a:r>
            <a:br>
              <a:rPr lang="en-US" sz="1200" dirty="0">
                <a:solidFill>
                  <a:srgbClr val="666666"/>
                </a:solidFill>
              </a:rPr>
            </a:br>
            <a:r>
              <a:rPr lang="en-US" sz="1200" dirty="0">
                <a:solidFill>
                  <a:srgbClr val="666666"/>
                </a:solidFill>
              </a:rPr>
              <a:t>is managed according to defined standards and released from version control.</a:t>
            </a:r>
          </a:p>
          <a:p>
            <a:pPr marL="180000" indent="-180000">
              <a:lnSpc>
                <a:spcPct val="110000"/>
              </a:lnSpc>
              <a:spcBef>
                <a:spcPts val="1200"/>
              </a:spcBef>
            </a:pPr>
            <a:r>
              <a:rPr lang="en-US" sz="1200" dirty="0">
                <a:solidFill>
                  <a:srgbClr val="666666"/>
                </a:solidFill>
              </a:rPr>
              <a:t>Development environments are essential to </a:t>
            </a:r>
            <a:r>
              <a:rPr lang="en-US" sz="1200" dirty="0" err="1">
                <a:solidFill>
                  <a:srgbClr val="666666"/>
                </a:solidFill>
              </a:rPr>
              <a:t>maximise</a:t>
            </a:r>
            <a:r>
              <a:rPr lang="en-US" sz="1200" dirty="0">
                <a:solidFill>
                  <a:srgbClr val="666666"/>
                </a:solidFill>
              </a:rPr>
              <a:t> the efficiency </a:t>
            </a:r>
            <a:br>
              <a:rPr lang="en-US" sz="1200" dirty="0">
                <a:solidFill>
                  <a:srgbClr val="666666"/>
                </a:solidFill>
              </a:rPr>
            </a:br>
            <a:r>
              <a:rPr lang="en-US" sz="1200" dirty="0">
                <a:solidFill>
                  <a:srgbClr val="666666"/>
                </a:solidFill>
              </a:rPr>
              <a:t>of releasing predictable code to test environments.</a:t>
            </a:r>
          </a:p>
          <a:p>
            <a:pPr marL="180000" indent="-180000">
              <a:lnSpc>
                <a:spcPct val="110000"/>
              </a:lnSpc>
              <a:spcBef>
                <a:spcPts val="1200"/>
              </a:spcBef>
            </a:pPr>
            <a:r>
              <a:rPr lang="en-US" sz="1200" dirty="0">
                <a:solidFill>
                  <a:srgbClr val="666666"/>
                </a:solidFill>
              </a:rPr>
              <a:t>It is essential to have a defined and repeatable mechanism for performing </a:t>
            </a:r>
            <a:br>
              <a:rPr lang="en-US" sz="1200" dirty="0">
                <a:solidFill>
                  <a:srgbClr val="666666"/>
                </a:solidFill>
              </a:rPr>
            </a:br>
            <a:r>
              <a:rPr lang="en-US" sz="1200" dirty="0">
                <a:solidFill>
                  <a:srgbClr val="666666"/>
                </a:solidFill>
              </a:rPr>
              <a:t>low risk code releases and deployments.</a:t>
            </a:r>
          </a:p>
        </p:txBody>
      </p:sp>
      <p:sp>
        <p:nvSpPr>
          <p:cNvPr id="113" name="Rectangular Callout 112"/>
          <p:cNvSpPr/>
          <p:nvPr/>
        </p:nvSpPr>
        <p:spPr bwMode="auto">
          <a:xfrm>
            <a:off x="2172610" y="2134570"/>
            <a:ext cx="884010" cy="288147"/>
          </a:xfrm>
          <a:prstGeom prst="wedgeRectCallout">
            <a:avLst>
              <a:gd name="adj1" fmla="val 20382"/>
              <a:gd name="adj2" fmla="val 323"/>
            </a:avLst>
          </a:prstGeom>
          <a:solidFill>
            <a:schemeClr val="accent2">
              <a:lumMod val="75000"/>
            </a:schemeClr>
          </a:solidFill>
          <a:ln>
            <a:headEnd type="none" w="med" len="med"/>
            <a:tailEnd type="none" w="med" len="me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vert="horz" wrap="square" lIns="36000" tIns="36000" rIns="36000" bIns="36000" numCol="1" rtlCol="0" anchor="ctr" anchorCtr="0" compatLnSpc="1">
            <a:prstTxWarp prst="textNoShape">
              <a:avLst/>
            </a:prstTxWarp>
            <a:spAutoFit/>
          </a:bodyPr>
          <a:lstStyle/>
          <a:p>
            <a:pPr algn="ctr" eaLnBrk="0" fontAlgn="base" hangingPunct="0">
              <a:spcBef>
                <a:spcPct val="0"/>
              </a:spcBef>
              <a:spcAft>
                <a:spcPct val="0"/>
              </a:spcAft>
            </a:pPr>
            <a:r>
              <a:rPr lang="en-GB" sz="1400" dirty="0">
                <a:solidFill>
                  <a:schemeClr val="bg1"/>
                </a:solidFill>
                <a:latin typeface="Arial" charset="0"/>
              </a:rPr>
              <a:t>2. VCS</a:t>
            </a:r>
            <a:endParaRPr kumimoji="0" lang="en-GB" sz="1400" i="0" u="none" strike="noStrike" cap="none" normalizeH="0" baseline="0" dirty="0">
              <a:ln>
                <a:noFill/>
              </a:ln>
              <a:solidFill>
                <a:schemeClr val="bg1"/>
              </a:solidFill>
              <a:effectLst/>
              <a:latin typeface="Arial" charset="0"/>
            </a:endParaRPr>
          </a:p>
        </p:txBody>
      </p:sp>
      <p:sp>
        <p:nvSpPr>
          <p:cNvPr id="117" name="Rectangular Callout 116"/>
          <p:cNvSpPr/>
          <p:nvPr/>
        </p:nvSpPr>
        <p:spPr bwMode="auto">
          <a:xfrm>
            <a:off x="1639004" y="3190114"/>
            <a:ext cx="1417616" cy="288147"/>
          </a:xfrm>
          <a:prstGeom prst="wedgeRectCallout">
            <a:avLst>
              <a:gd name="adj1" fmla="val -19181"/>
              <a:gd name="adj2" fmla="val -4679"/>
            </a:avLst>
          </a:prstGeom>
          <a:solidFill>
            <a:schemeClr val="accent4"/>
          </a:solidFill>
          <a:ln>
            <a:headEnd type="none" w="med" len="med"/>
            <a:tailEnd type="none" w="med" len="me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vert="horz" wrap="square" lIns="36000" tIns="36000" rIns="36000" bIns="36000" numCol="1" rtlCol="0" anchor="ctr" anchorCtr="0" compatLnSpc="1">
            <a:prstTxWarp prst="textNoShape">
              <a:avLst/>
            </a:prstTxWarp>
            <a:spAutoFit/>
          </a:bodyPr>
          <a:lstStyle/>
          <a:p>
            <a:pPr algn="ctr" eaLnBrk="0" hangingPunct="0"/>
            <a:r>
              <a:rPr lang="en-GB" sz="1400" dirty="0">
                <a:solidFill>
                  <a:schemeClr val="tx2"/>
                </a:solidFill>
                <a:latin typeface="Arial" charset="0"/>
              </a:rPr>
              <a:t>5. Deployments</a:t>
            </a:r>
          </a:p>
        </p:txBody>
      </p:sp>
      <p:sp>
        <p:nvSpPr>
          <p:cNvPr id="118" name="Rectangular Callout 117"/>
          <p:cNvSpPr/>
          <p:nvPr/>
        </p:nvSpPr>
        <p:spPr bwMode="auto">
          <a:xfrm>
            <a:off x="1662898" y="2662342"/>
            <a:ext cx="1393722" cy="288147"/>
          </a:xfrm>
          <a:prstGeom prst="wedgeRectCallout">
            <a:avLst>
              <a:gd name="adj1" fmla="val -21135"/>
              <a:gd name="adj2" fmla="val -33284"/>
            </a:avLst>
          </a:prstGeom>
          <a:solidFill>
            <a:schemeClr val="accent1">
              <a:lumMod val="75000"/>
            </a:schemeClr>
          </a:solidFill>
          <a:ln>
            <a:noFill/>
            <a:headEnd type="none" w="med" len="med"/>
            <a:tailEnd type="none" w="med" len="me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vert="horz" wrap="square" lIns="36000" tIns="36000" rIns="36000" bIns="36000" numCol="1" rtlCol="0" anchor="ctr" anchorCtr="0" compatLnSpc="1">
            <a:prstTxWarp prst="textNoShape">
              <a:avLst/>
            </a:prstTxWarp>
            <a:spAutoFit/>
          </a:bodyPr>
          <a:lstStyle/>
          <a:p>
            <a:pPr algn="ctr" eaLnBrk="0" hangingPunct="0"/>
            <a:r>
              <a:rPr lang="en-GB" sz="1400" dirty="0">
                <a:solidFill>
                  <a:schemeClr val="bg1"/>
                </a:solidFill>
                <a:latin typeface="Arial" charset="0"/>
              </a:rPr>
              <a:t>6. Environments</a:t>
            </a:r>
          </a:p>
        </p:txBody>
      </p:sp>
      <p:grpSp>
        <p:nvGrpSpPr>
          <p:cNvPr id="11" name="Group 10"/>
          <p:cNvGrpSpPr/>
          <p:nvPr/>
        </p:nvGrpSpPr>
        <p:grpSpPr>
          <a:xfrm>
            <a:off x="449387" y="1241574"/>
            <a:ext cx="2607233" cy="653371"/>
            <a:chOff x="426335" y="1172644"/>
            <a:chExt cx="2607233" cy="821377"/>
          </a:xfrm>
        </p:grpSpPr>
        <p:sp>
          <p:nvSpPr>
            <p:cNvPr id="224" name="Pentagon 223"/>
            <p:cNvSpPr/>
            <p:nvPr/>
          </p:nvSpPr>
          <p:spPr>
            <a:xfrm>
              <a:off x="426335" y="1182028"/>
              <a:ext cx="1711118" cy="811993"/>
            </a:xfrm>
            <a:prstGeom prst="homePlat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Pentagon 224"/>
            <p:cNvSpPr/>
            <p:nvPr/>
          </p:nvSpPr>
          <p:spPr>
            <a:xfrm rot="10800000">
              <a:off x="1393095" y="1182029"/>
              <a:ext cx="1640473" cy="811992"/>
            </a:xfrm>
            <a:prstGeom prst="homePlat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TextBox 225"/>
            <p:cNvSpPr txBox="1"/>
            <p:nvPr/>
          </p:nvSpPr>
          <p:spPr>
            <a:xfrm>
              <a:off x="1393096" y="1172644"/>
              <a:ext cx="672346" cy="821376"/>
            </a:xfrm>
            <a:prstGeom prst="flowChartDecision">
              <a:avLst/>
            </a:prstGeom>
            <a:solidFill>
              <a:schemeClr val="accent3"/>
            </a:solidFill>
            <a:ln w="12700">
              <a:solidFill>
                <a:schemeClr val="bg1"/>
              </a:solidFill>
            </a:ln>
            <a:effectLst/>
          </p:spPr>
          <p:txBody>
            <a:bodyPr wrap="square" lIns="0" tIns="0" rIns="0">
              <a:noAutofit/>
            </a:bodyPr>
            <a:lstStyle/>
            <a:p>
              <a:pPr algn="ctr">
                <a:defRPr/>
              </a:pPr>
              <a:r>
                <a:rPr lang="en-GB" sz="1200" dirty="0">
                  <a:solidFill>
                    <a:schemeClr val="bg1"/>
                  </a:solidFill>
                </a:rPr>
                <a:t>Dev</a:t>
              </a:r>
              <a:br>
                <a:rPr lang="en-GB" sz="1200" dirty="0">
                  <a:solidFill>
                    <a:schemeClr val="bg1"/>
                  </a:solidFill>
                </a:rPr>
              </a:br>
              <a:r>
                <a:rPr lang="en-GB" sz="1200" dirty="0">
                  <a:solidFill>
                    <a:schemeClr val="bg1"/>
                  </a:solidFill>
                </a:rPr>
                <a:t>Ops</a:t>
              </a:r>
            </a:p>
          </p:txBody>
        </p:sp>
        <p:sp>
          <p:nvSpPr>
            <p:cNvPr id="227" name="Rectangle 226"/>
            <p:cNvSpPr/>
            <p:nvPr/>
          </p:nvSpPr>
          <p:spPr bwMode="auto">
            <a:xfrm>
              <a:off x="449276" y="1457221"/>
              <a:ext cx="925257" cy="261610"/>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anchor="ctr">
              <a:spAutoFit/>
            </a:bodyPr>
            <a:lstStyle/>
            <a:p>
              <a:pPr algn="ctr">
                <a:defRPr/>
              </a:pPr>
              <a:r>
                <a:rPr lang="en-GB" sz="1050" dirty="0">
                  <a:solidFill>
                    <a:schemeClr val="bg1"/>
                  </a:solidFill>
                </a:rPr>
                <a:t>Development</a:t>
              </a:r>
            </a:p>
          </p:txBody>
        </p:sp>
        <p:sp>
          <p:nvSpPr>
            <p:cNvPr id="228" name="Rectangle 227"/>
            <p:cNvSpPr/>
            <p:nvPr/>
          </p:nvSpPr>
          <p:spPr bwMode="auto">
            <a:xfrm>
              <a:off x="2056167" y="1457221"/>
              <a:ext cx="925257" cy="261610"/>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Ins="0" anchor="ctr">
              <a:spAutoFit/>
            </a:bodyPr>
            <a:lstStyle/>
            <a:p>
              <a:pPr algn="ctr">
                <a:defRPr/>
              </a:pPr>
              <a:r>
                <a:rPr lang="en-GB" sz="1050" dirty="0">
                  <a:solidFill>
                    <a:schemeClr val="bg1"/>
                  </a:solidFill>
                </a:rPr>
                <a:t>Operations</a:t>
              </a:r>
            </a:p>
          </p:txBody>
        </p:sp>
        <p:sp>
          <p:nvSpPr>
            <p:cNvPr id="229" name="Pentagon 228"/>
            <p:cNvSpPr/>
            <p:nvPr/>
          </p:nvSpPr>
          <p:spPr>
            <a:xfrm>
              <a:off x="426335" y="1182029"/>
              <a:ext cx="1639107" cy="811992"/>
            </a:xfrm>
            <a:prstGeom prst="homePlat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Pentagon 229"/>
            <p:cNvSpPr/>
            <p:nvPr/>
          </p:nvSpPr>
          <p:spPr>
            <a:xfrm rot="10800000">
              <a:off x="1393095" y="1182029"/>
              <a:ext cx="1640473" cy="811992"/>
            </a:xfrm>
            <a:prstGeom prst="homePlat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Group 233"/>
          <p:cNvGrpSpPr/>
          <p:nvPr/>
        </p:nvGrpSpPr>
        <p:grpSpPr>
          <a:xfrm>
            <a:off x="448748" y="3867189"/>
            <a:ext cx="5296830" cy="1523575"/>
            <a:chOff x="548640" y="4221193"/>
            <a:chExt cx="5296830" cy="1523575"/>
          </a:xfrm>
        </p:grpSpPr>
        <p:sp>
          <p:nvSpPr>
            <p:cNvPr id="235" name="Rectangular Callout 234"/>
            <p:cNvSpPr/>
            <p:nvPr/>
          </p:nvSpPr>
          <p:spPr bwMode="auto">
            <a:xfrm>
              <a:off x="548640" y="4419600"/>
              <a:ext cx="656801" cy="198407"/>
            </a:xfrm>
            <a:prstGeom prst="wedgeRectCallout">
              <a:avLst>
                <a:gd name="adj1" fmla="val -4703"/>
                <a:gd name="adj2" fmla="val 135614"/>
              </a:avLst>
            </a:prstGeom>
            <a:solidFill>
              <a:schemeClr val="bg2"/>
            </a:solidFill>
            <a:ln>
              <a:headEnd type="none" w="med" len="med"/>
              <a:tailEnd type="none" w="med" len="me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vert="horz" wrap="square" lIns="36000" tIns="36000" rIns="36000" bIns="36000" numCol="1" rtlCol="0" anchor="ctr" anchorCtr="0" compatLnSpc="1">
              <a:prstTxWarp prst="textNoShape">
                <a:avLst/>
              </a:prstTxWarp>
            </a:bodyPr>
            <a:lstStyle/>
            <a:p>
              <a:pPr algn="ctr" eaLnBrk="0" fontAlgn="base" hangingPunct="0">
                <a:spcBef>
                  <a:spcPct val="0"/>
                </a:spcBef>
                <a:spcAft>
                  <a:spcPct val="0"/>
                </a:spcAft>
              </a:pPr>
              <a:r>
                <a:rPr lang="en-GB" sz="900" dirty="0">
                  <a:solidFill>
                    <a:schemeClr val="bg1"/>
                  </a:solidFill>
                  <a:latin typeface="Arial" charset="0"/>
                </a:rPr>
                <a:t>1. ALM</a:t>
              </a:r>
              <a:endParaRPr kumimoji="0" lang="en-GB" sz="900" i="0" u="none" strike="noStrike" cap="none" normalizeH="0" baseline="0" dirty="0">
                <a:ln>
                  <a:noFill/>
                </a:ln>
                <a:solidFill>
                  <a:schemeClr val="bg1"/>
                </a:solidFill>
                <a:effectLst/>
                <a:latin typeface="Arial" charset="0"/>
              </a:endParaRPr>
            </a:p>
          </p:txBody>
        </p:sp>
        <p:sp>
          <p:nvSpPr>
            <p:cNvPr id="236" name="Rectangular Callout 235"/>
            <p:cNvSpPr/>
            <p:nvPr/>
          </p:nvSpPr>
          <p:spPr bwMode="auto">
            <a:xfrm>
              <a:off x="548640" y="5564321"/>
              <a:ext cx="656801" cy="180447"/>
            </a:xfrm>
            <a:prstGeom prst="wedgeRectCallout">
              <a:avLst>
                <a:gd name="adj1" fmla="val 24101"/>
                <a:gd name="adj2" fmla="val -146989"/>
              </a:avLst>
            </a:prstGeom>
            <a:solidFill>
              <a:schemeClr val="accent2">
                <a:lumMod val="75000"/>
              </a:schemeClr>
            </a:solidFill>
            <a:ln>
              <a:noFill/>
              <a:headEnd type="none" w="med" len="med"/>
              <a:tailEnd type="none" w="med" len="me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vert="horz" wrap="square" lIns="36000" tIns="36000" rIns="36000" bIns="36000" numCol="1" rtlCol="0" anchor="ctr" anchorCtr="0" compatLnSpc="1">
              <a:prstTxWarp prst="textNoShape">
                <a:avLst/>
              </a:prstTxWarp>
            </a:bodyPr>
            <a:lstStyle/>
            <a:p>
              <a:pPr algn="ctr" eaLnBrk="0" fontAlgn="base" hangingPunct="0">
                <a:spcBef>
                  <a:spcPct val="0"/>
                </a:spcBef>
                <a:spcAft>
                  <a:spcPct val="0"/>
                </a:spcAft>
              </a:pPr>
              <a:r>
                <a:rPr lang="en-GB" sz="900" dirty="0">
                  <a:solidFill>
                    <a:schemeClr val="bg1"/>
                  </a:solidFill>
                  <a:latin typeface="Arial" charset="0"/>
                </a:rPr>
                <a:t>2. VCS</a:t>
              </a:r>
              <a:endParaRPr kumimoji="0" lang="en-GB" sz="900" i="0" u="none" strike="noStrike" cap="none" normalizeH="0" baseline="0" dirty="0">
                <a:ln>
                  <a:noFill/>
                </a:ln>
                <a:solidFill>
                  <a:schemeClr val="bg1"/>
                </a:solidFill>
                <a:effectLst/>
                <a:latin typeface="Arial" charset="0"/>
              </a:endParaRPr>
            </a:p>
          </p:txBody>
        </p:sp>
        <p:sp>
          <p:nvSpPr>
            <p:cNvPr id="237" name="Rectangular Callout 236"/>
            <p:cNvSpPr/>
            <p:nvPr/>
          </p:nvSpPr>
          <p:spPr bwMode="auto">
            <a:xfrm>
              <a:off x="2094483" y="5541229"/>
              <a:ext cx="1053259" cy="203539"/>
            </a:xfrm>
            <a:prstGeom prst="wedgeRectCallout">
              <a:avLst>
                <a:gd name="adj1" fmla="val -21688"/>
                <a:gd name="adj2" fmla="val -131657"/>
              </a:avLst>
            </a:prstGeom>
            <a:noFill/>
            <a:ln>
              <a:solidFill>
                <a:schemeClr val="tx2"/>
              </a:solidFill>
              <a:headEnd type="none" w="med" len="med"/>
              <a:tailEnd type="none" w="med" len="me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vert="horz" wrap="square" lIns="36000" tIns="36000" rIns="36000" bIns="36000" numCol="1" rtlCol="0" anchor="ctr" anchorCtr="0" compatLnSpc="1">
              <a:prstTxWarp prst="textNoShape">
                <a:avLst/>
              </a:prstTxWarp>
            </a:bodyPr>
            <a:lstStyle/>
            <a:p>
              <a:pPr algn="ctr" eaLnBrk="0" hangingPunct="0"/>
              <a:r>
                <a:rPr lang="en-GB" sz="900" dirty="0">
                  <a:solidFill>
                    <a:schemeClr val="tx2"/>
                  </a:solidFill>
                  <a:latin typeface="Arial" charset="0"/>
                </a:rPr>
                <a:t>4. Orchestrator</a:t>
              </a:r>
            </a:p>
          </p:txBody>
        </p:sp>
        <p:sp>
          <p:nvSpPr>
            <p:cNvPr id="238" name="Rectangular Callout 237"/>
            <p:cNvSpPr/>
            <p:nvPr/>
          </p:nvSpPr>
          <p:spPr bwMode="auto">
            <a:xfrm>
              <a:off x="3214148" y="5541229"/>
              <a:ext cx="1053259" cy="203539"/>
            </a:xfrm>
            <a:prstGeom prst="wedgeRectCallout">
              <a:avLst>
                <a:gd name="adj1" fmla="val -37197"/>
                <a:gd name="adj2" fmla="val -131423"/>
              </a:avLst>
            </a:prstGeom>
            <a:solidFill>
              <a:schemeClr val="accent4"/>
            </a:solidFill>
            <a:ln>
              <a:headEnd type="none" w="med" len="med"/>
              <a:tailEnd type="none" w="med" len="me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vert="horz" wrap="square" lIns="36000" tIns="36000" rIns="36000" bIns="36000" numCol="1" rtlCol="0" anchor="ctr" anchorCtr="0" compatLnSpc="1">
              <a:prstTxWarp prst="textNoShape">
                <a:avLst/>
              </a:prstTxWarp>
            </a:bodyPr>
            <a:lstStyle/>
            <a:p>
              <a:pPr algn="ctr" eaLnBrk="0" hangingPunct="0"/>
              <a:r>
                <a:rPr lang="en-GB" sz="900" dirty="0">
                  <a:solidFill>
                    <a:schemeClr val="tx2"/>
                  </a:solidFill>
                  <a:latin typeface="Arial" charset="0"/>
                </a:rPr>
                <a:t>5. Deployments</a:t>
              </a:r>
            </a:p>
          </p:txBody>
        </p:sp>
        <p:sp>
          <p:nvSpPr>
            <p:cNvPr id="239" name="Rectangular Callout 238"/>
            <p:cNvSpPr/>
            <p:nvPr/>
          </p:nvSpPr>
          <p:spPr bwMode="auto">
            <a:xfrm>
              <a:off x="2056250" y="4221193"/>
              <a:ext cx="933230" cy="198407"/>
            </a:xfrm>
            <a:prstGeom prst="wedgeRectCallout">
              <a:avLst>
                <a:gd name="adj1" fmla="val -53430"/>
                <a:gd name="adj2" fmla="val 104889"/>
              </a:avLst>
            </a:prstGeom>
            <a:solidFill>
              <a:schemeClr val="bg2"/>
            </a:solidFill>
            <a:ln>
              <a:headEnd type="none" w="med" len="med"/>
              <a:tailEnd type="none" w="med" len="me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vert="horz" wrap="square" lIns="36000" tIns="36000" rIns="36000" bIns="36000" numCol="1" rtlCol="0" anchor="ctr" anchorCtr="0" compatLnSpc="1">
              <a:prstTxWarp prst="textNoShape">
                <a:avLst/>
              </a:prstTxWarp>
            </a:bodyPr>
            <a:lstStyle/>
            <a:p>
              <a:pPr algn="ctr" eaLnBrk="0" hangingPunct="0"/>
              <a:r>
                <a:rPr lang="en-GB" sz="900" dirty="0">
                  <a:solidFill>
                    <a:schemeClr val="bg1"/>
                  </a:solidFill>
                  <a:latin typeface="Arial" charset="0"/>
                </a:rPr>
                <a:t>3. Standards</a:t>
              </a:r>
            </a:p>
          </p:txBody>
        </p:sp>
        <p:sp>
          <p:nvSpPr>
            <p:cNvPr id="240" name="Rectangular Callout 239"/>
            <p:cNvSpPr/>
            <p:nvPr/>
          </p:nvSpPr>
          <p:spPr bwMode="auto">
            <a:xfrm>
              <a:off x="2411909" y="4471963"/>
              <a:ext cx="1035506" cy="198407"/>
            </a:xfrm>
            <a:prstGeom prst="wedgeRectCallout">
              <a:avLst>
                <a:gd name="adj1" fmla="val -37698"/>
                <a:gd name="adj2" fmla="val 101145"/>
              </a:avLst>
            </a:prstGeom>
            <a:solidFill>
              <a:schemeClr val="accent1">
                <a:lumMod val="75000"/>
              </a:schemeClr>
            </a:solidFill>
            <a:ln>
              <a:headEnd type="none" w="med" len="med"/>
              <a:tailEnd type="none" w="med" len="me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vert="horz" wrap="square" lIns="36000" tIns="36000" rIns="36000" bIns="36000" numCol="1" rtlCol="0" anchor="ctr" anchorCtr="0" compatLnSpc="1">
              <a:prstTxWarp prst="textNoShape">
                <a:avLst/>
              </a:prstTxWarp>
            </a:bodyPr>
            <a:lstStyle/>
            <a:p>
              <a:pPr algn="ctr" eaLnBrk="0" hangingPunct="0"/>
              <a:r>
                <a:rPr lang="en-GB" sz="900" dirty="0">
                  <a:solidFill>
                    <a:schemeClr val="bg1"/>
                  </a:solidFill>
                  <a:latin typeface="Arial" charset="0"/>
                </a:rPr>
                <a:t>6. Environments</a:t>
              </a:r>
            </a:p>
          </p:txBody>
        </p:sp>
        <p:sp>
          <p:nvSpPr>
            <p:cNvPr id="241" name="Rectangular Callout 240"/>
            <p:cNvSpPr/>
            <p:nvPr/>
          </p:nvSpPr>
          <p:spPr bwMode="auto">
            <a:xfrm>
              <a:off x="4696993" y="4471963"/>
              <a:ext cx="1148477" cy="198407"/>
            </a:xfrm>
            <a:prstGeom prst="wedgeRectCallout">
              <a:avLst>
                <a:gd name="adj1" fmla="val -51797"/>
                <a:gd name="adj2" fmla="val 89527"/>
              </a:avLst>
            </a:prstGeom>
            <a:solidFill>
              <a:schemeClr val="bg2"/>
            </a:solidFill>
            <a:ln>
              <a:headEnd type="none" w="med" len="med"/>
              <a:tailEnd type="none" w="med" len="me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vert="horz" wrap="square" lIns="36000" tIns="36000" rIns="36000" bIns="36000" numCol="1" rtlCol="0" anchor="ctr" anchorCtr="0" compatLnSpc="1">
              <a:prstTxWarp prst="textNoShape">
                <a:avLst/>
              </a:prstTxWarp>
            </a:bodyPr>
            <a:lstStyle/>
            <a:p>
              <a:pPr algn="ctr" eaLnBrk="0" hangingPunct="0"/>
              <a:r>
                <a:rPr lang="en-GB" sz="900" dirty="0">
                  <a:solidFill>
                    <a:schemeClr val="bg1"/>
                  </a:solidFill>
                  <a:latin typeface="Arial" charset="0"/>
                </a:rPr>
                <a:t>7. Automated test</a:t>
              </a:r>
            </a:p>
          </p:txBody>
        </p:sp>
      </p:grpSp>
      <p:grpSp>
        <p:nvGrpSpPr>
          <p:cNvPr id="242" name="Group 241"/>
          <p:cNvGrpSpPr/>
          <p:nvPr/>
        </p:nvGrpSpPr>
        <p:grpSpPr>
          <a:xfrm>
            <a:off x="450501" y="3827781"/>
            <a:ext cx="7590413" cy="2489416"/>
            <a:chOff x="473172" y="3561903"/>
            <a:chExt cx="8232894" cy="2700129"/>
          </a:xfrm>
        </p:grpSpPr>
        <p:grpSp>
          <p:nvGrpSpPr>
            <p:cNvPr id="243" name="Group 242"/>
            <p:cNvGrpSpPr/>
            <p:nvPr/>
          </p:nvGrpSpPr>
          <p:grpSpPr>
            <a:xfrm>
              <a:off x="1290543" y="3561903"/>
              <a:ext cx="737137" cy="1989864"/>
              <a:chOff x="1269486" y="2444749"/>
              <a:chExt cx="737137" cy="1989864"/>
            </a:xfrm>
          </p:grpSpPr>
          <p:grpSp>
            <p:nvGrpSpPr>
              <p:cNvPr id="296" name="Group 295"/>
              <p:cNvGrpSpPr/>
              <p:nvPr/>
            </p:nvGrpSpPr>
            <p:grpSpPr>
              <a:xfrm>
                <a:off x="1270968" y="2444749"/>
                <a:ext cx="735654" cy="559323"/>
                <a:chOff x="1270968" y="2444749"/>
                <a:chExt cx="735654" cy="559323"/>
              </a:xfrm>
            </p:grpSpPr>
            <p:sp>
              <p:nvSpPr>
                <p:cNvPr id="307" name="Rounded Rectangle 306"/>
                <p:cNvSpPr/>
                <p:nvPr/>
              </p:nvSpPr>
              <p:spPr bwMode="auto">
                <a:xfrm>
                  <a:off x="1270968" y="2444749"/>
                  <a:ext cx="735654" cy="559323"/>
                </a:xfrm>
                <a:prstGeom prst="roundRect">
                  <a:avLst>
                    <a:gd name="adj" fmla="val 5869"/>
                  </a:avLst>
                </a:prstGeom>
                <a:solidFill>
                  <a:schemeClr val="accent1"/>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08" name="Rounded Rectangle 307"/>
                <p:cNvSpPr/>
                <p:nvPr/>
              </p:nvSpPr>
              <p:spPr bwMode="auto">
                <a:xfrm>
                  <a:off x="1294699" y="2474371"/>
                  <a:ext cx="688192" cy="25003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Compile &amp; Package</a:t>
                  </a:r>
                </a:p>
              </p:txBody>
            </p:sp>
            <p:pic>
              <p:nvPicPr>
                <p:cNvPr id="309"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359" y="2789437"/>
                  <a:ext cx="87573" cy="146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675" y="2789437"/>
                  <a:ext cx="87573" cy="146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7" name="Group 296"/>
              <p:cNvGrpSpPr/>
              <p:nvPr/>
            </p:nvGrpSpPr>
            <p:grpSpPr>
              <a:xfrm>
                <a:off x="1270968" y="3158277"/>
                <a:ext cx="735654" cy="561065"/>
                <a:chOff x="1270968" y="3159149"/>
                <a:chExt cx="735654" cy="561065"/>
              </a:xfrm>
            </p:grpSpPr>
            <p:sp>
              <p:nvSpPr>
                <p:cNvPr id="303" name="Rounded Rectangle 302"/>
                <p:cNvSpPr/>
                <p:nvPr/>
              </p:nvSpPr>
              <p:spPr bwMode="auto">
                <a:xfrm>
                  <a:off x="1270968" y="3159149"/>
                  <a:ext cx="735654" cy="561065"/>
                </a:xfrm>
                <a:prstGeom prst="roundRect">
                  <a:avLst>
                    <a:gd name="adj" fmla="val 5869"/>
                  </a:avLst>
                </a:prstGeom>
                <a:solidFill>
                  <a:schemeClr val="accent1"/>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04" name="Rounded Rectangle 303"/>
                <p:cNvSpPr/>
                <p:nvPr/>
              </p:nvSpPr>
              <p:spPr bwMode="auto">
                <a:xfrm>
                  <a:off x="1294699" y="3188771"/>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Sonar Code Analysis</a:t>
                  </a:r>
                </a:p>
              </p:txBody>
            </p:sp>
            <p:pic>
              <p:nvPicPr>
                <p:cNvPr id="305"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359" y="3507281"/>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6"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675" y="3507281"/>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8" name="Group 297"/>
              <p:cNvGrpSpPr/>
              <p:nvPr/>
            </p:nvGrpSpPr>
            <p:grpSpPr>
              <a:xfrm>
                <a:off x="1269486" y="3873548"/>
                <a:ext cx="737137" cy="561065"/>
                <a:chOff x="1269486" y="3873548"/>
                <a:chExt cx="737137" cy="561065"/>
              </a:xfrm>
            </p:grpSpPr>
            <p:sp>
              <p:nvSpPr>
                <p:cNvPr id="299" name="Rounded Rectangle 298"/>
                <p:cNvSpPr/>
                <p:nvPr/>
              </p:nvSpPr>
              <p:spPr bwMode="auto">
                <a:xfrm>
                  <a:off x="1269486" y="3873548"/>
                  <a:ext cx="737137" cy="561065"/>
                </a:xfrm>
                <a:prstGeom prst="roundRect">
                  <a:avLst>
                    <a:gd name="adj" fmla="val 5869"/>
                  </a:avLst>
                </a:prstGeom>
                <a:solidFill>
                  <a:schemeClr val="accent1"/>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300" name="Rounded Rectangle 299"/>
                <p:cNvSpPr/>
                <p:nvPr/>
              </p:nvSpPr>
              <p:spPr bwMode="auto">
                <a:xfrm>
                  <a:off x="1293217" y="3903170"/>
                  <a:ext cx="689675"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Run Unit Tests</a:t>
                  </a:r>
                </a:p>
              </p:txBody>
            </p:sp>
            <p:pic>
              <p:nvPicPr>
                <p:cNvPr id="301"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859" y="422168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2"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430" y="422168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44" name="Group 243"/>
            <p:cNvGrpSpPr/>
            <p:nvPr/>
          </p:nvGrpSpPr>
          <p:grpSpPr>
            <a:xfrm>
              <a:off x="2124229" y="4279788"/>
              <a:ext cx="737137" cy="561065"/>
              <a:chOff x="2105996" y="3162634"/>
              <a:chExt cx="737137" cy="561065"/>
            </a:xfrm>
          </p:grpSpPr>
          <p:sp>
            <p:nvSpPr>
              <p:cNvPr id="292" name="Rounded Rectangle 291"/>
              <p:cNvSpPr/>
              <p:nvPr/>
            </p:nvSpPr>
            <p:spPr bwMode="auto">
              <a:xfrm>
                <a:off x="2105996" y="3162634"/>
                <a:ext cx="737137" cy="561065"/>
              </a:xfrm>
              <a:prstGeom prst="roundRect">
                <a:avLst>
                  <a:gd name="adj" fmla="val 5869"/>
                </a:avLst>
              </a:prstGeom>
              <a:solidFill>
                <a:schemeClr val="accent1"/>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93" name="Rounded Rectangle 292"/>
              <p:cNvSpPr/>
              <p:nvPr/>
            </p:nvSpPr>
            <p:spPr bwMode="auto">
              <a:xfrm>
                <a:off x="2129727" y="3192256"/>
                <a:ext cx="689675"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Create ST env</a:t>
                </a:r>
              </a:p>
            </p:txBody>
          </p:sp>
          <p:pic>
            <p:nvPicPr>
              <p:cNvPr id="294"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369" y="3510766"/>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5"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940" y="3510766"/>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 name="Group 244"/>
            <p:cNvGrpSpPr/>
            <p:nvPr/>
          </p:nvGrpSpPr>
          <p:grpSpPr>
            <a:xfrm>
              <a:off x="2957915" y="4279788"/>
              <a:ext cx="735654" cy="561065"/>
              <a:chOff x="2942506" y="3162634"/>
              <a:chExt cx="735654" cy="561065"/>
            </a:xfrm>
          </p:grpSpPr>
          <p:sp>
            <p:nvSpPr>
              <p:cNvPr id="288" name="Rounded Rectangle 287"/>
              <p:cNvSpPr/>
              <p:nvPr/>
            </p:nvSpPr>
            <p:spPr bwMode="auto">
              <a:xfrm>
                <a:off x="2942506" y="3162634"/>
                <a:ext cx="735654" cy="561065"/>
              </a:xfrm>
              <a:prstGeom prst="roundRect">
                <a:avLst>
                  <a:gd name="adj" fmla="val 5869"/>
                </a:avLst>
              </a:prstGeom>
              <a:solidFill>
                <a:schemeClr val="accent1"/>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89" name="Rounded Rectangle 288"/>
              <p:cNvSpPr/>
              <p:nvPr/>
            </p:nvSpPr>
            <p:spPr bwMode="auto">
              <a:xfrm>
                <a:off x="2966237" y="3192256"/>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Deploy Code</a:t>
                </a:r>
              </a:p>
            </p:txBody>
          </p:sp>
          <p:pic>
            <p:nvPicPr>
              <p:cNvPr id="290"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897"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1"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213"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6" name="Rounded Rectangle 245"/>
            <p:cNvSpPr/>
            <p:nvPr/>
          </p:nvSpPr>
          <p:spPr bwMode="auto">
            <a:xfrm>
              <a:off x="5454524" y="4279788"/>
              <a:ext cx="737137"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47" name="Rounded Rectangle 246"/>
            <p:cNvSpPr/>
            <p:nvPr/>
          </p:nvSpPr>
          <p:spPr bwMode="auto">
            <a:xfrm>
              <a:off x="5478255" y="4309410"/>
              <a:ext cx="689675"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Create clustered env</a:t>
              </a:r>
            </a:p>
          </p:txBody>
        </p:sp>
        <p:pic>
          <p:nvPicPr>
            <p:cNvPr id="248"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2897" y="462792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468" y="462792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0" name="Group 249"/>
            <p:cNvGrpSpPr/>
            <p:nvPr/>
          </p:nvGrpSpPr>
          <p:grpSpPr>
            <a:xfrm>
              <a:off x="5454524" y="4990702"/>
              <a:ext cx="737137" cy="561065"/>
              <a:chOff x="5439745" y="3873548"/>
              <a:chExt cx="737137" cy="561065"/>
            </a:xfrm>
          </p:grpSpPr>
          <p:sp>
            <p:nvSpPr>
              <p:cNvPr id="284" name="Rounded Rectangle 283"/>
              <p:cNvSpPr/>
              <p:nvPr/>
            </p:nvSpPr>
            <p:spPr bwMode="auto">
              <a:xfrm>
                <a:off x="5439745" y="3873548"/>
                <a:ext cx="737137"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85" name="Rounded Rectangle 284"/>
              <p:cNvSpPr/>
              <p:nvPr/>
            </p:nvSpPr>
            <p:spPr bwMode="auto">
              <a:xfrm>
                <a:off x="5463476" y="3903170"/>
                <a:ext cx="689675"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Tear down</a:t>
                </a:r>
                <a:br>
                  <a:rPr lang="en-GB" sz="800" dirty="0">
                    <a:solidFill>
                      <a:schemeClr val="tx1"/>
                    </a:solidFill>
                  </a:rPr>
                </a:br>
                <a:r>
                  <a:rPr lang="en-GB" sz="800" dirty="0">
                    <a:solidFill>
                      <a:schemeClr val="tx1"/>
                    </a:solidFill>
                  </a:rPr>
                  <a:t>ST env</a:t>
                </a:r>
              </a:p>
            </p:txBody>
          </p:sp>
          <p:pic>
            <p:nvPicPr>
              <p:cNvPr id="286"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8118" y="422168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4689" y="422168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1" name="Rounded Rectangle 250"/>
            <p:cNvSpPr/>
            <p:nvPr/>
          </p:nvSpPr>
          <p:spPr bwMode="auto">
            <a:xfrm>
              <a:off x="6303041" y="4279788"/>
              <a:ext cx="735654"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52" name="Rounded Rectangle 251"/>
            <p:cNvSpPr/>
            <p:nvPr/>
          </p:nvSpPr>
          <p:spPr bwMode="auto">
            <a:xfrm>
              <a:off x="6326772" y="4309410"/>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Deploy Code</a:t>
              </a:r>
            </a:p>
          </p:txBody>
        </p:sp>
        <p:pic>
          <p:nvPicPr>
            <p:cNvPr id="253"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0432" y="4627920"/>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4"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748" y="4627920"/>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 name="Rounded Rectangle 254"/>
            <p:cNvSpPr/>
            <p:nvPr/>
          </p:nvSpPr>
          <p:spPr bwMode="auto">
            <a:xfrm>
              <a:off x="7135244" y="4279788"/>
              <a:ext cx="737138"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56" name="Rounded Rectangle 255"/>
            <p:cNvSpPr/>
            <p:nvPr/>
          </p:nvSpPr>
          <p:spPr bwMode="auto">
            <a:xfrm>
              <a:off x="7158975" y="4309410"/>
              <a:ext cx="689676"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Run Perf Test</a:t>
              </a:r>
            </a:p>
          </p:txBody>
        </p:sp>
        <p:pic>
          <p:nvPicPr>
            <p:cNvPr id="257"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3618" y="462792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8"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0189" y="4627920"/>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 name="Rounded Rectangle 258"/>
            <p:cNvSpPr/>
            <p:nvPr/>
          </p:nvSpPr>
          <p:spPr bwMode="auto">
            <a:xfrm>
              <a:off x="7135244" y="4990702"/>
              <a:ext cx="737138"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60" name="Rounded Rectangle 259"/>
            <p:cNvSpPr/>
            <p:nvPr/>
          </p:nvSpPr>
          <p:spPr bwMode="auto">
            <a:xfrm>
              <a:off x="7158975" y="5020324"/>
              <a:ext cx="689676"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Run Security Test</a:t>
              </a:r>
            </a:p>
          </p:txBody>
        </p:sp>
        <p:pic>
          <p:nvPicPr>
            <p:cNvPr id="261"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3618" y="5338834"/>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0189" y="5338834"/>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3" name="Rounded Rectangle 262"/>
            <p:cNvSpPr/>
            <p:nvPr/>
          </p:nvSpPr>
          <p:spPr bwMode="auto">
            <a:xfrm>
              <a:off x="7135244" y="5700967"/>
              <a:ext cx="737138"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64" name="Rounded Rectangle 263"/>
            <p:cNvSpPr/>
            <p:nvPr/>
          </p:nvSpPr>
          <p:spPr bwMode="auto">
            <a:xfrm>
              <a:off x="7158975" y="5730589"/>
              <a:ext cx="689676"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Run Ops Test</a:t>
              </a:r>
            </a:p>
          </p:txBody>
        </p:sp>
        <p:pic>
          <p:nvPicPr>
            <p:cNvPr id="265"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3618" y="6049099"/>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0189" y="6049099"/>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 name="Rounded Rectangle 266"/>
            <p:cNvSpPr/>
            <p:nvPr/>
          </p:nvSpPr>
          <p:spPr bwMode="auto">
            <a:xfrm>
              <a:off x="7968928" y="4997672"/>
              <a:ext cx="737138" cy="561065"/>
            </a:xfrm>
            <a:prstGeom prst="roundRect">
              <a:avLst>
                <a:gd name="adj" fmla="val 5869"/>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68" name="Rounded Rectangle 267"/>
            <p:cNvSpPr/>
            <p:nvPr/>
          </p:nvSpPr>
          <p:spPr bwMode="auto">
            <a:xfrm>
              <a:off x="7992659" y="5027294"/>
              <a:ext cx="689676"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Prod deploy</a:t>
              </a:r>
            </a:p>
          </p:txBody>
        </p:sp>
        <p:pic>
          <p:nvPicPr>
            <p:cNvPr id="269"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7302" y="5345804"/>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3873" y="5345804"/>
              <a:ext cx="87749"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1" name="Group 270"/>
            <p:cNvGrpSpPr/>
            <p:nvPr/>
          </p:nvGrpSpPr>
          <p:grpSpPr>
            <a:xfrm>
              <a:off x="473172" y="4275432"/>
              <a:ext cx="720822" cy="561064"/>
              <a:chOff x="435942" y="3219495"/>
              <a:chExt cx="720822" cy="499848"/>
            </a:xfrm>
          </p:grpSpPr>
          <p:sp>
            <p:nvSpPr>
              <p:cNvPr id="282" name="Rounded Rectangle 281"/>
              <p:cNvSpPr/>
              <p:nvPr/>
            </p:nvSpPr>
            <p:spPr bwMode="auto">
              <a:xfrm>
                <a:off x="435942" y="3219495"/>
                <a:ext cx="720822" cy="499848"/>
              </a:xfrm>
              <a:prstGeom prst="roundRect">
                <a:avLst>
                  <a:gd name="adj" fmla="val 5869"/>
                </a:avLst>
              </a:prstGeom>
              <a:solidFill>
                <a:schemeClr val="bg1">
                  <a:lumMod val="75000"/>
                </a:schemeClr>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lIns="36000" tIns="432000" rIns="36000" bIns="36000" anchor="b"/>
              <a:lstStyle/>
              <a:p>
                <a:pPr algn="ctr">
                  <a:spcAft>
                    <a:spcPts val="200"/>
                  </a:spcAft>
                </a:pPr>
                <a:r>
                  <a:rPr lang="en-GB" sz="600" dirty="0">
                    <a:solidFill>
                      <a:schemeClr val="tx1"/>
                    </a:solidFill>
                  </a:rPr>
                  <a:t>Committer: jdoe</a:t>
                </a:r>
                <a:br>
                  <a:rPr lang="en-GB" sz="600" dirty="0">
                    <a:solidFill>
                      <a:schemeClr val="tx1"/>
                    </a:solidFill>
                  </a:rPr>
                </a:br>
                <a:r>
                  <a:rPr lang="en-GB" sz="600" dirty="0">
                    <a:solidFill>
                      <a:schemeClr val="tx1"/>
                    </a:solidFill>
                  </a:rPr>
                  <a:t>Story:25</a:t>
                </a:r>
              </a:p>
            </p:txBody>
          </p:sp>
          <p:sp>
            <p:nvSpPr>
              <p:cNvPr id="283" name="Rounded Rectangle 282"/>
              <p:cNvSpPr/>
              <p:nvPr/>
            </p:nvSpPr>
            <p:spPr bwMode="auto">
              <a:xfrm>
                <a:off x="459673" y="3248554"/>
                <a:ext cx="673361" cy="226032"/>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Commit ID: 113</a:t>
                </a:r>
              </a:p>
            </p:txBody>
          </p:sp>
        </p:grpSp>
        <p:grpSp>
          <p:nvGrpSpPr>
            <p:cNvPr id="272" name="Group 271"/>
            <p:cNvGrpSpPr/>
            <p:nvPr/>
          </p:nvGrpSpPr>
          <p:grpSpPr>
            <a:xfrm>
              <a:off x="4622321" y="4279788"/>
              <a:ext cx="735654" cy="561065"/>
              <a:chOff x="4614042" y="3162634"/>
              <a:chExt cx="735654" cy="561065"/>
            </a:xfrm>
          </p:grpSpPr>
          <p:sp>
            <p:nvSpPr>
              <p:cNvPr id="278" name="Rounded Rectangle 277"/>
              <p:cNvSpPr/>
              <p:nvPr/>
            </p:nvSpPr>
            <p:spPr bwMode="auto">
              <a:xfrm>
                <a:off x="4614042" y="3162634"/>
                <a:ext cx="735654" cy="561065"/>
              </a:xfrm>
              <a:prstGeom prst="roundRect">
                <a:avLst>
                  <a:gd name="adj" fmla="val 5869"/>
                </a:avLst>
              </a:prstGeom>
              <a:solidFill>
                <a:schemeClr val="accent2"/>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79" name="Rounded Rectangle 278"/>
              <p:cNvSpPr/>
              <p:nvPr/>
            </p:nvSpPr>
            <p:spPr bwMode="auto">
              <a:xfrm>
                <a:off x="4637773" y="3192256"/>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Run Test Harness</a:t>
                </a:r>
              </a:p>
            </p:txBody>
          </p:sp>
          <p:pic>
            <p:nvPicPr>
              <p:cNvPr id="280"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1433"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7749"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3" name="Group 272"/>
            <p:cNvGrpSpPr/>
            <p:nvPr/>
          </p:nvGrpSpPr>
          <p:grpSpPr>
            <a:xfrm>
              <a:off x="3790118" y="4279788"/>
              <a:ext cx="735654" cy="561065"/>
              <a:chOff x="3747869" y="3162634"/>
              <a:chExt cx="735654" cy="561065"/>
            </a:xfrm>
          </p:grpSpPr>
          <p:sp>
            <p:nvSpPr>
              <p:cNvPr id="274" name="Rounded Rectangle 273"/>
              <p:cNvSpPr/>
              <p:nvPr/>
            </p:nvSpPr>
            <p:spPr bwMode="auto">
              <a:xfrm>
                <a:off x="3747869" y="3162634"/>
                <a:ext cx="735654" cy="561065"/>
              </a:xfrm>
              <a:prstGeom prst="roundRect">
                <a:avLst>
                  <a:gd name="adj" fmla="val 5869"/>
                </a:avLst>
              </a:prstGeom>
              <a:solidFill>
                <a:schemeClr val="accent1"/>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800" dirty="0"/>
              </a:p>
            </p:txBody>
          </p:sp>
          <p:sp>
            <p:nvSpPr>
              <p:cNvPr id="275" name="Rounded Rectangle 274"/>
              <p:cNvSpPr/>
              <p:nvPr/>
            </p:nvSpPr>
            <p:spPr bwMode="auto">
              <a:xfrm>
                <a:off x="3771600" y="3192256"/>
                <a:ext cx="688192" cy="25235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800" dirty="0">
                    <a:solidFill>
                      <a:schemeClr val="tx1"/>
                    </a:solidFill>
                  </a:rPr>
                  <a:t>Load Test Data</a:t>
                </a:r>
              </a:p>
            </p:txBody>
          </p:sp>
          <p:pic>
            <p:nvPicPr>
              <p:cNvPr id="276" name="Picture 2" descr="cons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260"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4" descr="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1576" y="3510766"/>
                <a:ext cx="87573" cy="1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11" name="Rectangle 310"/>
          <p:cNvSpPr/>
          <p:nvPr/>
        </p:nvSpPr>
        <p:spPr bwMode="auto">
          <a:xfrm>
            <a:off x="455207" y="3606182"/>
            <a:ext cx="756000" cy="443198"/>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spAutoFit/>
          </a:bodyPr>
          <a:lstStyle/>
          <a:p>
            <a:pPr eaLnBrk="0" hangingPunct="0">
              <a:lnSpc>
                <a:spcPct val="90000"/>
              </a:lnSpc>
            </a:pPr>
            <a:r>
              <a:rPr lang="en-US" sz="800" dirty="0">
                <a:solidFill>
                  <a:schemeClr val="tx2"/>
                </a:solidFill>
                <a:latin typeface="Arial" charset="0"/>
              </a:rPr>
              <a:t>Is a test and defect management </a:t>
            </a:r>
            <a:br>
              <a:rPr lang="en-US" sz="800" dirty="0">
                <a:solidFill>
                  <a:schemeClr val="tx2"/>
                </a:solidFill>
                <a:latin typeface="Arial" charset="0"/>
              </a:rPr>
            </a:br>
            <a:r>
              <a:rPr lang="en-US" sz="800" dirty="0">
                <a:solidFill>
                  <a:schemeClr val="tx2"/>
                </a:solidFill>
                <a:latin typeface="Arial" charset="0"/>
              </a:rPr>
              <a:t>tool available?</a:t>
            </a:r>
          </a:p>
        </p:txBody>
      </p:sp>
    </p:spTree>
    <p:extLst>
      <p:ext uri="{BB962C8B-B14F-4D97-AF65-F5344CB8AC3E}">
        <p14:creationId xmlns:p14="http://schemas.microsoft.com/office/powerpoint/2010/main" val="1044729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4618" r="381"/>
          <a:stretch/>
        </p:blipFill>
        <p:spPr>
          <a:xfrm flipH="1">
            <a:off x="0" y="0"/>
            <a:ext cx="9144000" cy="6858000"/>
          </a:xfrm>
          <a:prstGeom prst="rect">
            <a:avLst/>
          </a:prstGeom>
        </p:spPr>
      </p:pic>
      <p:sp>
        <p:nvSpPr>
          <p:cNvPr id="3" name="Title 2"/>
          <p:cNvSpPr>
            <a:spLocks noGrp="1"/>
          </p:cNvSpPr>
          <p:nvPr>
            <p:ph type="ctrTitle"/>
          </p:nvPr>
        </p:nvSpPr>
        <p:spPr/>
        <p:txBody>
          <a:bodyPr/>
          <a:lstStyle/>
          <a:p>
            <a:r>
              <a:rPr lang="en-GB" dirty="0"/>
              <a:t>QUESTIONS</a:t>
            </a:r>
            <a:endParaRPr lang="en-US" dirty="0"/>
          </a:p>
        </p:txBody>
      </p:sp>
      <p:sp>
        <p:nvSpPr>
          <p:cNvPr id="9" name="Slide Number Placeholder 3"/>
          <p:cNvSpPr>
            <a:spLocks noGrp="1"/>
          </p:cNvSpPr>
          <p:nvPr>
            <p:ph type="sldNum" sz="quarter" idx="11"/>
          </p:nvPr>
        </p:nvSpPr>
        <p:spPr/>
        <p:txBody>
          <a:bodyPr/>
          <a:lstStyle/>
          <a:p>
            <a:r>
              <a:rPr lang="en-US" altLang="en-US" dirty="0"/>
              <a:t>Page </a:t>
            </a:r>
            <a:fld id="{118706CE-C4CF-4422-AA09-30EBACBA8DBA}" type="slidenum">
              <a:rPr lang="en-US" altLang="en-US" smtClean="0"/>
              <a:pPr/>
              <a:t>46</a:t>
            </a:fld>
            <a:endParaRPr lang="en-US" altLang="en-US" dirty="0"/>
          </a:p>
        </p:txBody>
      </p:sp>
      <p:sp>
        <p:nvSpPr>
          <p:cNvPr id="5" name="Footer Placeholder 4"/>
          <p:cNvSpPr>
            <a:spLocks noGrp="1"/>
          </p:cNvSpPr>
          <p:nvPr>
            <p:ph type="ftr" sz="quarter" idx="12"/>
          </p:nvPr>
        </p:nvSpPr>
        <p:spPr/>
        <p:txBody>
          <a:bodyPr/>
          <a:lstStyle/>
          <a:p>
            <a:r>
              <a:rPr lang="en-AU" dirty="0"/>
              <a:t>Copyright © 2016 Accenture  All rights reserved.</a:t>
            </a:r>
          </a:p>
        </p:txBody>
      </p:sp>
      <p:grpSp>
        <p:nvGrpSpPr>
          <p:cNvPr id="2" name="Group 1"/>
          <p:cNvGrpSpPr/>
          <p:nvPr/>
        </p:nvGrpSpPr>
        <p:grpSpPr>
          <a:xfrm>
            <a:off x="482802" y="1723933"/>
            <a:ext cx="929682" cy="929680"/>
            <a:chOff x="482802" y="2072373"/>
            <a:chExt cx="929682" cy="929680"/>
          </a:xfrm>
        </p:grpSpPr>
        <p:sp>
          <p:nvSpPr>
            <p:cNvPr id="12" name="Oval 11"/>
            <p:cNvSpPr/>
            <p:nvPr/>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Freeform 11"/>
            <p:cNvSpPr>
              <a:spLocks noEditPoints="1"/>
            </p:cNvSpPr>
            <p:nvPr/>
          </p:nvSpPr>
          <p:spPr bwMode="auto">
            <a:xfrm>
              <a:off x="639021" y="2199869"/>
              <a:ext cx="559496" cy="610006"/>
            </a:xfrm>
            <a:custGeom>
              <a:avLst/>
              <a:gdLst>
                <a:gd name="T0" fmla="*/ 241 w 244"/>
                <a:gd name="T1" fmla="*/ 156 h 266"/>
                <a:gd name="T2" fmla="*/ 216 w 244"/>
                <a:gd name="T3" fmla="*/ 127 h 266"/>
                <a:gd name="T4" fmla="*/ 216 w 244"/>
                <a:gd name="T5" fmla="*/ 109 h 266"/>
                <a:gd name="T6" fmla="*/ 194 w 244"/>
                <a:gd name="T7" fmla="*/ 45 h 266"/>
                <a:gd name="T8" fmla="*/ 62 w 244"/>
                <a:gd name="T9" fmla="*/ 42 h 266"/>
                <a:gd name="T10" fmla="*/ 42 w 244"/>
                <a:gd name="T11" fmla="*/ 159 h 266"/>
                <a:gd name="T12" fmla="*/ 61 w 244"/>
                <a:gd name="T13" fmla="*/ 207 h 266"/>
                <a:gd name="T14" fmla="*/ 56 w 244"/>
                <a:gd name="T15" fmla="*/ 266 h 266"/>
                <a:gd name="T16" fmla="*/ 64 w 244"/>
                <a:gd name="T17" fmla="*/ 266 h 266"/>
                <a:gd name="T18" fmla="*/ 151 w 244"/>
                <a:gd name="T19" fmla="*/ 265 h 266"/>
                <a:gd name="T20" fmla="*/ 159 w 244"/>
                <a:gd name="T21" fmla="*/ 230 h 266"/>
                <a:gd name="T22" fmla="*/ 211 w 244"/>
                <a:gd name="T23" fmla="*/ 232 h 266"/>
                <a:gd name="T24" fmla="*/ 216 w 244"/>
                <a:gd name="T25" fmla="*/ 211 h 266"/>
                <a:gd name="T26" fmla="*/ 217 w 244"/>
                <a:gd name="T27" fmla="*/ 201 h 266"/>
                <a:gd name="T28" fmla="*/ 220 w 244"/>
                <a:gd name="T29" fmla="*/ 193 h 266"/>
                <a:gd name="T30" fmla="*/ 221 w 244"/>
                <a:gd name="T31" fmla="*/ 188 h 266"/>
                <a:gd name="T32" fmla="*/ 220 w 244"/>
                <a:gd name="T33" fmla="*/ 179 h 266"/>
                <a:gd name="T34" fmla="*/ 221 w 244"/>
                <a:gd name="T35" fmla="*/ 169 h 266"/>
                <a:gd name="T36" fmla="*/ 234 w 244"/>
                <a:gd name="T37" fmla="*/ 166 h 266"/>
                <a:gd name="T38" fmla="*/ 241 w 244"/>
                <a:gd name="T39" fmla="*/ 156 h 266"/>
                <a:gd name="T40" fmla="*/ 132 w 244"/>
                <a:gd name="T41" fmla="*/ 177 h 266"/>
                <a:gd name="T42" fmla="*/ 123 w 244"/>
                <a:gd name="T43" fmla="*/ 180 h 266"/>
                <a:gd name="T44" fmla="*/ 114 w 244"/>
                <a:gd name="T45" fmla="*/ 177 h 266"/>
                <a:gd name="T46" fmla="*/ 111 w 244"/>
                <a:gd name="T47" fmla="*/ 168 h 266"/>
                <a:gd name="T48" fmla="*/ 114 w 244"/>
                <a:gd name="T49" fmla="*/ 159 h 266"/>
                <a:gd name="T50" fmla="*/ 123 w 244"/>
                <a:gd name="T51" fmla="*/ 155 h 266"/>
                <a:gd name="T52" fmla="*/ 132 w 244"/>
                <a:gd name="T53" fmla="*/ 159 h 266"/>
                <a:gd name="T54" fmla="*/ 136 w 244"/>
                <a:gd name="T55" fmla="*/ 168 h 266"/>
                <a:gd name="T56" fmla="*/ 132 w 244"/>
                <a:gd name="T57" fmla="*/ 177 h 266"/>
                <a:gd name="T58" fmla="*/ 157 w 244"/>
                <a:gd name="T59" fmla="*/ 102 h 266"/>
                <a:gd name="T60" fmla="*/ 153 w 244"/>
                <a:gd name="T61" fmla="*/ 111 h 266"/>
                <a:gd name="T62" fmla="*/ 145 w 244"/>
                <a:gd name="T63" fmla="*/ 119 h 266"/>
                <a:gd name="T64" fmla="*/ 137 w 244"/>
                <a:gd name="T65" fmla="*/ 127 h 266"/>
                <a:gd name="T66" fmla="*/ 134 w 244"/>
                <a:gd name="T67" fmla="*/ 134 h 266"/>
                <a:gd name="T68" fmla="*/ 133 w 244"/>
                <a:gd name="T69" fmla="*/ 145 h 266"/>
                <a:gd name="T70" fmla="*/ 113 w 244"/>
                <a:gd name="T71" fmla="*/ 145 h 266"/>
                <a:gd name="T72" fmla="*/ 113 w 244"/>
                <a:gd name="T73" fmla="*/ 141 h 266"/>
                <a:gd name="T74" fmla="*/ 116 w 244"/>
                <a:gd name="T75" fmla="*/ 124 h 266"/>
                <a:gd name="T76" fmla="*/ 128 w 244"/>
                <a:gd name="T77" fmla="*/ 109 h 266"/>
                <a:gd name="T78" fmla="*/ 137 w 244"/>
                <a:gd name="T79" fmla="*/ 99 h 266"/>
                <a:gd name="T80" fmla="*/ 139 w 244"/>
                <a:gd name="T81" fmla="*/ 93 h 266"/>
                <a:gd name="T82" fmla="*/ 135 w 244"/>
                <a:gd name="T83" fmla="*/ 85 h 266"/>
                <a:gd name="T84" fmla="*/ 125 w 244"/>
                <a:gd name="T85" fmla="*/ 82 h 266"/>
                <a:gd name="T86" fmla="*/ 113 w 244"/>
                <a:gd name="T87" fmla="*/ 86 h 266"/>
                <a:gd name="T88" fmla="*/ 109 w 244"/>
                <a:gd name="T89" fmla="*/ 96 h 266"/>
                <a:gd name="T90" fmla="*/ 90 w 244"/>
                <a:gd name="T91" fmla="*/ 96 h 266"/>
                <a:gd name="T92" fmla="*/ 100 w 244"/>
                <a:gd name="T93" fmla="*/ 73 h 266"/>
                <a:gd name="T94" fmla="*/ 125 w 244"/>
                <a:gd name="T95" fmla="*/ 64 h 266"/>
                <a:gd name="T96" fmla="*/ 143 w 244"/>
                <a:gd name="T97" fmla="*/ 68 h 266"/>
                <a:gd name="T98" fmla="*/ 154 w 244"/>
                <a:gd name="T99" fmla="*/ 79 h 266"/>
                <a:gd name="T100" fmla="*/ 159 w 244"/>
                <a:gd name="T101" fmla="*/ 94 h 266"/>
                <a:gd name="T102" fmla="*/ 157 w 244"/>
                <a:gd name="T103" fmla="*/ 10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4" h="266">
                  <a:moveTo>
                    <a:pt x="241" y="156"/>
                  </a:moveTo>
                  <a:cubicBezTo>
                    <a:pt x="216" y="127"/>
                    <a:pt x="216" y="127"/>
                    <a:pt x="216" y="127"/>
                  </a:cubicBezTo>
                  <a:cubicBezTo>
                    <a:pt x="213" y="122"/>
                    <a:pt x="216" y="109"/>
                    <a:pt x="216" y="109"/>
                  </a:cubicBezTo>
                  <a:cubicBezTo>
                    <a:pt x="222" y="64"/>
                    <a:pt x="194" y="45"/>
                    <a:pt x="194" y="45"/>
                  </a:cubicBezTo>
                  <a:cubicBezTo>
                    <a:pt x="124" y="0"/>
                    <a:pt x="62" y="42"/>
                    <a:pt x="62" y="42"/>
                  </a:cubicBezTo>
                  <a:cubicBezTo>
                    <a:pt x="0" y="88"/>
                    <a:pt x="42" y="159"/>
                    <a:pt x="42" y="159"/>
                  </a:cubicBezTo>
                  <a:cubicBezTo>
                    <a:pt x="55" y="178"/>
                    <a:pt x="61" y="207"/>
                    <a:pt x="61" y="207"/>
                  </a:cubicBezTo>
                  <a:cubicBezTo>
                    <a:pt x="63" y="234"/>
                    <a:pt x="56" y="266"/>
                    <a:pt x="56" y="266"/>
                  </a:cubicBezTo>
                  <a:cubicBezTo>
                    <a:pt x="64" y="266"/>
                    <a:pt x="64" y="266"/>
                    <a:pt x="64" y="266"/>
                  </a:cubicBezTo>
                  <a:cubicBezTo>
                    <a:pt x="64" y="266"/>
                    <a:pt x="148" y="265"/>
                    <a:pt x="151" y="265"/>
                  </a:cubicBezTo>
                  <a:cubicBezTo>
                    <a:pt x="149" y="233"/>
                    <a:pt x="159" y="230"/>
                    <a:pt x="159" y="230"/>
                  </a:cubicBezTo>
                  <a:cubicBezTo>
                    <a:pt x="203" y="239"/>
                    <a:pt x="209" y="232"/>
                    <a:pt x="211" y="232"/>
                  </a:cubicBezTo>
                  <a:cubicBezTo>
                    <a:pt x="224" y="222"/>
                    <a:pt x="216" y="211"/>
                    <a:pt x="216" y="211"/>
                  </a:cubicBezTo>
                  <a:cubicBezTo>
                    <a:pt x="213" y="205"/>
                    <a:pt x="217" y="201"/>
                    <a:pt x="217" y="201"/>
                  </a:cubicBezTo>
                  <a:cubicBezTo>
                    <a:pt x="228" y="198"/>
                    <a:pt x="220" y="193"/>
                    <a:pt x="220" y="193"/>
                  </a:cubicBezTo>
                  <a:cubicBezTo>
                    <a:pt x="216" y="191"/>
                    <a:pt x="221" y="188"/>
                    <a:pt x="221" y="188"/>
                  </a:cubicBezTo>
                  <a:cubicBezTo>
                    <a:pt x="228" y="184"/>
                    <a:pt x="220" y="179"/>
                    <a:pt x="220" y="179"/>
                  </a:cubicBezTo>
                  <a:cubicBezTo>
                    <a:pt x="221" y="169"/>
                    <a:pt x="221" y="169"/>
                    <a:pt x="221" y="169"/>
                  </a:cubicBezTo>
                  <a:cubicBezTo>
                    <a:pt x="234" y="166"/>
                    <a:pt x="234" y="166"/>
                    <a:pt x="234" y="166"/>
                  </a:cubicBezTo>
                  <a:cubicBezTo>
                    <a:pt x="244" y="165"/>
                    <a:pt x="241" y="156"/>
                    <a:pt x="241" y="156"/>
                  </a:cubicBezTo>
                  <a:close/>
                  <a:moveTo>
                    <a:pt x="132" y="177"/>
                  </a:moveTo>
                  <a:cubicBezTo>
                    <a:pt x="130" y="179"/>
                    <a:pt x="127" y="180"/>
                    <a:pt x="123" y="180"/>
                  </a:cubicBezTo>
                  <a:cubicBezTo>
                    <a:pt x="120" y="180"/>
                    <a:pt x="117" y="179"/>
                    <a:pt x="114" y="177"/>
                  </a:cubicBezTo>
                  <a:cubicBezTo>
                    <a:pt x="112" y="174"/>
                    <a:pt x="111" y="171"/>
                    <a:pt x="111" y="168"/>
                  </a:cubicBezTo>
                  <a:cubicBezTo>
                    <a:pt x="111" y="164"/>
                    <a:pt x="112" y="161"/>
                    <a:pt x="114" y="159"/>
                  </a:cubicBezTo>
                  <a:cubicBezTo>
                    <a:pt x="117" y="157"/>
                    <a:pt x="120" y="155"/>
                    <a:pt x="123" y="155"/>
                  </a:cubicBezTo>
                  <a:cubicBezTo>
                    <a:pt x="127" y="155"/>
                    <a:pt x="130" y="157"/>
                    <a:pt x="132" y="159"/>
                  </a:cubicBezTo>
                  <a:cubicBezTo>
                    <a:pt x="135" y="161"/>
                    <a:pt x="136" y="164"/>
                    <a:pt x="136" y="168"/>
                  </a:cubicBezTo>
                  <a:cubicBezTo>
                    <a:pt x="136" y="171"/>
                    <a:pt x="135" y="174"/>
                    <a:pt x="132" y="177"/>
                  </a:cubicBezTo>
                  <a:close/>
                  <a:moveTo>
                    <a:pt x="157" y="102"/>
                  </a:moveTo>
                  <a:cubicBezTo>
                    <a:pt x="156" y="105"/>
                    <a:pt x="155" y="108"/>
                    <a:pt x="153" y="111"/>
                  </a:cubicBezTo>
                  <a:cubicBezTo>
                    <a:pt x="152" y="112"/>
                    <a:pt x="149" y="115"/>
                    <a:pt x="145" y="119"/>
                  </a:cubicBezTo>
                  <a:cubicBezTo>
                    <a:pt x="140" y="123"/>
                    <a:pt x="138" y="126"/>
                    <a:pt x="137" y="127"/>
                  </a:cubicBezTo>
                  <a:cubicBezTo>
                    <a:pt x="136" y="129"/>
                    <a:pt x="135" y="131"/>
                    <a:pt x="134" y="134"/>
                  </a:cubicBezTo>
                  <a:cubicBezTo>
                    <a:pt x="133" y="136"/>
                    <a:pt x="133" y="140"/>
                    <a:pt x="133" y="145"/>
                  </a:cubicBezTo>
                  <a:cubicBezTo>
                    <a:pt x="113" y="145"/>
                    <a:pt x="113" y="145"/>
                    <a:pt x="113" y="145"/>
                  </a:cubicBezTo>
                  <a:cubicBezTo>
                    <a:pt x="113" y="141"/>
                    <a:pt x="113" y="141"/>
                    <a:pt x="113" y="141"/>
                  </a:cubicBezTo>
                  <a:cubicBezTo>
                    <a:pt x="113" y="135"/>
                    <a:pt x="114" y="129"/>
                    <a:pt x="116" y="124"/>
                  </a:cubicBezTo>
                  <a:cubicBezTo>
                    <a:pt x="119" y="118"/>
                    <a:pt x="123" y="113"/>
                    <a:pt x="128" y="109"/>
                  </a:cubicBezTo>
                  <a:cubicBezTo>
                    <a:pt x="133" y="104"/>
                    <a:pt x="136" y="101"/>
                    <a:pt x="137" y="99"/>
                  </a:cubicBezTo>
                  <a:cubicBezTo>
                    <a:pt x="138" y="98"/>
                    <a:pt x="139" y="96"/>
                    <a:pt x="139" y="93"/>
                  </a:cubicBezTo>
                  <a:cubicBezTo>
                    <a:pt x="139" y="90"/>
                    <a:pt x="138" y="88"/>
                    <a:pt x="135" y="85"/>
                  </a:cubicBezTo>
                  <a:cubicBezTo>
                    <a:pt x="132" y="83"/>
                    <a:pt x="129" y="82"/>
                    <a:pt x="125" y="82"/>
                  </a:cubicBezTo>
                  <a:cubicBezTo>
                    <a:pt x="120" y="82"/>
                    <a:pt x="116" y="83"/>
                    <a:pt x="113" y="86"/>
                  </a:cubicBezTo>
                  <a:cubicBezTo>
                    <a:pt x="111" y="89"/>
                    <a:pt x="109" y="92"/>
                    <a:pt x="109" y="96"/>
                  </a:cubicBezTo>
                  <a:cubicBezTo>
                    <a:pt x="90" y="96"/>
                    <a:pt x="90" y="96"/>
                    <a:pt x="90" y="96"/>
                  </a:cubicBezTo>
                  <a:cubicBezTo>
                    <a:pt x="90" y="87"/>
                    <a:pt x="93" y="79"/>
                    <a:pt x="100" y="73"/>
                  </a:cubicBezTo>
                  <a:cubicBezTo>
                    <a:pt x="106" y="67"/>
                    <a:pt x="115" y="64"/>
                    <a:pt x="125" y="64"/>
                  </a:cubicBezTo>
                  <a:cubicBezTo>
                    <a:pt x="132" y="64"/>
                    <a:pt x="138" y="65"/>
                    <a:pt x="143" y="68"/>
                  </a:cubicBezTo>
                  <a:cubicBezTo>
                    <a:pt x="148" y="70"/>
                    <a:pt x="152" y="74"/>
                    <a:pt x="154" y="79"/>
                  </a:cubicBezTo>
                  <a:cubicBezTo>
                    <a:pt x="157" y="83"/>
                    <a:pt x="159" y="88"/>
                    <a:pt x="159" y="94"/>
                  </a:cubicBezTo>
                  <a:cubicBezTo>
                    <a:pt x="159" y="97"/>
                    <a:pt x="158" y="99"/>
                    <a:pt x="157" y="10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61115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7"/>
          <p:cNvSpPr txBox="1">
            <a:spLocks/>
          </p:cNvSpPr>
          <p:nvPr/>
        </p:nvSpPr>
        <p:spPr>
          <a:xfrm>
            <a:off x="455613" y="1576800"/>
            <a:ext cx="8232775" cy="4757325"/>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400"/>
              </a:spcBef>
              <a:spcAft>
                <a:spcPts val="1200"/>
              </a:spcAft>
              <a:buFont typeface="Arial" pitchFamily="34" charset="0"/>
              <a:buNone/>
            </a:pPr>
            <a:r>
              <a:rPr lang="en-US" dirty="0"/>
              <a:t>Software testing is an investigation conducted to provide stakeholders with information about the quality of the product or service under test.</a:t>
            </a:r>
          </a:p>
          <a:p>
            <a:pPr marL="0" indent="0">
              <a:buFont typeface="Arial" pitchFamily="34" charset="0"/>
              <a:buNone/>
            </a:pPr>
            <a:r>
              <a:rPr lang="en-US" dirty="0"/>
              <a:t>Software testing can also provide an:</a:t>
            </a:r>
          </a:p>
          <a:p>
            <a:pPr marL="180000" indent="-180000"/>
            <a:r>
              <a:rPr lang="en-US" dirty="0"/>
              <a:t>objective, </a:t>
            </a:r>
          </a:p>
          <a:p>
            <a:pPr marL="180000" indent="-180000"/>
            <a:r>
              <a:rPr lang="en-US" b="1" dirty="0"/>
              <a:t>Independent (?) </a:t>
            </a:r>
            <a:r>
              <a:rPr lang="en-US" dirty="0"/>
              <a:t>view of the software </a:t>
            </a:r>
          </a:p>
          <a:p>
            <a:pPr marL="180000" indent="-180000">
              <a:spcAft>
                <a:spcPts val="1200"/>
              </a:spcAft>
            </a:pPr>
            <a:r>
              <a:rPr lang="en-US" dirty="0"/>
              <a:t>to allow the business to appreciate and understand the </a:t>
            </a:r>
            <a:r>
              <a:rPr lang="en-US" dirty="0">
                <a:solidFill>
                  <a:schemeClr val="accent2"/>
                </a:solidFill>
              </a:rPr>
              <a:t>risks </a:t>
            </a:r>
            <a:r>
              <a:rPr lang="en-US" dirty="0"/>
              <a:t>of software implementation. </a:t>
            </a:r>
          </a:p>
          <a:p>
            <a:pPr marL="0" indent="0">
              <a:buFont typeface="Arial" pitchFamily="34" charset="0"/>
              <a:buNone/>
            </a:pPr>
            <a:r>
              <a:rPr lang="en-US" dirty="0"/>
              <a:t>Test techniques include, but are not limited to, the process of executing a program or application with the intent of finding software bugs (errors or other defects).</a:t>
            </a:r>
          </a:p>
          <a:p>
            <a:pPr marL="0" indent="0">
              <a:spcAft>
                <a:spcPts val="1200"/>
              </a:spcAft>
              <a:buFont typeface="Arial" pitchFamily="34" charset="0"/>
              <a:buNone/>
            </a:pPr>
            <a:r>
              <a:rPr lang="en-US" dirty="0">
                <a:hlinkClick r:id="rId3"/>
              </a:rPr>
              <a:t>http://en.wikipedia.org/wiki/Software_testing</a:t>
            </a:r>
            <a:endParaRPr lang="en-US" dirty="0"/>
          </a:p>
          <a:p>
            <a:pPr marL="0" indent="0">
              <a:spcAft>
                <a:spcPts val="600"/>
              </a:spcAft>
              <a:buFont typeface="Arial" pitchFamily="34" charset="0"/>
              <a:buNone/>
            </a:pPr>
            <a:r>
              <a:rPr lang="en-GB" b="1" dirty="0">
                <a:solidFill>
                  <a:schemeClr val="accent2"/>
                </a:solidFill>
              </a:rPr>
              <a:t>Better Testing Worse Quality?</a:t>
            </a:r>
            <a:br>
              <a:rPr lang="en-GB" dirty="0"/>
            </a:br>
            <a:r>
              <a:rPr lang="en-GB" dirty="0">
                <a:hlinkClick r:id=""/>
              </a:rPr>
              <a:t>http://testobsessed.com/wp-content/uploads/2011/04/btwq.pdf</a:t>
            </a:r>
            <a:r>
              <a:rPr lang="en-GB" dirty="0"/>
              <a:t> </a:t>
            </a:r>
          </a:p>
          <a:p>
            <a:pPr marL="0" indent="0">
              <a:buFont typeface="Arial" pitchFamily="34" charset="0"/>
              <a:buNone/>
            </a:pPr>
            <a:r>
              <a:rPr lang="en-GB" b="1" dirty="0">
                <a:solidFill>
                  <a:schemeClr val="accent2"/>
                </a:solidFill>
              </a:rPr>
              <a:t>“focus on individuals and interactions over processes and tools.”</a:t>
            </a:r>
            <a:br>
              <a:rPr lang="en-GB" dirty="0"/>
            </a:br>
            <a:r>
              <a:rPr lang="en-GB" dirty="0">
                <a:hlinkClick r:id="rId4"/>
              </a:rPr>
              <a:t>Agile Manifesto</a:t>
            </a:r>
            <a:endParaRPr lang="en-GB" dirty="0"/>
          </a:p>
          <a:p>
            <a:pPr marL="0" indent="0">
              <a:buFont typeface="Arial" pitchFamily="34" charset="0"/>
              <a:buNone/>
            </a:pPr>
            <a:endParaRPr lang="en-US" dirty="0"/>
          </a:p>
        </p:txBody>
      </p:sp>
      <p:sp>
        <p:nvSpPr>
          <p:cNvPr id="112" name="Slide Number Placeholder 3"/>
          <p:cNvSpPr>
            <a:spLocks noGrp="1"/>
          </p:cNvSpPr>
          <p:nvPr>
            <p:ph type="sldNum" sz="quarter" idx="12"/>
          </p:nvPr>
        </p:nvSpPr>
        <p:spPr/>
        <p:txBody>
          <a:bodyPr/>
          <a:lstStyle/>
          <a:p>
            <a:r>
              <a:rPr lang="en-US" altLang="en-US" dirty="0"/>
              <a:t>Page </a:t>
            </a:r>
            <a:fld id="{118706CE-C4CF-4422-AA09-30EBACBA8DBA}" type="slidenum">
              <a:rPr lang="en-US" altLang="en-US" smtClean="0"/>
              <a:pPr/>
              <a:t>5</a:t>
            </a:fld>
            <a:endParaRPr lang="en-US" altLang="en-US" dirty="0"/>
          </a:p>
        </p:txBody>
      </p:sp>
      <p:sp>
        <p:nvSpPr>
          <p:cNvPr id="518146" name="Rectangle 2"/>
          <p:cNvSpPr>
            <a:spLocks noGrp="1" noChangeArrowheads="1"/>
          </p:cNvSpPr>
          <p:nvPr>
            <p:ph type="title"/>
          </p:nvPr>
        </p:nvSpPr>
        <p:spPr>
          <a:xfrm>
            <a:off x="455613" y="116205"/>
            <a:ext cx="8232775" cy="1002979"/>
          </a:xfrm>
        </p:spPr>
        <p:txBody>
          <a:bodyPr/>
          <a:lstStyle/>
          <a:p>
            <a:r>
              <a:rPr lang="en-GB" altLang="en-US"/>
              <a:t>What is testing?	</a:t>
            </a:r>
            <a:endParaRPr lang="en-GB" altLang="en-US" dirty="0"/>
          </a:p>
        </p:txBody>
      </p:sp>
      <p:sp>
        <p:nvSpPr>
          <p:cNvPr id="2" name="Text Placeholder 1"/>
          <p:cNvSpPr>
            <a:spLocks noGrp="1"/>
          </p:cNvSpPr>
          <p:nvPr>
            <p:ph type="body" sz="quarter" idx="10"/>
          </p:nvPr>
        </p:nvSpPr>
        <p:spPr/>
        <p:txBody>
          <a:bodyPr/>
          <a:lstStyle/>
          <a:p>
            <a:r>
              <a:rPr lang="en-GB" dirty="0"/>
              <a:t>Definitions</a:t>
            </a:r>
          </a:p>
        </p:txBody>
      </p:sp>
      <p:sp>
        <p:nvSpPr>
          <p:cNvPr id="113" name="Footer Placeholder 4"/>
          <p:cNvSpPr>
            <a:spLocks noGrp="1"/>
          </p:cNvSpPr>
          <p:nvPr>
            <p:ph type="ftr" sz="quarter" idx="13"/>
          </p:nvPr>
        </p:nvSpPr>
        <p:spPr/>
        <p:txBody>
          <a:bodyPr/>
          <a:lstStyle/>
          <a:p>
            <a:r>
              <a:rPr lang="en-US" altLang="en-US"/>
              <a:t>Copyright © 2016 Accenture  All rights reserved.</a:t>
            </a:r>
            <a:endParaRPr lang="en-US" altLang="en-US" dirty="0"/>
          </a:p>
        </p:txBody>
      </p:sp>
      <p:sp>
        <p:nvSpPr>
          <p:cNvPr id="9" name="Rectangle 8"/>
          <p:cNvSpPr/>
          <p:nvPr/>
        </p:nvSpPr>
        <p:spPr>
          <a:xfrm>
            <a:off x="395536" y="1602044"/>
            <a:ext cx="8424936" cy="530190"/>
          </a:xfrm>
          <a:prstGeom prst="rect">
            <a:avLst/>
          </a:prstGeom>
          <a:solidFill>
            <a:schemeClr val="bg1">
              <a:alpha val="71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p:cNvSpPr/>
          <p:nvPr/>
        </p:nvSpPr>
        <p:spPr>
          <a:xfrm>
            <a:off x="395536" y="3733798"/>
            <a:ext cx="8424936" cy="891101"/>
          </a:xfrm>
          <a:prstGeom prst="rect">
            <a:avLst/>
          </a:prstGeom>
          <a:solidFill>
            <a:schemeClr val="bg1">
              <a:alpha val="71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61147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defRPr/>
            </a:pPr>
            <a:fld id="{90CBDC3A-D49F-4631-A8C7-55D59B33E5FA}" type="slidenum">
              <a:rPr lang="en-US" smtClean="0"/>
              <a:pPr>
                <a:defRPr/>
              </a:pPr>
              <a:t>6</a:t>
            </a:fld>
            <a:endParaRPr lang="en-US" dirty="0"/>
          </a:p>
        </p:txBody>
      </p:sp>
      <p:sp>
        <p:nvSpPr>
          <p:cNvPr id="37" name="Title 7"/>
          <p:cNvSpPr>
            <a:spLocks noGrp="1"/>
          </p:cNvSpPr>
          <p:nvPr>
            <p:ph type="title"/>
          </p:nvPr>
        </p:nvSpPr>
        <p:spPr/>
        <p:txBody>
          <a:bodyPr/>
          <a:lstStyle/>
          <a:p>
            <a:r>
              <a:rPr lang="en-GB" dirty="0"/>
              <a:t>Dev versus Test</a:t>
            </a:r>
          </a:p>
        </p:txBody>
      </p:sp>
      <p:sp>
        <p:nvSpPr>
          <p:cNvPr id="5" name="Footer Placeholder 4"/>
          <p:cNvSpPr>
            <a:spLocks noGrp="1"/>
          </p:cNvSpPr>
          <p:nvPr>
            <p:ph type="ftr" sz="quarter" idx="12"/>
          </p:nvPr>
        </p:nvSpPr>
        <p:spPr/>
        <p:txBody>
          <a:bodyPr/>
          <a:lstStyle/>
          <a:p>
            <a:r>
              <a:rPr lang="en-AU"/>
              <a:t>Copyright © 2016 Accenture  All rights reserved.</a:t>
            </a:r>
            <a:endParaRPr lang="en-AU" dirty="0"/>
          </a:p>
        </p:txBody>
      </p:sp>
      <p:sp>
        <p:nvSpPr>
          <p:cNvPr id="21" name="Rectangle 20"/>
          <p:cNvSpPr/>
          <p:nvPr/>
        </p:nvSpPr>
        <p:spPr bwMode="gray">
          <a:xfrm>
            <a:off x="190574" y="2424486"/>
            <a:ext cx="1600825" cy="664288"/>
          </a:xfrm>
          <a:prstGeom prst="rect">
            <a:avLst/>
          </a:prstGeom>
          <a:solidFill>
            <a:srgbClr val="778888">
              <a:lumMod val="20000"/>
              <a:lumOff val="80000"/>
            </a:srgbClr>
          </a:solidFill>
          <a:ln w="6350">
            <a:noFill/>
            <a:miter lim="800000"/>
            <a:headEnd/>
            <a:tailEnd/>
          </a:ln>
          <a:effectLst/>
        </p:spPr>
        <p:txBody>
          <a:bodyPr vert="horz" wrap="square" lIns="54021" tIns="54021" rIns="54021" bIns="54021" numCol="1" rtlCol="0" anchor="ctr" anchorCtr="0" compatLnSpc="1">
            <a:prstTxWarp prst="textNoShape">
              <a:avLst/>
            </a:prstTxWarp>
            <a:noAutofit/>
          </a:bodyPr>
          <a:lstStyle/>
          <a:p>
            <a:pPr algn="ctr">
              <a:spcAft>
                <a:spcPts val="225"/>
              </a:spcAft>
            </a:pPr>
            <a:r>
              <a:rPr lang="en-GB" sz="1501" b="1" kern="0" dirty="0">
                <a:solidFill>
                  <a:sysClr val="windowText" lastClr="000000"/>
                </a:solidFill>
                <a:latin typeface="Arial"/>
                <a:cs typeface="Arial" pitchFamily="34" charset="0"/>
              </a:rPr>
              <a:t>Definition</a:t>
            </a:r>
            <a:endParaRPr lang="en-GB" sz="1501" b="1" kern="0" dirty="0" err="1">
              <a:solidFill>
                <a:sysClr val="windowText" lastClr="000000"/>
              </a:solidFill>
              <a:latin typeface="Arial"/>
              <a:cs typeface="Arial" pitchFamily="34" charset="0"/>
            </a:endParaRPr>
          </a:p>
        </p:txBody>
      </p:sp>
      <p:sp>
        <p:nvSpPr>
          <p:cNvPr id="22" name="Rectangle 21"/>
          <p:cNvSpPr/>
          <p:nvPr/>
        </p:nvSpPr>
        <p:spPr bwMode="gray">
          <a:xfrm>
            <a:off x="1953388" y="2424486"/>
            <a:ext cx="1600825" cy="664288"/>
          </a:xfrm>
          <a:prstGeom prst="rect">
            <a:avLst/>
          </a:prstGeom>
          <a:solidFill>
            <a:srgbClr val="778888">
              <a:lumMod val="20000"/>
              <a:lumOff val="80000"/>
            </a:srgbClr>
          </a:solidFill>
          <a:ln w="6350">
            <a:noFill/>
            <a:miter lim="800000"/>
            <a:headEnd/>
            <a:tailEnd/>
          </a:ln>
          <a:effectLst/>
        </p:spPr>
        <p:txBody>
          <a:bodyPr vert="horz" wrap="square" lIns="54021" tIns="54021" rIns="54021" bIns="54021" numCol="1" rtlCol="0" anchor="ctr" anchorCtr="0" compatLnSpc="1">
            <a:prstTxWarp prst="textNoShape">
              <a:avLst/>
            </a:prstTxWarp>
            <a:noAutofit/>
          </a:bodyPr>
          <a:lstStyle/>
          <a:p>
            <a:pPr algn="ctr">
              <a:spcAft>
                <a:spcPts val="225"/>
              </a:spcAft>
            </a:pPr>
            <a:r>
              <a:rPr lang="en-GB" sz="1501" b="1" kern="0" dirty="0">
                <a:solidFill>
                  <a:sysClr val="windowText" lastClr="000000"/>
                </a:solidFill>
                <a:latin typeface="Arial"/>
                <a:cs typeface="Arial" pitchFamily="34" charset="0"/>
              </a:rPr>
              <a:t>Design</a:t>
            </a:r>
          </a:p>
        </p:txBody>
      </p:sp>
      <p:sp>
        <p:nvSpPr>
          <p:cNvPr id="23" name="Rectangle 22"/>
          <p:cNvSpPr/>
          <p:nvPr/>
        </p:nvSpPr>
        <p:spPr bwMode="gray">
          <a:xfrm>
            <a:off x="3716202" y="2424486"/>
            <a:ext cx="1600825" cy="664288"/>
          </a:xfrm>
          <a:prstGeom prst="rect">
            <a:avLst/>
          </a:prstGeom>
          <a:solidFill>
            <a:srgbClr val="778888">
              <a:lumMod val="20000"/>
              <a:lumOff val="80000"/>
            </a:srgbClr>
          </a:solidFill>
          <a:ln w="6350">
            <a:noFill/>
            <a:miter lim="800000"/>
            <a:headEnd/>
            <a:tailEnd/>
          </a:ln>
          <a:effectLst/>
        </p:spPr>
        <p:txBody>
          <a:bodyPr vert="horz" wrap="square" lIns="54021" tIns="54021" rIns="54021" bIns="54021" numCol="1" rtlCol="0" anchor="ctr" anchorCtr="0" compatLnSpc="1">
            <a:prstTxWarp prst="textNoShape">
              <a:avLst/>
            </a:prstTxWarp>
            <a:noAutofit/>
          </a:bodyPr>
          <a:lstStyle/>
          <a:p>
            <a:pPr algn="ctr">
              <a:spcAft>
                <a:spcPts val="225"/>
              </a:spcAft>
            </a:pPr>
            <a:r>
              <a:rPr lang="en-GB" sz="1501" b="1" kern="0" dirty="0">
                <a:solidFill>
                  <a:sysClr val="windowText" lastClr="000000"/>
                </a:solidFill>
                <a:latin typeface="Arial"/>
                <a:cs typeface="Arial" pitchFamily="34" charset="0"/>
              </a:rPr>
              <a:t>Development</a:t>
            </a:r>
          </a:p>
        </p:txBody>
      </p:sp>
      <p:grpSp>
        <p:nvGrpSpPr>
          <p:cNvPr id="24" name="Group 23"/>
          <p:cNvGrpSpPr/>
          <p:nvPr/>
        </p:nvGrpSpPr>
        <p:grpSpPr>
          <a:xfrm>
            <a:off x="5479015" y="2424486"/>
            <a:ext cx="3363639" cy="664288"/>
            <a:chOff x="7302500" y="2090965"/>
            <a:chExt cx="4483100" cy="885372"/>
          </a:xfrm>
        </p:grpSpPr>
        <p:sp>
          <p:nvSpPr>
            <p:cNvPr id="25" name="Rectangle 24"/>
            <p:cNvSpPr/>
            <p:nvPr/>
          </p:nvSpPr>
          <p:spPr bwMode="gray">
            <a:xfrm>
              <a:off x="7302500" y="2090965"/>
              <a:ext cx="2133600" cy="885372"/>
            </a:xfrm>
            <a:prstGeom prst="rect">
              <a:avLst/>
            </a:prstGeom>
            <a:solidFill>
              <a:srgbClr val="002266">
                <a:lumMod val="40000"/>
                <a:lumOff val="60000"/>
              </a:srgbClr>
            </a:solidFill>
            <a:ln w="6350">
              <a:noFill/>
              <a:miter lim="800000"/>
              <a:headEnd/>
              <a:tailEnd/>
            </a:ln>
            <a:effectLst/>
          </p:spPr>
          <p:txBody>
            <a:bodyPr vert="horz" wrap="square" lIns="54021" tIns="54021" rIns="54021" bIns="54021" numCol="1" rtlCol="0" anchor="ctr" anchorCtr="0" compatLnSpc="1">
              <a:prstTxWarp prst="textNoShape">
                <a:avLst/>
              </a:prstTxWarp>
              <a:noAutofit/>
            </a:bodyPr>
            <a:lstStyle/>
            <a:p>
              <a:pPr algn="ctr" defTabSz="686074">
                <a:spcAft>
                  <a:spcPts val="225"/>
                </a:spcAft>
                <a:defRPr/>
              </a:pPr>
              <a:r>
                <a:rPr lang="en-GB" sz="1501" b="1" kern="0" dirty="0">
                  <a:solidFill>
                    <a:prstClr val="white"/>
                  </a:solidFill>
                  <a:latin typeface="Arial"/>
                  <a:cs typeface="Arial" pitchFamily="34" charset="0"/>
                </a:rPr>
                <a:t>Testing</a:t>
              </a:r>
            </a:p>
          </p:txBody>
        </p:sp>
        <p:sp>
          <p:nvSpPr>
            <p:cNvPr id="26" name="Rectangle 25"/>
            <p:cNvSpPr/>
            <p:nvPr/>
          </p:nvSpPr>
          <p:spPr bwMode="gray">
            <a:xfrm>
              <a:off x="9652000" y="2090965"/>
              <a:ext cx="2133600" cy="885372"/>
            </a:xfrm>
            <a:prstGeom prst="rect">
              <a:avLst/>
            </a:prstGeom>
            <a:solidFill>
              <a:sysClr val="window" lastClr="FFFFFF">
                <a:lumMod val="65000"/>
              </a:sysClr>
            </a:solidFill>
            <a:ln w="6350">
              <a:noFill/>
              <a:miter lim="800000"/>
              <a:headEnd/>
              <a:tailEnd/>
            </a:ln>
            <a:effectLst/>
          </p:spPr>
          <p:txBody>
            <a:bodyPr vert="horz" wrap="square" lIns="54021" tIns="54021" rIns="54021" bIns="54021" numCol="1" rtlCol="0" anchor="ctr" anchorCtr="0" compatLnSpc="1">
              <a:prstTxWarp prst="textNoShape">
                <a:avLst/>
              </a:prstTxWarp>
              <a:noAutofit/>
            </a:bodyPr>
            <a:lstStyle/>
            <a:p>
              <a:pPr algn="ctr" defTabSz="686074">
                <a:spcAft>
                  <a:spcPts val="225"/>
                </a:spcAft>
                <a:defRPr/>
              </a:pPr>
              <a:r>
                <a:rPr lang="en-GB" sz="1501" b="1" kern="0" dirty="0">
                  <a:solidFill>
                    <a:prstClr val="white"/>
                  </a:solidFill>
                  <a:latin typeface="Arial"/>
                  <a:cs typeface="Arial" pitchFamily="34" charset="0"/>
                </a:rPr>
                <a:t>Operations</a:t>
              </a:r>
            </a:p>
          </p:txBody>
        </p:sp>
      </p:grpSp>
      <p:grpSp>
        <p:nvGrpSpPr>
          <p:cNvPr id="27" name="Group 26"/>
          <p:cNvGrpSpPr/>
          <p:nvPr/>
        </p:nvGrpSpPr>
        <p:grpSpPr>
          <a:xfrm>
            <a:off x="5544477" y="3260972"/>
            <a:ext cx="1631905" cy="1722649"/>
            <a:chOff x="7396100" y="2786743"/>
            <a:chExt cx="2175024" cy="2295968"/>
          </a:xfrm>
        </p:grpSpPr>
        <p:sp>
          <p:nvSpPr>
            <p:cNvPr id="28" name="Up Arrow 27"/>
            <p:cNvSpPr/>
            <p:nvPr/>
          </p:nvSpPr>
          <p:spPr bwMode="gray">
            <a:xfrm>
              <a:off x="8026400" y="2786743"/>
              <a:ext cx="914400" cy="1465942"/>
            </a:xfrm>
            <a:prstGeom prst="upArrow">
              <a:avLst/>
            </a:prstGeom>
            <a:solidFill>
              <a:srgbClr val="00B050"/>
            </a:solidFill>
            <a:ln w="6350">
              <a:noFill/>
              <a:miter lim="800000"/>
              <a:headEnd/>
              <a:tailEnd/>
            </a:ln>
            <a:effectLst/>
          </p:spPr>
          <p:txBody>
            <a:bodyPr vert="horz" wrap="square" lIns="54021" tIns="54021" rIns="54021" bIns="54021" numCol="1" rtlCol="0" anchor="t" anchorCtr="0" compatLnSpc="1">
              <a:prstTxWarp prst="textNoShape">
                <a:avLst/>
              </a:prstTxWarp>
              <a:noAutofit/>
            </a:bodyPr>
            <a:lstStyle/>
            <a:p>
              <a:pPr>
                <a:spcAft>
                  <a:spcPts val="225"/>
                </a:spcAft>
              </a:pPr>
              <a:endParaRPr lang="en-GB" sz="1200" kern="0" dirty="0" err="1">
                <a:solidFill>
                  <a:sysClr val="windowText" lastClr="000000"/>
                </a:solidFill>
                <a:latin typeface="Arial"/>
                <a:cs typeface="Arial" pitchFamily="34" charset="0"/>
              </a:endParaRPr>
            </a:p>
          </p:txBody>
        </p:sp>
        <p:sp>
          <p:nvSpPr>
            <p:cNvPr id="29" name="TextBox 28"/>
            <p:cNvSpPr txBox="1"/>
            <p:nvPr/>
          </p:nvSpPr>
          <p:spPr>
            <a:xfrm>
              <a:off x="7396100" y="4455884"/>
              <a:ext cx="2175024" cy="626827"/>
            </a:xfrm>
            <a:prstGeom prst="rect">
              <a:avLst/>
            </a:prstGeom>
            <a:noFill/>
            <a:ln>
              <a:noFill/>
            </a:ln>
          </p:spPr>
          <p:txBody>
            <a:bodyPr wrap="none" lIns="27011" tIns="27011" rIns="27011" bIns="27011" rtlCol="0">
              <a:spAutoFit/>
            </a:bodyPr>
            <a:lstStyle/>
            <a:p>
              <a:pPr algn="ctr"/>
              <a:r>
                <a:rPr lang="en-GB" sz="1351" b="1" dirty="0">
                  <a:solidFill>
                    <a:prstClr val="black"/>
                  </a:solidFill>
                  <a:latin typeface="Arial"/>
                </a:rPr>
                <a:t>Expert, Centralised</a:t>
              </a:r>
            </a:p>
            <a:p>
              <a:pPr algn="ctr"/>
              <a:r>
                <a:rPr lang="en-GB" sz="1351" b="1" dirty="0">
                  <a:solidFill>
                    <a:prstClr val="black"/>
                  </a:solidFill>
                  <a:latin typeface="Arial"/>
                </a:rPr>
                <a:t>QA Capability</a:t>
              </a:r>
            </a:p>
          </p:txBody>
        </p:sp>
      </p:grpSp>
      <p:cxnSp>
        <p:nvCxnSpPr>
          <p:cNvPr id="30" name="Straight Connector 29"/>
          <p:cNvCxnSpPr/>
          <p:nvPr/>
        </p:nvCxnSpPr>
        <p:spPr>
          <a:xfrm>
            <a:off x="5393258" y="2041975"/>
            <a:ext cx="0" cy="1715170"/>
          </a:xfrm>
          <a:prstGeom prst="line">
            <a:avLst/>
          </a:prstGeom>
          <a:noFill/>
          <a:ln w="76200" cap="flat" cmpd="sng" algn="ctr">
            <a:solidFill>
              <a:srgbClr val="FF0000"/>
            </a:solidFill>
            <a:prstDash val="sysDash"/>
          </a:ln>
          <a:effectLst/>
        </p:spPr>
      </p:cxnSp>
      <p:grpSp>
        <p:nvGrpSpPr>
          <p:cNvPr id="31" name="Group 30"/>
          <p:cNvGrpSpPr/>
          <p:nvPr/>
        </p:nvGrpSpPr>
        <p:grpSpPr>
          <a:xfrm>
            <a:off x="3830558" y="3260972"/>
            <a:ext cx="1372124" cy="2138404"/>
            <a:chOff x="7569216" y="2786743"/>
            <a:chExt cx="1828784" cy="2850092"/>
          </a:xfrm>
        </p:grpSpPr>
        <p:sp>
          <p:nvSpPr>
            <p:cNvPr id="32" name="Up Arrow 31"/>
            <p:cNvSpPr/>
            <p:nvPr/>
          </p:nvSpPr>
          <p:spPr bwMode="gray">
            <a:xfrm>
              <a:off x="8026400" y="2786743"/>
              <a:ext cx="914400" cy="1465942"/>
            </a:xfrm>
            <a:prstGeom prst="upArrow">
              <a:avLst/>
            </a:prstGeom>
            <a:solidFill>
              <a:srgbClr val="FF0000"/>
            </a:solidFill>
            <a:ln w="6350">
              <a:noFill/>
              <a:miter lim="800000"/>
              <a:headEnd/>
              <a:tailEnd/>
            </a:ln>
            <a:effectLst/>
          </p:spPr>
          <p:txBody>
            <a:bodyPr vert="horz" wrap="square" lIns="54021" tIns="54021" rIns="54021" bIns="54021" numCol="1" rtlCol="0" anchor="t" anchorCtr="0" compatLnSpc="1">
              <a:prstTxWarp prst="textNoShape">
                <a:avLst/>
              </a:prstTxWarp>
              <a:noAutofit/>
            </a:bodyPr>
            <a:lstStyle/>
            <a:p>
              <a:pPr>
                <a:spcAft>
                  <a:spcPts val="225"/>
                </a:spcAft>
              </a:pPr>
              <a:endParaRPr lang="en-GB" sz="1200" kern="0" dirty="0" err="1">
                <a:solidFill>
                  <a:sysClr val="windowText" lastClr="000000"/>
                </a:solidFill>
                <a:latin typeface="Arial"/>
                <a:cs typeface="Arial" pitchFamily="34" charset="0"/>
              </a:endParaRPr>
            </a:p>
          </p:txBody>
        </p:sp>
        <p:sp>
          <p:nvSpPr>
            <p:cNvPr id="33" name="TextBox 32"/>
            <p:cNvSpPr txBox="1"/>
            <p:nvPr/>
          </p:nvSpPr>
          <p:spPr>
            <a:xfrm>
              <a:off x="7569216" y="4455884"/>
              <a:ext cx="1828784" cy="1180951"/>
            </a:xfrm>
            <a:prstGeom prst="rect">
              <a:avLst/>
            </a:prstGeom>
            <a:noFill/>
            <a:ln>
              <a:noFill/>
            </a:ln>
          </p:spPr>
          <p:txBody>
            <a:bodyPr wrap="square" lIns="27011" tIns="27011" rIns="27011" bIns="27011" rtlCol="0">
              <a:spAutoFit/>
            </a:bodyPr>
            <a:lstStyle/>
            <a:p>
              <a:pPr algn="ctr"/>
              <a:r>
                <a:rPr lang="en-GB" sz="1351" b="1" dirty="0">
                  <a:solidFill>
                    <a:prstClr val="black"/>
                  </a:solidFill>
                  <a:latin typeface="Arial"/>
                </a:rPr>
                <a:t>Do less testing, someone</a:t>
              </a:r>
            </a:p>
            <a:p>
              <a:pPr algn="ctr"/>
              <a:r>
                <a:rPr lang="en-GB" sz="1351" b="1" dirty="0">
                  <a:solidFill>
                    <a:prstClr val="black"/>
                  </a:solidFill>
                  <a:latin typeface="Arial"/>
                </a:rPr>
                <a:t>else finds the problems</a:t>
              </a:r>
            </a:p>
          </p:txBody>
        </p:sp>
      </p:grpSp>
      <p:sp>
        <p:nvSpPr>
          <p:cNvPr id="34" name="Freeform 33"/>
          <p:cNvSpPr/>
          <p:nvPr/>
        </p:nvSpPr>
        <p:spPr bwMode="gray">
          <a:xfrm>
            <a:off x="4616666" y="1741820"/>
            <a:ext cx="1515067" cy="471672"/>
          </a:xfrm>
          <a:custGeom>
            <a:avLst/>
            <a:gdLst>
              <a:gd name="connsiteX0" fmla="*/ 0 w 2019300"/>
              <a:gd name="connsiteY0" fmla="*/ 628650 h 628650"/>
              <a:gd name="connsiteX1" fmla="*/ 1123950 w 2019300"/>
              <a:gd name="connsiteY1" fmla="*/ 0 h 628650"/>
              <a:gd name="connsiteX2" fmla="*/ 2019300 w 2019300"/>
              <a:gd name="connsiteY2" fmla="*/ 628650 h 628650"/>
            </a:gdLst>
            <a:ahLst/>
            <a:cxnLst>
              <a:cxn ang="0">
                <a:pos x="connsiteX0" y="connsiteY0"/>
              </a:cxn>
              <a:cxn ang="0">
                <a:pos x="connsiteX1" y="connsiteY1"/>
              </a:cxn>
              <a:cxn ang="0">
                <a:pos x="connsiteX2" y="connsiteY2"/>
              </a:cxn>
            </a:cxnLst>
            <a:rect l="l" t="t" r="r" b="b"/>
            <a:pathLst>
              <a:path w="2019300" h="628650">
                <a:moveTo>
                  <a:pt x="0" y="628650"/>
                </a:moveTo>
                <a:cubicBezTo>
                  <a:pt x="393700" y="314325"/>
                  <a:pt x="787400" y="0"/>
                  <a:pt x="1123950" y="0"/>
                </a:cubicBezTo>
                <a:cubicBezTo>
                  <a:pt x="1460500" y="0"/>
                  <a:pt x="1739900" y="314325"/>
                  <a:pt x="2019300" y="628650"/>
                </a:cubicBezTo>
              </a:path>
            </a:pathLst>
          </a:custGeom>
          <a:noFill/>
          <a:ln w="76200" cap="flat" cmpd="sng" algn="ctr">
            <a:solidFill>
              <a:srgbClr val="FF9900">
                <a:lumMod val="75000"/>
              </a:srgbClr>
            </a:solidFill>
            <a:prstDash val="solid"/>
            <a:headEnd type="none" w="med" len="med"/>
            <a:tailEnd type="triangle" w="med" len="med"/>
          </a:ln>
          <a:effectLst/>
        </p:spPr>
        <p:txBody>
          <a:bodyPr rtlCol="0" anchor="ctr"/>
          <a:lstStyle/>
          <a:p>
            <a:pPr algn="ctr" defTabSz="686074">
              <a:defRPr/>
            </a:pPr>
            <a:endParaRPr lang="en-GB" sz="1351" kern="0">
              <a:solidFill>
                <a:prstClr val="black"/>
              </a:solidFill>
              <a:latin typeface="Arial"/>
            </a:endParaRPr>
          </a:p>
        </p:txBody>
      </p:sp>
      <p:sp>
        <p:nvSpPr>
          <p:cNvPr id="35" name="TextBox 34"/>
          <p:cNvSpPr txBox="1"/>
          <p:nvPr/>
        </p:nvSpPr>
        <p:spPr>
          <a:xfrm>
            <a:off x="5479015" y="5135986"/>
            <a:ext cx="3719838" cy="508088"/>
          </a:xfrm>
          <a:prstGeom prst="rect">
            <a:avLst/>
          </a:prstGeom>
          <a:noFill/>
        </p:spPr>
        <p:txBody>
          <a:bodyPr wrap="square" rtlCol="0">
            <a:spAutoFit/>
          </a:bodyPr>
          <a:lstStyle/>
          <a:p>
            <a:r>
              <a:rPr lang="en-GB" sz="1351" dirty="0"/>
              <a:t>Assumed to own automation</a:t>
            </a:r>
          </a:p>
          <a:p>
            <a:r>
              <a:rPr lang="en-GB" sz="1351" dirty="0"/>
              <a:t>Focus on customer experience and E2E tests</a:t>
            </a:r>
          </a:p>
        </p:txBody>
      </p:sp>
      <p:sp>
        <p:nvSpPr>
          <p:cNvPr id="20" name="Text Placeholder 1"/>
          <p:cNvSpPr txBox="1">
            <a:spLocks/>
          </p:cNvSpPr>
          <p:nvPr/>
        </p:nvSpPr>
        <p:spPr>
          <a:xfrm>
            <a:off x="455613" y="1182021"/>
            <a:ext cx="8232775" cy="396000"/>
          </a:xfrm>
          <a:prstGeom prst="rect">
            <a:avLst/>
          </a:prstGeom>
        </p:spPr>
        <p:txBody>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1"/>
                </a:solidFill>
                <a:latin typeface="+mj-lt"/>
              </a:rPr>
              <a:t>Another silo can exist</a:t>
            </a:r>
          </a:p>
        </p:txBody>
      </p:sp>
    </p:spTree>
    <p:extLst>
      <p:ext uri="{BB962C8B-B14F-4D97-AF65-F5344CB8AC3E}">
        <p14:creationId xmlns:p14="http://schemas.microsoft.com/office/powerpoint/2010/main" val="266095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5E-6 -4.44444E-6 L 0.02657 -4.44444E-6 " pathEditMode="relative" rAng="0" ptsTypes="AA">
                                      <p:cBhvr>
                                        <p:cTn id="6" dur="2000" fill="hold"/>
                                        <p:tgtEl>
                                          <p:spTgt spid="24"/>
                                        </p:tgtEl>
                                        <p:attrNameLst>
                                          <p:attrName>ppt_x</p:attrName>
                                          <p:attrName>ppt_y</p:attrName>
                                        </p:attrNameLst>
                                      </p:cBhvr>
                                      <p:rCtr x="1328" y="0"/>
                                    </p:animMotion>
                                  </p:childTnLst>
                                </p:cTn>
                              </p:par>
                            </p:childTnLst>
                          </p:cTn>
                        </p:par>
                        <p:par>
                          <p:cTn id="7" fill="hold">
                            <p:stCondLst>
                              <p:cond delay="2000"/>
                            </p:stCondLst>
                            <p:childTnLst>
                              <p:par>
                                <p:cTn id="8" presetID="2" presetClass="entr" presetSubtype="4" fill="hold" nodeType="afterEffect">
                                  <p:stCondLst>
                                    <p:cond delay="0"/>
                                  </p:stCondLst>
                                  <p:childTnLst>
                                    <p:set>
                                      <p:cBhvr>
                                        <p:cTn id="9" dur="1" fill="hold">
                                          <p:stCondLst>
                                            <p:cond delay="0"/>
                                          </p:stCondLst>
                                        </p:cTn>
                                        <p:tgtEl>
                                          <p:spTgt spid="30"/>
                                        </p:tgtEl>
                                        <p:attrNameLst>
                                          <p:attrName>style.visibility</p:attrName>
                                        </p:attrNameLst>
                                      </p:cBhvr>
                                      <p:to>
                                        <p:strVal val="visible"/>
                                      </p:to>
                                    </p:set>
                                    <p:anim calcmode="lin" valueType="num">
                                      <p:cBhvr additive="base">
                                        <p:cTn id="10" dur="500" fill="hold"/>
                                        <p:tgtEl>
                                          <p:spTgt spid="30"/>
                                        </p:tgtEl>
                                        <p:attrNameLst>
                                          <p:attrName>ppt_x</p:attrName>
                                        </p:attrNameLst>
                                      </p:cBhvr>
                                      <p:tavLst>
                                        <p:tav tm="0">
                                          <p:val>
                                            <p:strVal val="#ppt_x"/>
                                          </p:val>
                                        </p:tav>
                                        <p:tav tm="100000">
                                          <p:val>
                                            <p:strVal val="#ppt_x"/>
                                          </p:val>
                                        </p:tav>
                                      </p:tavLst>
                                    </p:anim>
                                    <p:anim calcmode="lin" valueType="num">
                                      <p:cBhvr additive="base">
                                        <p:cTn id="11" dur="500" fill="hold"/>
                                        <p:tgtEl>
                                          <p:spTgt spid="30"/>
                                        </p:tgtEl>
                                        <p:attrNameLst>
                                          <p:attrName>ppt_y</p:attrName>
                                        </p:attrNameLst>
                                      </p:cBhvr>
                                      <p:tavLst>
                                        <p:tav tm="0">
                                          <p:val>
                                            <p:strVal val="1+#ppt_h/2"/>
                                          </p:val>
                                        </p:tav>
                                        <p:tav tm="100000">
                                          <p:val>
                                            <p:strVal val="#ppt_y"/>
                                          </p:val>
                                        </p:tav>
                                      </p:tavLst>
                                    </p:anim>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7</a:t>
            </a:fld>
            <a:endParaRPr lang="en-US" altLang="en-US" dirty="0"/>
          </a:p>
        </p:txBody>
      </p:sp>
      <p:sp>
        <p:nvSpPr>
          <p:cNvPr id="518146" name="Rectangle 2"/>
          <p:cNvSpPr>
            <a:spLocks noGrp="1" noChangeArrowheads="1"/>
          </p:cNvSpPr>
          <p:nvPr>
            <p:ph type="title"/>
          </p:nvPr>
        </p:nvSpPr>
        <p:spPr/>
        <p:txBody>
          <a:bodyPr/>
          <a:lstStyle/>
          <a:p>
            <a:r>
              <a:rPr lang="en-GB" altLang="en-US"/>
              <a:t>Different Test Phases</a:t>
            </a:r>
            <a:endParaRPr lang="en-GB" altLang="en-US" dirty="0"/>
          </a:p>
        </p:txBody>
      </p:sp>
      <p:sp>
        <p:nvSpPr>
          <p:cNvPr id="2" name="Text Placeholder 1"/>
          <p:cNvSpPr>
            <a:spLocks noGrp="1"/>
          </p:cNvSpPr>
          <p:nvPr>
            <p:ph type="body" sz="quarter" idx="10"/>
          </p:nvPr>
        </p:nvSpPr>
        <p:spPr/>
        <p:txBody>
          <a:bodyPr/>
          <a:lstStyle/>
          <a:p>
            <a:r>
              <a:rPr lang="en-GB"/>
              <a:t>Name the phases</a:t>
            </a:r>
            <a:endParaRPr lang="en-GB" dirty="0"/>
          </a:p>
        </p:txBody>
      </p:sp>
      <p:sp>
        <p:nvSpPr>
          <p:cNvPr id="113" name="Footer Placeholder 4"/>
          <p:cNvSpPr>
            <a:spLocks noGrp="1"/>
          </p:cNvSpPr>
          <p:nvPr>
            <p:ph type="ftr" sz="quarter" idx="13"/>
          </p:nvPr>
        </p:nvSpPr>
        <p:spPr/>
        <p:txBody>
          <a:bodyPr/>
          <a:lstStyle/>
          <a:p>
            <a:r>
              <a:rPr lang="en-US" altLang="en-US"/>
              <a:t>Copyright © 2016 Accenture  All rights reserved.</a:t>
            </a:r>
            <a:endParaRPr lang="en-US" altLang="en-US" dirty="0"/>
          </a:p>
        </p:txBody>
      </p:sp>
      <p:grpSp>
        <p:nvGrpSpPr>
          <p:cNvPr id="3" name="Group 2"/>
          <p:cNvGrpSpPr/>
          <p:nvPr/>
        </p:nvGrpSpPr>
        <p:grpSpPr>
          <a:xfrm>
            <a:off x="455613" y="1695045"/>
            <a:ext cx="8232775" cy="3515570"/>
            <a:chOff x="455613" y="1695045"/>
            <a:chExt cx="8232775" cy="3515570"/>
          </a:xfrm>
        </p:grpSpPr>
        <p:sp>
          <p:nvSpPr>
            <p:cNvPr id="18" name="Content Placeholder 2"/>
            <p:cNvSpPr txBox="1">
              <a:spLocks/>
            </p:cNvSpPr>
            <p:nvPr/>
          </p:nvSpPr>
          <p:spPr>
            <a:xfrm>
              <a:off x="455613" y="1695045"/>
              <a:ext cx="8232775" cy="3515570"/>
            </a:xfrm>
            <a:prstGeom prst="rect">
              <a:avLst/>
            </a:prstGeom>
          </p:spPr>
          <p:txBody>
            <a:bodyPr vert="horz" lIns="0" tIns="45720" rIns="0" bIns="0" numCol="2" rtlCol="0">
              <a:noAutofit/>
            </a:bodyPr>
            <a:lstStyle>
              <a:lvl1pPr marL="266700" indent="-177800" eaLnBrk="1" hangingPunct="1">
                <a:spcBef>
                  <a:spcPts val="1200"/>
                </a:spcBef>
                <a:buFont typeface="Arial" pitchFamily="34" charset="0"/>
                <a:buChar char="•"/>
                <a:defRPr sz="1800">
                  <a:solidFill>
                    <a:schemeClr val="tx2"/>
                  </a:solidFill>
                  <a:latin typeface="+mn-lt"/>
                  <a:ea typeface="Arial" pitchFamily="-105" charset="-52"/>
                  <a:cs typeface="Arial" pitchFamily="34" charset="0"/>
                </a:defRPr>
              </a:lvl1pPr>
              <a:lvl2pPr marL="361950" lvl="1" indent="-185738" eaLnBrk="1" hangingPunct="1">
                <a:spcBef>
                  <a:spcPts val="1200"/>
                </a:spcBef>
                <a:buFont typeface="Arial" pitchFamily="34" charset="0"/>
                <a:buChar char="–"/>
                <a:defRPr sz="1600">
                  <a:solidFill>
                    <a:schemeClr val="tx2"/>
                  </a:solidFill>
                  <a:latin typeface="+mn-lt"/>
                  <a:ea typeface="Arial" pitchFamily="-105" charset="-52"/>
                  <a:cs typeface="Arial" pitchFamily="34" charset="0"/>
                </a:defRPr>
              </a:lvl2pPr>
              <a:lvl3pPr marL="538163" indent="-176213"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3pPr>
              <a:lvl4pPr marL="715963" indent="-17780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4pPr>
              <a:lvl5pPr marL="900113" indent="-18415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5pPr>
              <a:lvl6pPr marL="2514600" indent="-228600">
                <a:spcBef>
                  <a:spcPct val="20000"/>
                </a:spcBef>
                <a:buFont typeface="Arial" pitchFamily="34" charset="0"/>
                <a:buChar char="•"/>
                <a:defRPr sz="2000">
                  <a:latin typeface="+mn-lt"/>
                  <a:cs typeface="+mn-cs"/>
                </a:defRPr>
              </a:lvl6pPr>
              <a:lvl7pPr marL="2971800" indent="-228600">
                <a:spcBef>
                  <a:spcPct val="20000"/>
                </a:spcBef>
                <a:buFont typeface="Arial" pitchFamily="34" charset="0"/>
                <a:buChar char="•"/>
                <a:defRPr sz="2000">
                  <a:latin typeface="+mn-lt"/>
                  <a:cs typeface="+mn-cs"/>
                </a:defRPr>
              </a:lvl7pPr>
              <a:lvl8pPr marL="3429000" indent="-228600">
                <a:spcBef>
                  <a:spcPct val="20000"/>
                </a:spcBef>
                <a:buFont typeface="Arial" pitchFamily="34" charset="0"/>
                <a:buChar char="•"/>
                <a:defRPr sz="2000">
                  <a:latin typeface="+mn-lt"/>
                  <a:cs typeface="+mn-cs"/>
                </a:defRPr>
              </a:lvl8pPr>
              <a:lvl9pPr marL="3886200" indent="-228600">
                <a:spcBef>
                  <a:spcPct val="20000"/>
                </a:spcBef>
                <a:buFont typeface="Arial" pitchFamily="34" charset="0"/>
                <a:buChar char="•"/>
                <a:defRPr sz="2000">
                  <a:latin typeface="+mn-lt"/>
                  <a:cs typeface="+mn-cs"/>
                </a:defRPr>
              </a:lvl9pPr>
            </a:lstStyle>
            <a:p>
              <a:pPr marL="0" indent="0">
                <a:buNone/>
              </a:pPr>
              <a:r>
                <a:rPr lang="en-US" dirty="0">
                  <a:solidFill>
                    <a:schemeClr val="accent2"/>
                  </a:solidFill>
                </a:rPr>
                <a:t>Test types:</a:t>
              </a:r>
              <a:endParaRPr lang="en-US" dirty="0">
                <a:solidFill>
                  <a:srgbClr val="000000"/>
                </a:solidFill>
                <a:latin typeface="Arial" charset="0"/>
                <a:ea typeface="+mn-ea"/>
                <a:cs typeface="Arial" charset="0"/>
              </a:endParaRPr>
            </a:p>
            <a:p>
              <a:pPr marL="263525" lvl="0" indent="0">
                <a:buNone/>
              </a:pPr>
              <a:r>
                <a:rPr lang="en-US" sz="1600" dirty="0">
                  <a:latin typeface="Arial" charset="0"/>
                  <a:ea typeface="+mn-ea"/>
                  <a:cs typeface="Arial" charset="0"/>
                </a:rPr>
                <a:t>UT     Unit testing</a:t>
              </a:r>
            </a:p>
            <a:p>
              <a:pPr marL="263525" lvl="0" indent="0">
                <a:buNone/>
              </a:pPr>
              <a:r>
                <a:rPr lang="en-US" sz="1600" dirty="0">
                  <a:latin typeface="Arial" charset="0"/>
                  <a:ea typeface="+mn-ea"/>
                  <a:cs typeface="Arial" charset="0"/>
                </a:rPr>
                <a:t>ST     System Testing</a:t>
              </a:r>
            </a:p>
            <a:p>
              <a:pPr marL="263525" lvl="0" indent="0">
                <a:buNone/>
              </a:pPr>
              <a:r>
                <a:rPr lang="en-US" sz="1600" dirty="0">
                  <a:latin typeface="Arial" charset="0"/>
                  <a:ea typeface="+mn-ea"/>
                  <a:cs typeface="Arial" charset="0"/>
                </a:rPr>
                <a:t>SIT    System Integration Testing</a:t>
              </a:r>
            </a:p>
            <a:p>
              <a:pPr marL="263525" lvl="0" indent="0">
                <a:buNone/>
              </a:pPr>
              <a:r>
                <a:rPr lang="en-US" sz="1600" dirty="0">
                  <a:latin typeface="Arial" charset="0"/>
                  <a:ea typeface="+mn-ea"/>
                  <a:cs typeface="Arial" charset="0"/>
                </a:rPr>
                <a:t>UAT   User Acceptance Testing</a:t>
              </a:r>
            </a:p>
            <a:p>
              <a:pPr marL="263525" lvl="0" indent="0">
                <a:buNone/>
              </a:pPr>
              <a:r>
                <a:rPr lang="en-US" sz="1600" dirty="0">
                  <a:latin typeface="Arial" charset="0"/>
                  <a:ea typeface="+mn-ea"/>
                  <a:cs typeface="Arial" charset="0"/>
                </a:rPr>
                <a:t>TT      Technical Testing</a:t>
              </a:r>
            </a:p>
            <a:p>
              <a:pPr marL="263525" lvl="0" indent="0">
                <a:buNone/>
              </a:pPr>
              <a:r>
                <a:rPr lang="en-US" sz="1600" dirty="0">
                  <a:latin typeface="Arial" charset="0"/>
                  <a:ea typeface="+mn-ea"/>
                  <a:cs typeface="Arial" charset="0"/>
                </a:rPr>
                <a:t>OAT   Operator Acceptance Testing</a:t>
              </a:r>
            </a:p>
            <a:p>
              <a:pPr marL="263525" lvl="0" indent="0">
                <a:buNone/>
              </a:pPr>
              <a:r>
                <a:rPr lang="en-US" sz="1600" dirty="0">
                  <a:latin typeface="Arial" charset="0"/>
                  <a:ea typeface="+mn-ea"/>
                  <a:cs typeface="Arial" charset="0"/>
                </a:rPr>
                <a:t>FAT    Field Acceptance Testing</a:t>
              </a:r>
            </a:p>
            <a:p>
              <a:pPr marL="263525" lvl="0" indent="0">
                <a:buNone/>
              </a:pPr>
              <a:endParaRPr lang="en-US" dirty="0">
                <a:solidFill>
                  <a:schemeClr val="accent2"/>
                </a:solidFill>
                <a:latin typeface="Arial" charset="0"/>
                <a:ea typeface="+mn-ea"/>
                <a:cs typeface="Arial" charset="0"/>
              </a:endParaRPr>
            </a:p>
            <a:p>
              <a:pPr marL="263525" lvl="0" indent="0">
                <a:buNone/>
              </a:pPr>
              <a:endParaRPr lang="en-US" dirty="0">
                <a:latin typeface="Arial" charset="0"/>
                <a:ea typeface="+mn-ea"/>
                <a:cs typeface="Arial" charset="0"/>
              </a:endParaRPr>
            </a:p>
            <a:p>
              <a:pPr marL="0" indent="0">
                <a:buNone/>
              </a:pPr>
              <a:endParaRPr lang="en-AU" dirty="0"/>
            </a:p>
            <a:p>
              <a:pPr marL="0" indent="0">
                <a:buNone/>
              </a:pPr>
              <a:endParaRPr lang="en-US" dirty="0"/>
            </a:p>
          </p:txBody>
        </p:sp>
        <p:sp>
          <p:nvSpPr>
            <p:cNvPr id="19" name="Oval 18"/>
            <p:cNvSpPr/>
            <p:nvPr/>
          </p:nvSpPr>
          <p:spPr>
            <a:xfrm>
              <a:off x="467691" y="2226586"/>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67691" y="2622404"/>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67691" y="3809858"/>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67691" y="3018222"/>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67691" y="3414040"/>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67691" y="4601495"/>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67691" y="4205676"/>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455613" y="5258014"/>
            <a:ext cx="5513387" cy="353943"/>
          </a:xfrm>
          <a:prstGeom prst="rect">
            <a:avLst/>
          </a:prstGeom>
          <a:noFill/>
        </p:spPr>
        <p:txBody>
          <a:bodyPr wrap="square" lIns="0" tIns="0" rIns="0" bIns="0" rtlCol="0">
            <a:noAutofit/>
          </a:bodyPr>
          <a:lstStyle/>
          <a:p>
            <a:r>
              <a:rPr lang="en-US" dirty="0">
                <a:solidFill>
                  <a:schemeClr val="accent2"/>
                </a:solidFill>
              </a:rPr>
              <a:t>What are the key principles taken from LEAN?</a:t>
            </a:r>
          </a:p>
          <a:p>
            <a:endParaRPr lang="en-US" b="1" dirty="0"/>
          </a:p>
        </p:txBody>
      </p:sp>
    </p:spTree>
    <p:extLst>
      <p:ext uri="{BB962C8B-B14F-4D97-AF65-F5344CB8AC3E}">
        <p14:creationId xmlns:p14="http://schemas.microsoft.com/office/powerpoint/2010/main" val="18007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3"/>
          <p:cNvSpPr>
            <a:spLocks noGrp="1"/>
          </p:cNvSpPr>
          <p:nvPr>
            <p:ph type="sldNum" sz="quarter" idx="12"/>
          </p:nvPr>
        </p:nvSpPr>
        <p:spPr/>
        <p:txBody>
          <a:bodyPr/>
          <a:lstStyle/>
          <a:p>
            <a:r>
              <a:rPr lang="en-US" altLang="en-US"/>
              <a:t>Page </a:t>
            </a:r>
            <a:fld id="{118706CE-C4CF-4422-AA09-30EBACBA8DBA}" type="slidenum">
              <a:rPr lang="en-US" altLang="en-US" smtClean="0"/>
              <a:pPr/>
              <a:t>8</a:t>
            </a:fld>
            <a:endParaRPr lang="en-US" altLang="en-US" dirty="0"/>
          </a:p>
        </p:txBody>
      </p:sp>
      <p:sp>
        <p:nvSpPr>
          <p:cNvPr id="518146" name="Rectangle 2"/>
          <p:cNvSpPr>
            <a:spLocks noGrp="1" noChangeArrowheads="1"/>
          </p:cNvSpPr>
          <p:nvPr>
            <p:ph type="title"/>
          </p:nvPr>
        </p:nvSpPr>
        <p:spPr/>
        <p:txBody>
          <a:bodyPr/>
          <a:lstStyle/>
          <a:p>
            <a:r>
              <a:rPr lang="en-GB" altLang="en-US"/>
              <a:t>Cost of not Failing (aka Learning) Fast</a:t>
            </a:r>
            <a:endParaRPr lang="en-GB" altLang="en-US" dirty="0"/>
          </a:p>
        </p:txBody>
      </p:sp>
      <p:sp>
        <p:nvSpPr>
          <p:cNvPr id="2" name="Text Placeholder 1"/>
          <p:cNvSpPr>
            <a:spLocks noGrp="1"/>
          </p:cNvSpPr>
          <p:nvPr>
            <p:ph type="body" sz="quarter" idx="10"/>
          </p:nvPr>
        </p:nvSpPr>
        <p:spPr/>
        <p:txBody>
          <a:bodyPr/>
          <a:lstStyle/>
          <a:p>
            <a:r>
              <a:rPr lang="en-GB"/>
              <a:t>A lot!</a:t>
            </a:r>
            <a:endParaRPr lang="en-GB" dirty="0"/>
          </a:p>
        </p:txBody>
      </p:sp>
      <p:sp>
        <p:nvSpPr>
          <p:cNvPr id="113" name="Footer Placeholder 4"/>
          <p:cNvSpPr>
            <a:spLocks noGrp="1"/>
          </p:cNvSpPr>
          <p:nvPr>
            <p:ph type="ftr" sz="quarter" idx="13"/>
          </p:nvPr>
        </p:nvSpPr>
        <p:spPr/>
        <p:txBody>
          <a:bodyPr/>
          <a:lstStyle/>
          <a:p>
            <a:r>
              <a:rPr lang="en-US" altLang="en-US"/>
              <a:t>Copyright © 2016 Accenture  All rights reserved.</a:t>
            </a:r>
            <a:endParaRPr lang="en-US" altLang="en-US" dirty="0"/>
          </a:p>
        </p:txBody>
      </p:sp>
      <p:pic>
        <p:nvPicPr>
          <p:cNvPr id="1026" name="Picture 2" descr="http://www.augmentum.com/wp-content/uploads/2010/01/cost_of_bugs_in_release_cyc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878" y="1644485"/>
            <a:ext cx="4031760" cy="302544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8" name="Picture 4" descr="http://www.theautomatedtester.co.uk/externals/cost_of_finding_a_bug_at_different_testing_stag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221" y="1713786"/>
            <a:ext cx="4118076" cy="29284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55613" y="4832363"/>
            <a:ext cx="4264705" cy="246221"/>
          </a:xfrm>
          <a:prstGeom prst="rect">
            <a:avLst/>
          </a:prstGeom>
        </p:spPr>
        <p:txBody>
          <a:bodyPr wrap="none" lIns="0" tIns="0" rIns="0" bIns="0">
            <a:noAutofit/>
          </a:bodyPr>
          <a:lstStyle/>
          <a:p>
            <a:r>
              <a:rPr lang="en-GB" sz="900" dirty="0">
                <a:hlinkClick r:id="rId5"/>
              </a:rPr>
              <a:t>http://www.augmentum.com/what-we-do/our-services/software-qa-test</a:t>
            </a:r>
            <a:r>
              <a:rPr lang="en-GB" sz="900" dirty="0"/>
              <a:t> </a:t>
            </a:r>
          </a:p>
        </p:txBody>
      </p:sp>
      <p:sp>
        <p:nvSpPr>
          <p:cNvPr id="6" name="Rectangle 5"/>
          <p:cNvSpPr/>
          <p:nvPr/>
        </p:nvSpPr>
        <p:spPr>
          <a:xfrm>
            <a:off x="4682102" y="4832363"/>
            <a:ext cx="4109473" cy="246221"/>
          </a:xfrm>
          <a:prstGeom prst="rect">
            <a:avLst/>
          </a:prstGeom>
        </p:spPr>
        <p:txBody>
          <a:bodyPr wrap="none" lIns="0" tIns="0" rIns="0" bIns="0">
            <a:noAutofit/>
          </a:bodyPr>
          <a:lstStyle/>
          <a:p>
            <a:r>
              <a:rPr lang="en-GB" sz="900" dirty="0">
                <a:hlinkClick r:id="rId6"/>
              </a:rPr>
              <a:t>http://www.theautomatedtester.co.uk/blog/2008.htm</a:t>
            </a:r>
            <a:r>
              <a:rPr lang="en-GB" sz="900" dirty="0"/>
              <a:t> </a:t>
            </a:r>
          </a:p>
        </p:txBody>
      </p:sp>
      <p:grpSp>
        <p:nvGrpSpPr>
          <p:cNvPr id="8" name="Group 7"/>
          <p:cNvGrpSpPr/>
          <p:nvPr/>
        </p:nvGrpSpPr>
        <p:grpSpPr>
          <a:xfrm>
            <a:off x="496780" y="2062708"/>
            <a:ext cx="8194516" cy="1464617"/>
            <a:chOff x="179512" y="2506920"/>
            <a:chExt cx="8784975" cy="1570151"/>
          </a:xfrm>
        </p:grpSpPr>
        <p:sp>
          <p:nvSpPr>
            <p:cNvPr id="7" name="Rectangle 6"/>
            <p:cNvSpPr/>
            <p:nvPr/>
          </p:nvSpPr>
          <p:spPr>
            <a:xfrm>
              <a:off x="179512" y="3212976"/>
              <a:ext cx="3600400" cy="216024"/>
            </a:xfrm>
            <a:prstGeom prst="rect">
              <a:avLst/>
            </a:prstGeom>
            <a:pattFill prst="dkDnDiag">
              <a:fgClr>
                <a:schemeClr val="bg2"/>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p:cNvSpPr/>
            <p:nvPr/>
          </p:nvSpPr>
          <p:spPr>
            <a:xfrm>
              <a:off x="4925132" y="2506920"/>
              <a:ext cx="4039355" cy="1570151"/>
            </a:xfrm>
            <a:prstGeom prst="rect">
              <a:avLst/>
            </a:prstGeom>
            <a:pattFill prst="dkDnDiag">
              <a:fgClr>
                <a:schemeClr val="bg2"/>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500" dirty="0"/>
                <a:t>?</a:t>
              </a:r>
            </a:p>
          </p:txBody>
        </p:sp>
      </p:grpSp>
    </p:spTree>
    <p:extLst>
      <p:ext uri="{BB962C8B-B14F-4D97-AF65-F5344CB8AC3E}">
        <p14:creationId xmlns:p14="http://schemas.microsoft.com/office/powerpoint/2010/main" val="12342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defRPr/>
            </a:pPr>
            <a:fld id="{90CBDC3A-D49F-4631-A8C7-55D59B33E5FA}" type="slidenum">
              <a:rPr lang="en-US" smtClean="0"/>
              <a:pPr>
                <a:defRPr/>
              </a:pPr>
              <a:t>9</a:t>
            </a:fld>
            <a:endParaRPr lang="en-US" dirty="0"/>
          </a:p>
        </p:txBody>
      </p:sp>
      <p:sp>
        <p:nvSpPr>
          <p:cNvPr id="9" name="Title 7"/>
          <p:cNvSpPr>
            <a:spLocks noGrp="1"/>
          </p:cNvSpPr>
          <p:nvPr>
            <p:ph type="title"/>
          </p:nvPr>
        </p:nvSpPr>
        <p:spPr>
          <a:xfrm>
            <a:off x="455613" y="116205"/>
            <a:ext cx="8476116" cy="1002979"/>
          </a:xfrm>
        </p:spPr>
        <p:txBody>
          <a:bodyPr/>
          <a:lstStyle/>
          <a:p>
            <a:r>
              <a:rPr lang="en-GB" dirty="0"/>
              <a:t>Inverting the Test Automation Pyramid</a:t>
            </a:r>
          </a:p>
        </p:txBody>
      </p:sp>
      <p:sp>
        <p:nvSpPr>
          <p:cNvPr id="5" name="Footer Placeholder 4"/>
          <p:cNvSpPr>
            <a:spLocks noGrp="1"/>
          </p:cNvSpPr>
          <p:nvPr>
            <p:ph type="ftr" sz="quarter" idx="12"/>
          </p:nvPr>
        </p:nvSpPr>
        <p:spPr/>
        <p:txBody>
          <a:bodyPr/>
          <a:lstStyle/>
          <a:p>
            <a:r>
              <a:rPr lang="en-AU"/>
              <a:t>Copyright © 2016 Accenture  All rights reserved.</a:t>
            </a:r>
            <a:endParaRPr lang="en-AU" dirty="0"/>
          </a:p>
        </p:txBody>
      </p:sp>
      <p:grpSp>
        <p:nvGrpSpPr>
          <p:cNvPr id="2" name="Group 1"/>
          <p:cNvGrpSpPr/>
          <p:nvPr/>
        </p:nvGrpSpPr>
        <p:grpSpPr>
          <a:xfrm>
            <a:off x="272157" y="2093826"/>
            <a:ext cx="8451716" cy="3470604"/>
            <a:chOff x="272157" y="1581331"/>
            <a:chExt cx="8451716" cy="3470604"/>
          </a:xfrm>
        </p:grpSpPr>
        <p:sp>
          <p:nvSpPr>
            <p:cNvPr id="30" name="TextBox 29"/>
            <p:cNvSpPr txBox="1"/>
            <p:nvPr/>
          </p:nvSpPr>
          <p:spPr>
            <a:xfrm>
              <a:off x="595345" y="1601953"/>
              <a:ext cx="2929007" cy="369460"/>
            </a:xfrm>
            <a:prstGeom prst="rect">
              <a:avLst/>
            </a:prstGeom>
            <a:noFill/>
          </p:spPr>
          <p:txBody>
            <a:bodyPr wrap="none" rtlCol="0">
              <a:spAutoFit/>
            </a:bodyPr>
            <a:lstStyle/>
            <a:p>
              <a:r>
                <a:rPr lang="en-GB" sz="1801" b="1" dirty="0">
                  <a:solidFill>
                    <a:schemeClr val="accent6"/>
                  </a:solidFill>
                </a:rPr>
                <a:t>What it usually looks like</a:t>
              </a:r>
            </a:p>
          </p:txBody>
        </p:sp>
        <p:grpSp>
          <p:nvGrpSpPr>
            <p:cNvPr id="15" name="Group 14"/>
            <p:cNvGrpSpPr/>
            <p:nvPr/>
          </p:nvGrpSpPr>
          <p:grpSpPr>
            <a:xfrm flipV="1">
              <a:off x="425246" y="2049546"/>
              <a:ext cx="3024303" cy="2332666"/>
              <a:chOff x="7025447" y="2319338"/>
              <a:chExt cx="4030829" cy="3109006"/>
            </a:xfrm>
          </p:grpSpPr>
          <p:sp>
            <p:nvSpPr>
              <p:cNvPr id="32" name="Freeform 31"/>
              <p:cNvSpPr/>
              <p:nvPr/>
            </p:nvSpPr>
            <p:spPr>
              <a:xfrm>
                <a:off x="8423011" y="2319338"/>
                <a:ext cx="1235702" cy="953105"/>
              </a:xfrm>
              <a:custGeom>
                <a:avLst/>
                <a:gdLst>
                  <a:gd name="connsiteX0" fmla="*/ 617851 w 1235702"/>
                  <a:gd name="connsiteY0" fmla="*/ 0 h 953105"/>
                  <a:gd name="connsiteX1" fmla="*/ 1235702 w 1235702"/>
                  <a:gd name="connsiteY1" fmla="*/ 953105 h 953105"/>
                  <a:gd name="connsiteX2" fmla="*/ 0 w 1235702"/>
                  <a:gd name="connsiteY2" fmla="*/ 953105 h 953105"/>
                  <a:gd name="connsiteX3" fmla="*/ 617851 w 1235702"/>
                  <a:gd name="connsiteY3" fmla="*/ 0 h 953105"/>
                </a:gdLst>
                <a:ahLst/>
                <a:cxnLst>
                  <a:cxn ang="0">
                    <a:pos x="connsiteX0" y="connsiteY0"/>
                  </a:cxn>
                  <a:cxn ang="0">
                    <a:pos x="connsiteX1" y="connsiteY1"/>
                  </a:cxn>
                  <a:cxn ang="0">
                    <a:pos x="connsiteX2" y="connsiteY2"/>
                  </a:cxn>
                  <a:cxn ang="0">
                    <a:pos x="connsiteX3" y="connsiteY3"/>
                  </a:cxn>
                </a:cxnLst>
                <a:rect l="l" t="t" r="r" b="b"/>
                <a:pathLst>
                  <a:path w="1235702" h="953105">
                    <a:moveTo>
                      <a:pt x="617851" y="0"/>
                    </a:moveTo>
                    <a:lnTo>
                      <a:pt x="1235702" y="953105"/>
                    </a:lnTo>
                    <a:lnTo>
                      <a:pt x="0" y="953105"/>
                    </a:lnTo>
                    <a:lnTo>
                      <a:pt x="617851"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sz="2101" b="1" dirty="0"/>
              </a:p>
            </p:txBody>
          </p:sp>
          <p:sp>
            <p:nvSpPr>
              <p:cNvPr id="33" name="Freeform 32"/>
              <p:cNvSpPr/>
              <p:nvPr/>
            </p:nvSpPr>
            <p:spPr>
              <a:xfrm>
                <a:off x="7720481" y="3417586"/>
                <a:ext cx="2640762" cy="938591"/>
              </a:xfrm>
              <a:custGeom>
                <a:avLst/>
                <a:gdLst>
                  <a:gd name="connsiteX0" fmla="*/ 608442 w 2640762"/>
                  <a:gd name="connsiteY0" fmla="*/ 0 h 938591"/>
                  <a:gd name="connsiteX1" fmla="*/ 2032320 w 2640762"/>
                  <a:gd name="connsiteY1" fmla="*/ 0 h 938591"/>
                  <a:gd name="connsiteX2" fmla="*/ 2640762 w 2640762"/>
                  <a:gd name="connsiteY2" fmla="*/ 938591 h 938591"/>
                  <a:gd name="connsiteX3" fmla="*/ 0 w 2640762"/>
                  <a:gd name="connsiteY3" fmla="*/ 938591 h 938591"/>
                  <a:gd name="connsiteX4" fmla="*/ 608442 w 2640762"/>
                  <a:gd name="connsiteY4" fmla="*/ 0 h 938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0762" h="938591">
                    <a:moveTo>
                      <a:pt x="608442" y="0"/>
                    </a:moveTo>
                    <a:lnTo>
                      <a:pt x="2032320" y="0"/>
                    </a:lnTo>
                    <a:lnTo>
                      <a:pt x="2640762" y="938591"/>
                    </a:lnTo>
                    <a:lnTo>
                      <a:pt x="0" y="938591"/>
                    </a:lnTo>
                    <a:lnTo>
                      <a:pt x="60844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01" b="1" dirty="0"/>
              </a:p>
            </p:txBody>
          </p:sp>
          <p:sp>
            <p:nvSpPr>
              <p:cNvPr id="34" name="Freeform 33"/>
              <p:cNvSpPr/>
              <p:nvPr/>
            </p:nvSpPr>
            <p:spPr>
              <a:xfrm>
                <a:off x="7025447" y="4501319"/>
                <a:ext cx="4030829" cy="927025"/>
              </a:xfrm>
              <a:custGeom>
                <a:avLst/>
                <a:gdLst>
                  <a:gd name="connsiteX0" fmla="*/ 600945 w 4030829"/>
                  <a:gd name="connsiteY0" fmla="*/ 0 h 927025"/>
                  <a:gd name="connsiteX1" fmla="*/ 3429885 w 4030829"/>
                  <a:gd name="connsiteY1" fmla="*/ 0 h 927025"/>
                  <a:gd name="connsiteX2" fmla="*/ 4030829 w 4030829"/>
                  <a:gd name="connsiteY2" fmla="*/ 927025 h 927025"/>
                  <a:gd name="connsiteX3" fmla="*/ 0 w 4030829"/>
                  <a:gd name="connsiteY3" fmla="*/ 927025 h 927025"/>
                  <a:gd name="connsiteX4" fmla="*/ 600945 w 4030829"/>
                  <a:gd name="connsiteY4" fmla="*/ 0 h 927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0829" h="927025">
                    <a:moveTo>
                      <a:pt x="600945" y="0"/>
                    </a:moveTo>
                    <a:lnTo>
                      <a:pt x="3429885" y="0"/>
                    </a:lnTo>
                    <a:lnTo>
                      <a:pt x="4030829" y="927025"/>
                    </a:lnTo>
                    <a:lnTo>
                      <a:pt x="0" y="927025"/>
                    </a:lnTo>
                    <a:lnTo>
                      <a:pt x="60094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01" b="1" dirty="0"/>
              </a:p>
            </p:txBody>
          </p:sp>
        </p:grpSp>
        <p:sp>
          <p:nvSpPr>
            <p:cNvPr id="35" name="Left-Right Arrow 34"/>
            <p:cNvSpPr/>
            <p:nvPr/>
          </p:nvSpPr>
          <p:spPr>
            <a:xfrm>
              <a:off x="272157" y="4469332"/>
              <a:ext cx="3330480" cy="326699"/>
            </a:xfrm>
            <a:prstGeom prst="lef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048" name="Rectangle 2047"/>
            <p:cNvSpPr/>
            <p:nvPr/>
          </p:nvSpPr>
          <p:spPr>
            <a:xfrm>
              <a:off x="1415458" y="2180302"/>
              <a:ext cx="1043877" cy="369460"/>
            </a:xfrm>
            <a:prstGeom prst="rect">
              <a:avLst/>
            </a:prstGeom>
          </p:spPr>
          <p:txBody>
            <a:bodyPr wrap="none">
              <a:spAutoFit/>
            </a:bodyPr>
            <a:lstStyle/>
            <a:p>
              <a:pPr algn="ctr"/>
              <a:r>
                <a:rPr lang="en-GB" sz="1801" b="1" dirty="0">
                  <a:solidFill>
                    <a:prstClr val="white"/>
                  </a:solidFill>
                  <a:latin typeface="Arial"/>
                </a:rPr>
                <a:t>E2E / UI</a:t>
              </a:r>
              <a:endParaRPr lang="en-GB" sz="1200" dirty="0"/>
            </a:p>
          </p:txBody>
        </p:sp>
        <p:sp>
          <p:nvSpPr>
            <p:cNvPr id="39" name="Rectangle 38"/>
            <p:cNvSpPr/>
            <p:nvPr/>
          </p:nvSpPr>
          <p:spPr>
            <a:xfrm>
              <a:off x="1434695" y="2986830"/>
              <a:ext cx="1005403" cy="369460"/>
            </a:xfrm>
            <a:prstGeom prst="rect">
              <a:avLst/>
            </a:prstGeom>
          </p:spPr>
          <p:txBody>
            <a:bodyPr wrap="none">
              <a:spAutoFit/>
            </a:bodyPr>
            <a:lstStyle/>
            <a:p>
              <a:pPr algn="ctr"/>
              <a:r>
                <a:rPr lang="en-GB" sz="1801" b="1" dirty="0">
                  <a:solidFill>
                    <a:prstClr val="white"/>
                  </a:solidFill>
                  <a:latin typeface="Arial"/>
                </a:rPr>
                <a:t>Service</a:t>
              </a:r>
              <a:endParaRPr lang="en-GB" sz="1200" dirty="0"/>
            </a:p>
          </p:txBody>
        </p:sp>
        <p:sp>
          <p:nvSpPr>
            <p:cNvPr id="40" name="Rectangle 39"/>
            <p:cNvSpPr/>
            <p:nvPr/>
          </p:nvSpPr>
          <p:spPr>
            <a:xfrm>
              <a:off x="1620645" y="3686672"/>
              <a:ext cx="633507" cy="369460"/>
            </a:xfrm>
            <a:prstGeom prst="rect">
              <a:avLst/>
            </a:prstGeom>
          </p:spPr>
          <p:txBody>
            <a:bodyPr wrap="none">
              <a:spAutoFit/>
            </a:bodyPr>
            <a:lstStyle/>
            <a:p>
              <a:pPr algn="ctr"/>
              <a:r>
                <a:rPr lang="en-GB" sz="1801" b="1" dirty="0">
                  <a:solidFill>
                    <a:prstClr val="white"/>
                  </a:solidFill>
                  <a:latin typeface="Arial"/>
                </a:rPr>
                <a:t>Unit</a:t>
              </a:r>
              <a:endParaRPr lang="en-GB" sz="1200" dirty="0"/>
            </a:p>
          </p:txBody>
        </p:sp>
        <p:sp>
          <p:nvSpPr>
            <p:cNvPr id="42" name="TextBox 41"/>
            <p:cNvSpPr txBox="1"/>
            <p:nvPr/>
          </p:nvSpPr>
          <p:spPr>
            <a:xfrm>
              <a:off x="1181542" y="4728641"/>
              <a:ext cx="1542410" cy="323294"/>
            </a:xfrm>
            <a:prstGeom prst="rect">
              <a:avLst/>
            </a:prstGeom>
            <a:noFill/>
          </p:spPr>
          <p:txBody>
            <a:bodyPr wrap="none" rtlCol="0">
              <a:spAutoFit/>
            </a:bodyPr>
            <a:lstStyle/>
            <a:p>
              <a:r>
                <a:rPr lang="en-GB" sz="1501" dirty="0"/>
                <a:t>Number of tests</a:t>
              </a:r>
            </a:p>
          </p:txBody>
        </p:sp>
        <p:sp>
          <p:nvSpPr>
            <p:cNvPr id="25" name="Down Arrow 24"/>
            <p:cNvSpPr/>
            <p:nvPr/>
          </p:nvSpPr>
          <p:spPr>
            <a:xfrm rot="10800000">
              <a:off x="3967966" y="2049545"/>
              <a:ext cx="921354" cy="2332665"/>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6" name="Freeform 25"/>
            <p:cNvSpPr/>
            <p:nvPr/>
          </p:nvSpPr>
          <p:spPr>
            <a:xfrm>
              <a:off x="6595064" y="1995675"/>
              <a:ext cx="927139" cy="715108"/>
            </a:xfrm>
            <a:custGeom>
              <a:avLst/>
              <a:gdLst>
                <a:gd name="connsiteX0" fmla="*/ 617851 w 1235702"/>
                <a:gd name="connsiteY0" fmla="*/ 0 h 953105"/>
                <a:gd name="connsiteX1" fmla="*/ 1235702 w 1235702"/>
                <a:gd name="connsiteY1" fmla="*/ 953105 h 953105"/>
                <a:gd name="connsiteX2" fmla="*/ 0 w 1235702"/>
                <a:gd name="connsiteY2" fmla="*/ 953105 h 953105"/>
                <a:gd name="connsiteX3" fmla="*/ 617851 w 1235702"/>
                <a:gd name="connsiteY3" fmla="*/ 0 h 953105"/>
              </a:gdLst>
              <a:ahLst/>
              <a:cxnLst>
                <a:cxn ang="0">
                  <a:pos x="connsiteX0" y="connsiteY0"/>
                </a:cxn>
                <a:cxn ang="0">
                  <a:pos x="connsiteX1" y="connsiteY1"/>
                </a:cxn>
                <a:cxn ang="0">
                  <a:pos x="connsiteX2" y="connsiteY2"/>
                </a:cxn>
                <a:cxn ang="0">
                  <a:pos x="connsiteX3" y="connsiteY3"/>
                </a:cxn>
              </a:cxnLst>
              <a:rect l="l" t="t" r="r" b="b"/>
              <a:pathLst>
                <a:path w="1235702" h="953105">
                  <a:moveTo>
                    <a:pt x="617851" y="0"/>
                  </a:moveTo>
                  <a:lnTo>
                    <a:pt x="1235702" y="953105"/>
                  </a:lnTo>
                  <a:lnTo>
                    <a:pt x="0" y="953105"/>
                  </a:lnTo>
                  <a:lnTo>
                    <a:pt x="617851"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801" b="1" dirty="0"/>
                <a:t>E2E</a:t>
              </a:r>
            </a:p>
          </p:txBody>
        </p:sp>
        <p:sp>
          <p:nvSpPr>
            <p:cNvPr id="28" name="Freeform 27"/>
            <p:cNvSpPr/>
            <p:nvPr/>
          </p:nvSpPr>
          <p:spPr>
            <a:xfrm>
              <a:off x="6067961" y="2819683"/>
              <a:ext cx="1981345" cy="704218"/>
            </a:xfrm>
            <a:custGeom>
              <a:avLst/>
              <a:gdLst>
                <a:gd name="connsiteX0" fmla="*/ 608442 w 2640762"/>
                <a:gd name="connsiteY0" fmla="*/ 0 h 938591"/>
                <a:gd name="connsiteX1" fmla="*/ 2032320 w 2640762"/>
                <a:gd name="connsiteY1" fmla="*/ 0 h 938591"/>
                <a:gd name="connsiteX2" fmla="*/ 2640762 w 2640762"/>
                <a:gd name="connsiteY2" fmla="*/ 938591 h 938591"/>
                <a:gd name="connsiteX3" fmla="*/ 0 w 2640762"/>
                <a:gd name="connsiteY3" fmla="*/ 938591 h 938591"/>
                <a:gd name="connsiteX4" fmla="*/ 608442 w 2640762"/>
                <a:gd name="connsiteY4" fmla="*/ 0 h 938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0762" h="938591">
                  <a:moveTo>
                    <a:pt x="608442" y="0"/>
                  </a:moveTo>
                  <a:lnTo>
                    <a:pt x="2032320" y="0"/>
                  </a:lnTo>
                  <a:lnTo>
                    <a:pt x="2640762" y="938591"/>
                  </a:lnTo>
                  <a:lnTo>
                    <a:pt x="0" y="938591"/>
                  </a:lnTo>
                  <a:lnTo>
                    <a:pt x="60844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1" b="1" dirty="0"/>
                <a:t>Service</a:t>
              </a:r>
            </a:p>
          </p:txBody>
        </p:sp>
        <p:sp>
          <p:nvSpPr>
            <p:cNvPr id="29" name="Freeform 28"/>
            <p:cNvSpPr/>
            <p:nvPr/>
          </p:nvSpPr>
          <p:spPr>
            <a:xfrm>
              <a:off x="5546483" y="3632801"/>
              <a:ext cx="3024303" cy="695540"/>
            </a:xfrm>
            <a:custGeom>
              <a:avLst/>
              <a:gdLst>
                <a:gd name="connsiteX0" fmla="*/ 600945 w 4030829"/>
                <a:gd name="connsiteY0" fmla="*/ 0 h 927025"/>
                <a:gd name="connsiteX1" fmla="*/ 3429885 w 4030829"/>
                <a:gd name="connsiteY1" fmla="*/ 0 h 927025"/>
                <a:gd name="connsiteX2" fmla="*/ 4030829 w 4030829"/>
                <a:gd name="connsiteY2" fmla="*/ 927025 h 927025"/>
                <a:gd name="connsiteX3" fmla="*/ 0 w 4030829"/>
                <a:gd name="connsiteY3" fmla="*/ 927025 h 927025"/>
                <a:gd name="connsiteX4" fmla="*/ 600945 w 4030829"/>
                <a:gd name="connsiteY4" fmla="*/ 0 h 927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0829" h="927025">
                  <a:moveTo>
                    <a:pt x="600945" y="0"/>
                  </a:moveTo>
                  <a:lnTo>
                    <a:pt x="3429885" y="0"/>
                  </a:lnTo>
                  <a:lnTo>
                    <a:pt x="4030829" y="927025"/>
                  </a:lnTo>
                  <a:lnTo>
                    <a:pt x="0" y="927025"/>
                  </a:lnTo>
                  <a:lnTo>
                    <a:pt x="60094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1" b="1" dirty="0"/>
                <a:t>Unit</a:t>
              </a:r>
            </a:p>
          </p:txBody>
        </p:sp>
        <p:sp>
          <p:nvSpPr>
            <p:cNvPr id="36" name="Left-Right Arrow 35"/>
            <p:cNvSpPr/>
            <p:nvPr/>
          </p:nvSpPr>
          <p:spPr>
            <a:xfrm>
              <a:off x="5393393" y="4415461"/>
              <a:ext cx="3330480" cy="326699"/>
            </a:xfrm>
            <a:prstGeom prst="lef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37" name="TextBox 36"/>
            <p:cNvSpPr txBox="1"/>
            <p:nvPr/>
          </p:nvSpPr>
          <p:spPr>
            <a:xfrm>
              <a:off x="5692528" y="1581331"/>
              <a:ext cx="2762295" cy="369460"/>
            </a:xfrm>
            <a:prstGeom prst="rect">
              <a:avLst/>
            </a:prstGeom>
            <a:noFill/>
          </p:spPr>
          <p:txBody>
            <a:bodyPr wrap="none" rtlCol="0">
              <a:spAutoFit/>
            </a:bodyPr>
            <a:lstStyle/>
            <a:p>
              <a:r>
                <a:rPr lang="en-GB" sz="1801" b="1" dirty="0">
                  <a:solidFill>
                    <a:schemeClr val="accent6"/>
                  </a:solidFill>
                </a:rPr>
                <a:t>What it should look like</a:t>
              </a:r>
            </a:p>
          </p:txBody>
        </p:sp>
        <p:sp>
          <p:nvSpPr>
            <p:cNvPr id="38" name="TextBox 37"/>
            <p:cNvSpPr txBox="1"/>
            <p:nvPr/>
          </p:nvSpPr>
          <p:spPr>
            <a:xfrm>
              <a:off x="6298570" y="4674769"/>
              <a:ext cx="1542410" cy="323294"/>
            </a:xfrm>
            <a:prstGeom prst="rect">
              <a:avLst/>
            </a:prstGeom>
            <a:noFill/>
          </p:spPr>
          <p:txBody>
            <a:bodyPr wrap="none" rtlCol="0">
              <a:spAutoFit/>
            </a:bodyPr>
            <a:lstStyle/>
            <a:p>
              <a:r>
                <a:rPr lang="en-GB" sz="1501" dirty="0"/>
                <a:t>Number of tests</a:t>
              </a:r>
            </a:p>
          </p:txBody>
        </p:sp>
        <p:sp>
          <p:nvSpPr>
            <p:cNvPr id="41" name="TextBox 40"/>
            <p:cNvSpPr txBox="1"/>
            <p:nvPr/>
          </p:nvSpPr>
          <p:spPr>
            <a:xfrm>
              <a:off x="3286342" y="2625741"/>
              <a:ext cx="2284601" cy="1606337"/>
            </a:xfrm>
            <a:prstGeom prst="rect">
              <a:avLst/>
            </a:prstGeom>
            <a:solidFill>
              <a:schemeClr val="bg1">
                <a:alpha val="73000"/>
              </a:schemeClr>
            </a:solidFill>
          </p:spPr>
          <p:txBody>
            <a:bodyPr wrap="none" rtlCol="0">
              <a:spAutoFit/>
            </a:bodyPr>
            <a:lstStyle/>
            <a:p>
              <a:pPr algn="ctr">
                <a:spcAft>
                  <a:spcPts val="225"/>
                </a:spcAft>
              </a:pPr>
              <a:r>
                <a:rPr lang="en-GB" sz="1501" dirty="0"/>
                <a:t>Brittleness of test</a:t>
              </a:r>
            </a:p>
            <a:p>
              <a:pPr algn="ctr">
                <a:spcAft>
                  <a:spcPts val="225"/>
                </a:spcAft>
              </a:pPr>
              <a:r>
                <a:rPr lang="en-GB" sz="1501" dirty="0"/>
                <a:t>Delay before automating</a:t>
              </a:r>
            </a:p>
            <a:p>
              <a:pPr algn="ctr">
                <a:spcAft>
                  <a:spcPts val="225"/>
                </a:spcAft>
              </a:pPr>
              <a:r>
                <a:rPr lang="en-GB" sz="1501" dirty="0"/>
                <a:t>Delay before using</a:t>
              </a:r>
            </a:p>
            <a:p>
              <a:pPr algn="ctr">
                <a:spcAft>
                  <a:spcPts val="225"/>
                </a:spcAft>
              </a:pPr>
              <a:r>
                <a:rPr lang="en-GB" sz="1501" dirty="0"/>
                <a:t>Latest change to use</a:t>
              </a:r>
            </a:p>
            <a:p>
              <a:pPr algn="ctr">
                <a:spcAft>
                  <a:spcPts val="225"/>
                </a:spcAft>
              </a:pPr>
              <a:r>
                <a:rPr lang="en-GB" sz="1501" dirty="0"/>
                <a:t>Complexity</a:t>
              </a:r>
            </a:p>
            <a:p>
              <a:pPr algn="ctr">
                <a:spcAft>
                  <a:spcPts val="225"/>
                </a:spcAft>
              </a:pPr>
              <a:r>
                <a:rPr lang="en-GB" sz="1501" dirty="0"/>
                <a:t>Cost</a:t>
              </a:r>
            </a:p>
          </p:txBody>
        </p:sp>
      </p:grpSp>
      <p:sp>
        <p:nvSpPr>
          <p:cNvPr id="23" name="Text Placeholder 1"/>
          <p:cNvSpPr txBox="1">
            <a:spLocks/>
          </p:cNvSpPr>
          <p:nvPr/>
        </p:nvSpPr>
        <p:spPr>
          <a:xfrm>
            <a:off x="455613" y="1182021"/>
            <a:ext cx="8232775" cy="396000"/>
          </a:xfrm>
          <a:prstGeom prst="rect">
            <a:avLst/>
          </a:prstGeom>
        </p:spPr>
        <p:txBody>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1"/>
                </a:solidFill>
                <a:latin typeface="+mj-lt"/>
              </a:rPr>
              <a:t>aka “Shift Left”</a:t>
            </a:r>
          </a:p>
        </p:txBody>
      </p:sp>
    </p:spTree>
    <p:extLst>
      <p:ext uri="{BB962C8B-B14F-4D97-AF65-F5344CB8AC3E}">
        <p14:creationId xmlns:p14="http://schemas.microsoft.com/office/powerpoint/2010/main" val="264874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a7249ff9137735267271cf6681d731abd3c386"/>
  <p:tag name="ISPRING_RESOURCE_PATHS_HASH_PRESENTER" val="82532151e9c97188e16f22f45bdf5aa2725d346"/>
</p:tagLst>
</file>

<file path=ppt/theme/theme1.xml><?xml version="1.0" encoding="utf-8"?>
<a:theme xmlns:a="http://schemas.openxmlformats.org/drawingml/2006/main" name="15-1066 DevOps Academy">
  <a:themeElements>
    <a:clrScheme name="Custom 2">
      <a:dk1>
        <a:srgbClr val="000000"/>
      </a:dk1>
      <a:lt1>
        <a:srgbClr val="FFFFFF"/>
      </a:lt1>
      <a:dk2>
        <a:srgbClr val="666666"/>
      </a:dk2>
      <a:lt2>
        <a:srgbClr val="778888"/>
      </a:lt2>
      <a:accent1>
        <a:srgbClr val="00A000"/>
      </a:accent1>
      <a:accent2>
        <a:srgbClr val="FF9900"/>
      </a:accent2>
      <a:accent3>
        <a:srgbClr val="6688BB"/>
      </a:accent3>
      <a:accent4>
        <a:srgbClr val="AADDEE"/>
      </a:accent4>
      <a:accent5>
        <a:srgbClr val="003344"/>
      </a:accent5>
      <a:accent6>
        <a:srgbClr val="FF0000"/>
      </a:accent6>
      <a:hlink>
        <a:srgbClr val="00A000"/>
      </a:hlink>
      <a:folHlink>
        <a:srgbClr val="7788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accent2"/>
          </a:solidFill>
          <a:headEnd type="none" w="med" len="med"/>
          <a:tailEnd type="triangle" w="med" len="me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3"/>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480F3B2C10C74BB61478E4247D6E77" ma:contentTypeVersion="3" ma:contentTypeDescription="Create a new document." ma:contentTypeScope="" ma:versionID="bcb8cf291c8653af57dd6a29bb52d0ee">
  <xsd:schema xmlns:xsd="http://www.w3.org/2001/XMLSchema" xmlns:p="http://schemas.microsoft.com/office/2006/metadata/properties" xmlns:ns2="bc841b31-d549-43ed-bc47-0086310aa7e9" targetNamespace="http://schemas.microsoft.com/office/2006/metadata/properties" ma:root="true" ma:fieldsID="036f0d1f483fee2c7aa86809005d6981" ns2:_="">
    <xsd:import namespace="bc841b31-d549-43ed-bc47-0086310aa7e9"/>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dms="http://schemas.microsoft.com/office/2006/documentManagement/types" targetNamespace="bc841b31-d549-43ed-bc47-0086310aa7e9" elementFormDefault="qualified">
    <xsd:import namespace="http://schemas.microsoft.com/office/2006/documentManagement/types"/>
    <xsd:element name="Description0" ma:index="8" nillable="true" ma:displayName="Description" ma:internalName="Description0">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Description0 xmlns="bc841b31-d549-43ed-bc47-0086310aa7e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4E5E8F-D18A-405B-AB6A-19CBBCF656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841b31-d549-43ed-bc47-0086310aa7e9"/>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F2F8FF39-A5D2-4C20-89CA-E0BB61C09927}">
  <ds:schemaRefs>
    <ds:schemaRef ds:uri="bc841b31-d549-43ed-bc47-0086310aa7e9"/>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9FB9E9F0-A80E-4BC0-BC10-BBDB06BF5F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Top_WHT_2</Template>
  <TotalTime>14671</TotalTime>
  <Words>3680</Words>
  <Application>Microsoft Office PowerPoint</Application>
  <PresentationFormat>On-screen Show (4:3)</PresentationFormat>
  <Paragraphs>866</Paragraphs>
  <Slides>46</Slides>
  <Notes>41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46</vt:i4>
      </vt:variant>
    </vt:vector>
  </HeadingPairs>
  <TitlesOfParts>
    <vt:vector size="49" baseType="lpstr">
      <vt:lpstr>Monaco</vt:lpstr>
      <vt:lpstr>Arial</vt:lpstr>
      <vt:lpstr>15-1066 DevOps Academy</vt:lpstr>
      <vt:lpstr>Module 4 Code Quality</vt:lpstr>
      <vt:lpstr>Content</vt:lpstr>
      <vt:lpstr>Code Quality</vt:lpstr>
      <vt:lpstr>What is testing? </vt:lpstr>
      <vt:lpstr>What is testing? </vt:lpstr>
      <vt:lpstr>Dev versus Test</vt:lpstr>
      <vt:lpstr>Different Test Phases</vt:lpstr>
      <vt:lpstr>Cost of not Failing (aka Learning) Fast</vt:lpstr>
      <vt:lpstr>Inverting the Test Automation Pyramid</vt:lpstr>
      <vt:lpstr>What is testing? </vt:lpstr>
      <vt:lpstr>What about LEAN? </vt:lpstr>
      <vt:lpstr>What about LEAN? </vt:lpstr>
      <vt:lpstr>WHAT DOES THIS  MEAN FOR PEOPLE?</vt:lpstr>
      <vt:lpstr>Types of Quality Gate</vt:lpstr>
      <vt:lpstr>Quality Gates</vt:lpstr>
      <vt:lpstr>Quality Gates in the CI Pipeline</vt:lpstr>
      <vt:lpstr>In terms of the V Model</vt:lpstr>
      <vt:lpstr>Static Code Analysis</vt:lpstr>
      <vt:lpstr>Source Code Quality</vt:lpstr>
      <vt:lpstr>Unit Tests</vt:lpstr>
      <vt:lpstr>Customising Code Analysis</vt:lpstr>
      <vt:lpstr>Other Tools for Static Code Analysis</vt:lpstr>
      <vt:lpstr>Slower More Complex Testing</vt:lpstr>
      <vt:lpstr>Behaviour Driven Development (BDD)</vt:lpstr>
      <vt:lpstr>Cucumber</vt:lpstr>
      <vt:lpstr>Alternatives</vt:lpstr>
      <vt:lpstr>Automated Functional Testing - Selenium</vt:lpstr>
      <vt:lpstr>Automated Functional Testing - Selenium</vt:lpstr>
      <vt:lpstr>Automated Security Testing – OWASP Zed  Attack Proxy (ZAP)</vt:lpstr>
      <vt:lpstr>Automated Security Testing – OWASP Zed  Attack Proxy (ZAP)</vt:lpstr>
      <vt:lpstr>Alternatives </vt:lpstr>
      <vt:lpstr>Isolation</vt:lpstr>
      <vt:lpstr>Service Virtualisation</vt:lpstr>
      <vt:lpstr>Further Reducing The Risk of Releasing</vt:lpstr>
      <vt:lpstr>WHAT DOES THIS  MEAN FOR PEOPLE?</vt:lpstr>
      <vt:lpstr>The Skills Shift</vt:lpstr>
      <vt:lpstr>LET’S TALK  ABOUT THE LAB</vt:lpstr>
      <vt:lpstr>Introduction to Lab</vt:lpstr>
      <vt:lpstr>DO THE LAB!</vt:lpstr>
      <vt:lpstr>Summary</vt:lpstr>
      <vt:lpstr>OBSERVATION  AND DISCUSSION</vt:lpstr>
      <vt:lpstr>CLOSE</vt:lpstr>
      <vt:lpstr>Day 1 - Summary</vt:lpstr>
      <vt:lpstr>A Typical path to Adoption of CD</vt:lpstr>
      <vt:lpstr>The Bare Minimum</vt:lpstr>
      <vt:lpstr>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15-1066 DevOps Academy</dc:title>
  <dc:creator>creative.services.presentations@accenture.com</dc:creator>
  <cp:lastModifiedBy>Rendell, Mark</cp:lastModifiedBy>
  <cp:revision>1849</cp:revision>
  <cp:lastPrinted>2009-05-13T12:37:25Z</cp:lastPrinted>
  <dcterms:created xsi:type="dcterms:W3CDTF">2012-01-18T22:44:04Z</dcterms:created>
  <dcterms:modified xsi:type="dcterms:W3CDTF">2017-03-17T18:25:44Z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0x0101007F480F3B2C10C74BB61478E4247D6E77</vt:lpwstr>
  </property>
  <property fmtid="{D5CDD505-2E9C-101B-9397-08002B2CF9AE}" pid="3" name="UserName">
    <vt:lpwstr>dpallos</vt:lpwstr>
  </property>
  <property fmtid="{D5CDD505-2E9C-101B-9397-08002B2CF9AE}" pid="4" name="ComputerName">
    <vt:lpwstr>ACN008369</vt:lpwstr>
  </property>
  <property fmtid="{D5CDD505-2E9C-101B-9397-08002B2CF9AE}" pid="5" name="palette_size">
    <vt:lpwstr>6</vt:lpwstr>
  </property>
  <property fmtid="{D5CDD505-2E9C-101B-9397-08002B2CF9AE}" pid="6" name="GUIDE_C1L">
    <vt:lpwstr>35.87504</vt:lpwstr>
  </property>
  <property fmtid="{D5CDD505-2E9C-101B-9397-08002B2CF9AE}" pid="7" name="GUIDE_C1R">
    <vt:lpwstr>246.3307</vt:lpwstr>
  </property>
  <property fmtid="{D5CDD505-2E9C-101B-9397-08002B2CF9AE}" pid="8" name="GUIDE_C2L">
    <vt:lpwstr>254.8346</vt:lpwstr>
  </property>
  <property fmtid="{D5CDD505-2E9C-101B-9397-08002B2CF9AE}" pid="9" name="GUIDE_ML">
    <vt:lpwstr>355.748</vt:lpwstr>
  </property>
  <property fmtid="{D5CDD505-2E9C-101B-9397-08002B2CF9AE}" pid="10" name="GUIDE_MR">
    <vt:lpwstr>364.252</vt:lpwstr>
  </property>
  <property fmtid="{D5CDD505-2E9C-101B-9397-08002B2CF9AE}" pid="11" name="GUIDE_C2R">
    <vt:lpwstr>465.125</vt:lpwstr>
  </property>
  <property fmtid="{D5CDD505-2E9C-101B-9397-08002B2CF9AE}" pid="12" name="GUIDE_C3L">
    <vt:lpwstr>473.75</vt:lpwstr>
  </property>
  <property fmtid="{D5CDD505-2E9C-101B-9397-08002B2CF9AE}" pid="13" name="GUIDE_C3R">
    <vt:lpwstr>684.1251</vt:lpwstr>
  </property>
  <property fmtid="{D5CDD505-2E9C-101B-9397-08002B2CF9AE}" pid="14" name="GUIDE_GTL_R">
    <vt:lpwstr>688</vt:lpwstr>
  </property>
  <property fmtid="{D5CDD505-2E9C-101B-9397-08002B2CF9AE}" pid="15" name="GUIDE_R1">
    <vt:lpwstr>30.62504</vt:lpwstr>
  </property>
  <property fmtid="{D5CDD505-2E9C-101B-9397-08002B2CF9AE}" pid="16" name="GUIDE_R2">
    <vt:lpwstr>83.12504</vt:lpwstr>
  </property>
  <property fmtid="{D5CDD505-2E9C-101B-9397-08002B2CF9AE}" pid="17" name="GUIDE_R3">
    <vt:lpwstr>100.6645</vt:lpwstr>
  </property>
  <property fmtid="{D5CDD505-2E9C-101B-9397-08002B2CF9AE}" pid="18" name="GUIDE_R4">
    <vt:lpwstr>511.25</vt:lpwstr>
  </property>
</Properties>
</file>